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5"/>
  </p:notesMasterIdLst>
  <p:sldIdLst>
    <p:sldId id="256" r:id="rId5"/>
    <p:sldId id="287" r:id="rId6"/>
    <p:sldId id="285" r:id="rId7"/>
    <p:sldId id="262" r:id="rId8"/>
    <p:sldId id="286" r:id="rId9"/>
    <p:sldId id="281" r:id="rId10"/>
    <p:sldId id="261" r:id="rId11"/>
    <p:sldId id="288" r:id="rId12"/>
    <p:sldId id="267" r:id="rId13"/>
    <p:sldId id="291" r:id="rId14"/>
    <p:sldId id="294" r:id="rId15"/>
    <p:sldId id="289" r:id="rId16"/>
    <p:sldId id="268" r:id="rId17"/>
    <p:sldId id="274" r:id="rId18"/>
    <p:sldId id="276" r:id="rId19"/>
    <p:sldId id="263" r:id="rId20"/>
    <p:sldId id="293" r:id="rId21"/>
    <p:sldId id="278" r:id="rId22"/>
    <p:sldId id="295" r:id="rId23"/>
    <p:sldId id="277" r:id="rId24"/>
    <p:sldId id="279" r:id="rId25"/>
    <p:sldId id="269" r:id="rId26"/>
    <p:sldId id="271" r:id="rId27"/>
    <p:sldId id="283" r:id="rId28"/>
    <p:sldId id="272" r:id="rId29"/>
    <p:sldId id="282" r:id="rId30"/>
    <p:sldId id="284" r:id="rId31"/>
    <p:sldId id="273" r:id="rId32"/>
    <p:sldId id="264" r:id="rId33"/>
    <p:sldId id="28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86"/>
    <p:restoredTop sz="83214"/>
  </p:normalViewPr>
  <p:slideViewPr>
    <p:cSldViewPr snapToGrid="0" snapToObjects="1">
      <p:cViewPr varScale="1">
        <p:scale>
          <a:sx n="78" d="100"/>
          <a:sy n="78" d="100"/>
        </p:scale>
        <p:origin x="141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12C6D0-46F6-4240-81DD-28086AB76A4F}" type="datetimeFigureOut">
              <a:rPr lang="en-US" smtClean="0"/>
              <a:t>1/6/20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C15812-9EF0-0D40-A8BF-81200D10D26B}" type="slidenum">
              <a:rPr lang="en-US" smtClean="0"/>
              <a:t>‹#›</a:t>
            </a:fld>
            <a:endParaRPr lang="en-US"/>
          </a:p>
        </p:txBody>
      </p:sp>
    </p:spTree>
    <p:extLst>
      <p:ext uri="{BB962C8B-B14F-4D97-AF65-F5344CB8AC3E}">
        <p14:creationId xmlns:p14="http://schemas.microsoft.com/office/powerpoint/2010/main" val="2485588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15812-9EF0-0D40-A8BF-81200D10D26B}" type="slidenum">
              <a:rPr lang="en-US" smtClean="0"/>
              <a:t>3</a:t>
            </a:fld>
            <a:endParaRPr lang="en-US"/>
          </a:p>
        </p:txBody>
      </p:sp>
    </p:spTree>
    <p:extLst>
      <p:ext uri="{BB962C8B-B14F-4D97-AF65-F5344CB8AC3E}">
        <p14:creationId xmlns:p14="http://schemas.microsoft.com/office/powerpoint/2010/main" val="4161097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15812-9EF0-0D40-A8BF-81200D10D26B}" type="slidenum">
              <a:rPr lang="en-US" smtClean="0"/>
              <a:t>19</a:t>
            </a:fld>
            <a:endParaRPr lang="en-US"/>
          </a:p>
        </p:txBody>
      </p:sp>
    </p:spTree>
    <p:extLst>
      <p:ext uri="{BB962C8B-B14F-4D97-AF65-F5344CB8AC3E}">
        <p14:creationId xmlns:p14="http://schemas.microsoft.com/office/powerpoint/2010/main" val="1144354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15812-9EF0-0D40-A8BF-81200D10D26B}" type="slidenum">
              <a:rPr lang="en-US" smtClean="0"/>
              <a:t>21</a:t>
            </a:fld>
            <a:endParaRPr lang="en-US"/>
          </a:p>
        </p:txBody>
      </p:sp>
    </p:spTree>
    <p:extLst>
      <p:ext uri="{BB962C8B-B14F-4D97-AF65-F5344CB8AC3E}">
        <p14:creationId xmlns:p14="http://schemas.microsoft.com/office/powerpoint/2010/main" val="2917248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15812-9EF0-0D40-A8BF-81200D10D26B}" type="slidenum">
              <a:rPr lang="en-US" smtClean="0"/>
              <a:t>24</a:t>
            </a:fld>
            <a:endParaRPr lang="en-US"/>
          </a:p>
        </p:txBody>
      </p:sp>
    </p:spTree>
    <p:extLst>
      <p:ext uri="{BB962C8B-B14F-4D97-AF65-F5344CB8AC3E}">
        <p14:creationId xmlns:p14="http://schemas.microsoft.com/office/powerpoint/2010/main" val="1344334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15812-9EF0-0D40-A8BF-81200D10D26B}" type="slidenum">
              <a:rPr lang="en-US" smtClean="0"/>
              <a:t>25</a:t>
            </a:fld>
            <a:endParaRPr lang="en-US"/>
          </a:p>
        </p:txBody>
      </p:sp>
    </p:spTree>
    <p:extLst>
      <p:ext uri="{BB962C8B-B14F-4D97-AF65-F5344CB8AC3E}">
        <p14:creationId xmlns:p14="http://schemas.microsoft.com/office/powerpoint/2010/main" val="1169296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15812-9EF0-0D40-A8BF-81200D10D26B}" type="slidenum">
              <a:rPr lang="en-US" smtClean="0"/>
              <a:t>26</a:t>
            </a:fld>
            <a:endParaRPr lang="en-US"/>
          </a:p>
        </p:txBody>
      </p:sp>
    </p:spTree>
    <p:extLst>
      <p:ext uri="{BB962C8B-B14F-4D97-AF65-F5344CB8AC3E}">
        <p14:creationId xmlns:p14="http://schemas.microsoft.com/office/powerpoint/2010/main" val="4289446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15812-9EF0-0D40-A8BF-81200D10D26B}" type="slidenum">
              <a:rPr lang="en-US" smtClean="0"/>
              <a:t>27</a:t>
            </a:fld>
            <a:endParaRPr lang="en-US"/>
          </a:p>
        </p:txBody>
      </p:sp>
    </p:spTree>
    <p:extLst>
      <p:ext uri="{BB962C8B-B14F-4D97-AF65-F5344CB8AC3E}">
        <p14:creationId xmlns:p14="http://schemas.microsoft.com/office/powerpoint/2010/main" val="530080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15812-9EF0-0D40-A8BF-81200D10D26B}" type="slidenum">
              <a:rPr lang="en-US" smtClean="0"/>
              <a:t>28</a:t>
            </a:fld>
            <a:endParaRPr lang="en-US"/>
          </a:p>
        </p:txBody>
      </p:sp>
    </p:spTree>
    <p:extLst>
      <p:ext uri="{BB962C8B-B14F-4D97-AF65-F5344CB8AC3E}">
        <p14:creationId xmlns:p14="http://schemas.microsoft.com/office/powerpoint/2010/main" val="2270622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should be Founder</a:t>
            </a:r>
          </a:p>
        </p:txBody>
      </p:sp>
      <p:sp>
        <p:nvSpPr>
          <p:cNvPr id="4" name="Slide Number Placeholder 3"/>
          <p:cNvSpPr>
            <a:spLocks noGrp="1"/>
          </p:cNvSpPr>
          <p:nvPr>
            <p:ph type="sldNum" sz="quarter" idx="5"/>
          </p:nvPr>
        </p:nvSpPr>
        <p:spPr/>
        <p:txBody>
          <a:bodyPr/>
          <a:lstStyle/>
          <a:p>
            <a:fld id="{37C15812-9EF0-0D40-A8BF-81200D10D26B}" type="slidenum">
              <a:rPr lang="en-US" smtClean="0"/>
              <a:t>30</a:t>
            </a:fld>
            <a:endParaRPr lang="en-US"/>
          </a:p>
        </p:txBody>
      </p:sp>
    </p:spTree>
    <p:extLst>
      <p:ext uri="{BB962C8B-B14F-4D97-AF65-F5344CB8AC3E}">
        <p14:creationId xmlns:p14="http://schemas.microsoft.com/office/powerpoint/2010/main" val="3686137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15812-9EF0-0D40-A8BF-81200D10D26B}" type="slidenum">
              <a:rPr lang="en-US" smtClean="0"/>
              <a:t>4</a:t>
            </a:fld>
            <a:endParaRPr lang="en-US"/>
          </a:p>
        </p:txBody>
      </p:sp>
    </p:spTree>
    <p:extLst>
      <p:ext uri="{BB962C8B-B14F-4D97-AF65-F5344CB8AC3E}">
        <p14:creationId xmlns:p14="http://schemas.microsoft.com/office/powerpoint/2010/main" val="383343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15812-9EF0-0D40-A8BF-81200D10D26B}" type="slidenum">
              <a:rPr lang="en-US" smtClean="0"/>
              <a:t>5</a:t>
            </a:fld>
            <a:endParaRPr lang="en-US"/>
          </a:p>
        </p:txBody>
      </p:sp>
    </p:spTree>
    <p:extLst>
      <p:ext uri="{BB962C8B-B14F-4D97-AF65-F5344CB8AC3E}">
        <p14:creationId xmlns:p14="http://schemas.microsoft.com/office/powerpoint/2010/main" val="2909315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15812-9EF0-0D40-A8BF-81200D10D26B}" type="slidenum">
              <a:rPr lang="en-US" smtClean="0"/>
              <a:t>6</a:t>
            </a:fld>
            <a:endParaRPr lang="en-US"/>
          </a:p>
        </p:txBody>
      </p:sp>
    </p:spTree>
    <p:extLst>
      <p:ext uri="{BB962C8B-B14F-4D97-AF65-F5344CB8AC3E}">
        <p14:creationId xmlns:p14="http://schemas.microsoft.com/office/powerpoint/2010/main" val="101429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15812-9EF0-0D40-A8BF-81200D10D26B}" type="slidenum">
              <a:rPr lang="en-US" smtClean="0"/>
              <a:t>7</a:t>
            </a:fld>
            <a:endParaRPr lang="en-US"/>
          </a:p>
        </p:txBody>
      </p:sp>
    </p:spTree>
    <p:extLst>
      <p:ext uri="{BB962C8B-B14F-4D97-AF65-F5344CB8AC3E}">
        <p14:creationId xmlns:p14="http://schemas.microsoft.com/office/powerpoint/2010/main" val="3372094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15812-9EF0-0D40-A8BF-81200D10D26B}" type="slidenum">
              <a:rPr lang="en-US" smtClean="0"/>
              <a:t>13</a:t>
            </a:fld>
            <a:endParaRPr lang="en-US"/>
          </a:p>
        </p:txBody>
      </p:sp>
    </p:spTree>
    <p:extLst>
      <p:ext uri="{BB962C8B-B14F-4D97-AF65-F5344CB8AC3E}">
        <p14:creationId xmlns:p14="http://schemas.microsoft.com/office/powerpoint/2010/main" val="2122765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15812-9EF0-0D40-A8BF-81200D10D26B}" type="slidenum">
              <a:rPr lang="en-US" smtClean="0"/>
              <a:t>15</a:t>
            </a:fld>
            <a:endParaRPr lang="en-US"/>
          </a:p>
        </p:txBody>
      </p:sp>
    </p:spTree>
    <p:extLst>
      <p:ext uri="{BB962C8B-B14F-4D97-AF65-F5344CB8AC3E}">
        <p14:creationId xmlns:p14="http://schemas.microsoft.com/office/powerpoint/2010/main" val="2539838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15812-9EF0-0D40-A8BF-81200D10D26B}" type="slidenum">
              <a:rPr lang="en-US" smtClean="0"/>
              <a:t>16</a:t>
            </a:fld>
            <a:endParaRPr lang="en-US"/>
          </a:p>
        </p:txBody>
      </p:sp>
    </p:spTree>
    <p:extLst>
      <p:ext uri="{BB962C8B-B14F-4D97-AF65-F5344CB8AC3E}">
        <p14:creationId xmlns:p14="http://schemas.microsoft.com/office/powerpoint/2010/main" val="1739729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15812-9EF0-0D40-A8BF-81200D10D26B}" type="slidenum">
              <a:rPr lang="en-US" smtClean="0"/>
              <a:t>18</a:t>
            </a:fld>
            <a:endParaRPr lang="en-US"/>
          </a:p>
        </p:txBody>
      </p:sp>
    </p:spTree>
    <p:extLst>
      <p:ext uri="{BB962C8B-B14F-4D97-AF65-F5344CB8AC3E}">
        <p14:creationId xmlns:p14="http://schemas.microsoft.com/office/powerpoint/2010/main" val="3704950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D1391-3B42-5B45-A7EF-45C7172ED5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C5830BF-9A0B-A24C-8304-164DE9946A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Placeholder 5">
            <a:extLst>
              <a:ext uri="{FF2B5EF4-FFF2-40B4-BE49-F238E27FC236}">
                <a16:creationId xmlns:a16="http://schemas.microsoft.com/office/drawing/2014/main" id="{0E5578DC-D110-FF48-8A38-EA8AAF807076}"/>
              </a:ext>
            </a:extLst>
          </p:cNvPr>
          <p:cNvSpPr txBox="1">
            <a:spLocks/>
          </p:cNvSpPr>
          <p:nvPr userDrawn="1"/>
        </p:nvSpPr>
        <p:spPr>
          <a:xfrm>
            <a:off x="841248" y="6373368"/>
            <a:ext cx="64901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55C45F-5AF6-9F44-B5C0-199745E2BD9F}" type="slidenum">
              <a:rPr lang="en-US" smtClean="0"/>
              <a:pPr/>
              <a:t>‹#›</a:t>
            </a:fld>
            <a:endParaRPr lang="en-US" dirty="0"/>
          </a:p>
        </p:txBody>
      </p:sp>
      <p:sp>
        <p:nvSpPr>
          <p:cNvPr id="10" name="Footer Placeholder 4">
            <a:extLst>
              <a:ext uri="{FF2B5EF4-FFF2-40B4-BE49-F238E27FC236}">
                <a16:creationId xmlns:a16="http://schemas.microsoft.com/office/drawing/2014/main" id="{23462204-1B63-1342-A5AE-25048F88CD77}"/>
              </a:ext>
            </a:extLst>
          </p:cNvPr>
          <p:cNvSpPr>
            <a:spLocks noGrp="1"/>
          </p:cNvSpPr>
          <p:nvPr>
            <p:ph type="ftr" sz="quarter" idx="3"/>
          </p:nvPr>
        </p:nvSpPr>
        <p:spPr>
          <a:xfrm>
            <a:off x="3599793" y="637336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January 6, 2020 | This Information is Confidential and Proprietary</a:t>
            </a:r>
            <a:endParaRPr lang="en-US" dirty="0"/>
          </a:p>
        </p:txBody>
      </p:sp>
    </p:spTree>
    <p:extLst>
      <p:ext uri="{BB962C8B-B14F-4D97-AF65-F5344CB8AC3E}">
        <p14:creationId xmlns:p14="http://schemas.microsoft.com/office/powerpoint/2010/main" val="3328638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17E32-E1BE-1C47-81DE-CEBC50DA1A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774B6D-B03F-0946-ABB1-A06C353630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FCAB39-80EB-614A-B34B-5F17F2019E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253669F5-7158-A342-9B3A-B491E951901C}"/>
              </a:ext>
            </a:extLst>
          </p:cNvPr>
          <p:cNvSpPr>
            <a:spLocks noGrp="1"/>
          </p:cNvSpPr>
          <p:nvPr>
            <p:ph type="ftr" sz="quarter" idx="11"/>
          </p:nvPr>
        </p:nvSpPr>
        <p:spPr/>
        <p:txBody>
          <a:bodyPr/>
          <a:lstStyle/>
          <a:p>
            <a:r>
              <a:rPr lang="en-US"/>
              <a:t>January 6, 2020 | This Information is Confidential and Proprietary</a:t>
            </a:r>
          </a:p>
        </p:txBody>
      </p:sp>
      <p:sp>
        <p:nvSpPr>
          <p:cNvPr id="7" name="Slide Number Placeholder 6">
            <a:extLst>
              <a:ext uri="{FF2B5EF4-FFF2-40B4-BE49-F238E27FC236}">
                <a16:creationId xmlns:a16="http://schemas.microsoft.com/office/drawing/2014/main" id="{8DBB65F1-5A95-AB42-95F3-C0662097694A}"/>
              </a:ext>
            </a:extLst>
          </p:cNvPr>
          <p:cNvSpPr>
            <a:spLocks noGrp="1"/>
          </p:cNvSpPr>
          <p:nvPr>
            <p:ph type="sldNum" sz="quarter" idx="12"/>
          </p:nvPr>
        </p:nvSpPr>
        <p:spPr/>
        <p:txBody>
          <a:bodyPr/>
          <a:lstStyle/>
          <a:p>
            <a:fld id="{0555C45F-5AF6-9F44-B5C0-199745E2BD9F}" type="slidenum">
              <a:rPr lang="en-US" smtClean="0"/>
              <a:t>‹#›</a:t>
            </a:fld>
            <a:endParaRPr lang="en-US"/>
          </a:p>
        </p:txBody>
      </p:sp>
    </p:spTree>
    <p:extLst>
      <p:ext uri="{BB962C8B-B14F-4D97-AF65-F5344CB8AC3E}">
        <p14:creationId xmlns:p14="http://schemas.microsoft.com/office/powerpoint/2010/main" val="4274510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75DF-2E50-FF40-B93D-038B32A642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1268DE-089C-0C4F-9DFB-C659B173B1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A168AC6-7AC2-0B41-84AC-2F211F8333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7B5A139F-67F1-9D4A-8257-C09DD0873D83}"/>
              </a:ext>
            </a:extLst>
          </p:cNvPr>
          <p:cNvSpPr>
            <a:spLocks noGrp="1"/>
          </p:cNvSpPr>
          <p:nvPr>
            <p:ph type="ftr" sz="quarter" idx="11"/>
          </p:nvPr>
        </p:nvSpPr>
        <p:spPr/>
        <p:txBody>
          <a:bodyPr/>
          <a:lstStyle/>
          <a:p>
            <a:r>
              <a:rPr lang="en-US"/>
              <a:t>January 6, 2020 | This Information is Confidential and Proprietary</a:t>
            </a:r>
          </a:p>
        </p:txBody>
      </p:sp>
      <p:sp>
        <p:nvSpPr>
          <p:cNvPr id="7" name="Slide Number Placeholder 6">
            <a:extLst>
              <a:ext uri="{FF2B5EF4-FFF2-40B4-BE49-F238E27FC236}">
                <a16:creationId xmlns:a16="http://schemas.microsoft.com/office/drawing/2014/main" id="{03EA83B7-3F15-BC4A-A10D-C63F99413E25}"/>
              </a:ext>
            </a:extLst>
          </p:cNvPr>
          <p:cNvSpPr>
            <a:spLocks noGrp="1"/>
          </p:cNvSpPr>
          <p:nvPr>
            <p:ph type="sldNum" sz="quarter" idx="12"/>
          </p:nvPr>
        </p:nvSpPr>
        <p:spPr/>
        <p:txBody>
          <a:bodyPr/>
          <a:lstStyle/>
          <a:p>
            <a:fld id="{0555C45F-5AF6-9F44-B5C0-199745E2BD9F}" type="slidenum">
              <a:rPr lang="en-US" smtClean="0"/>
              <a:t>‹#›</a:t>
            </a:fld>
            <a:endParaRPr lang="en-US"/>
          </a:p>
        </p:txBody>
      </p:sp>
    </p:spTree>
    <p:extLst>
      <p:ext uri="{BB962C8B-B14F-4D97-AF65-F5344CB8AC3E}">
        <p14:creationId xmlns:p14="http://schemas.microsoft.com/office/powerpoint/2010/main" val="2003552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F95D9-7359-F04C-849A-F5DF2F405A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97EAE-FE39-7644-B2E1-09299EA32B0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0AA5E84-8936-9B48-A481-B29A7F6762DF}"/>
              </a:ext>
            </a:extLst>
          </p:cNvPr>
          <p:cNvSpPr>
            <a:spLocks noGrp="1"/>
          </p:cNvSpPr>
          <p:nvPr>
            <p:ph type="ftr" sz="quarter" idx="11"/>
          </p:nvPr>
        </p:nvSpPr>
        <p:spPr/>
        <p:txBody>
          <a:bodyPr/>
          <a:lstStyle/>
          <a:p>
            <a:r>
              <a:rPr lang="en-US"/>
              <a:t>January 6, 2020 | This Information is Confidential and Proprietary</a:t>
            </a:r>
          </a:p>
        </p:txBody>
      </p:sp>
      <p:sp>
        <p:nvSpPr>
          <p:cNvPr id="6" name="Slide Number Placeholder 5">
            <a:extLst>
              <a:ext uri="{FF2B5EF4-FFF2-40B4-BE49-F238E27FC236}">
                <a16:creationId xmlns:a16="http://schemas.microsoft.com/office/drawing/2014/main" id="{0BEB6A03-1576-B349-9B2D-D0C90D6AD9C5}"/>
              </a:ext>
            </a:extLst>
          </p:cNvPr>
          <p:cNvSpPr>
            <a:spLocks noGrp="1"/>
          </p:cNvSpPr>
          <p:nvPr>
            <p:ph type="sldNum" sz="quarter" idx="12"/>
          </p:nvPr>
        </p:nvSpPr>
        <p:spPr/>
        <p:txBody>
          <a:bodyPr/>
          <a:lstStyle/>
          <a:p>
            <a:fld id="{0555C45F-5AF6-9F44-B5C0-199745E2BD9F}" type="slidenum">
              <a:rPr lang="en-US" smtClean="0"/>
              <a:t>‹#›</a:t>
            </a:fld>
            <a:endParaRPr lang="en-US"/>
          </a:p>
        </p:txBody>
      </p:sp>
    </p:spTree>
    <p:extLst>
      <p:ext uri="{BB962C8B-B14F-4D97-AF65-F5344CB8AC3E}">
        <p14:creationId xmlns:p14="http://schemas.microsoft.com/office/powerpoint/2010/main" val="679846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9CE3F2-C2D1-2D47-83D1-4266C0C4C5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578AED-3E2C-D948-ACD6-095D28029AF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E08B345-122C-214C-952F-37F87438BCFB}"/>
              </a:ext>
            </a:extLst>
          </p:cNvPr>
          <p:cNvSpPr>
            <a:spLocks noGrp="1"/>
          </p:cNvSpPr>
          <p:nvPr>
            <p:ph type="ftr" sz="quarter" idx="11"/>
          </p:nvPr>
        </p:nvSpPr>
        <p:spPr/>
        <p:txBody>
          <a:bodyPr/>
          <a:lstStyle/>
          <a:p>
            <a:r>
              <a:rPr lang="en-US"/>
              <a:t>January 6, 2020 | This Information is Confidential and Proprietary</a:t>
            </a:r>
          </a:p>
        </p:txBody>
      </p:sp>
      <p:sp>
        <p:nvSpPr>
          <p:cNvPr id="6" name="Slide Number Placeholder 5">
            <a:extLst>
              <a:ext uri="{FF2B5EF4-FFF2-40B4-BE49-F238E27FC236}">
                <a16:creationId xmlns:a16="http://schemas.microsoft.com/office/drawing/2014/main" id="{8E8A0ECE-FF43-A345-9F8B-031571FC2652}"/>
              </a:ext>
            </a:extLst>
          </p:cNvPr>
          <p:cNvSpPr>
            <a:spLocks noGrp="1"/>
          </p:cNvSpPr>
          <p:nvPr>
            <p:ph type="sldNum" sz="quarter" idx="12"/>
          </p:nvPr>
        </p:nvSpPr>
        <p:spPr/>
        <p:txBody>
          <a:bodyPr/>
          <a:lstStyle/>
          <a:p>
            <a:fld id="{0555C45F-5AF6-9F44-B5C0-199745E2BD9F}" type="slidenum">
              <a:rPr lang="en-US" smtClean="0"/>
              <a:t>‹#›</a:t>
            </a:fld>
            <a:endParaRPr lang="en-US"/>
          </a:p>
        </p:txBody>
      </p:sp>
    </p:spTree>
    <p:extLst>
      <p:ext uri="{BB962C8B-B14F-4D97-AF65-F5344CB8AC3E}">
        <p14:creationId xmlns:p14="http://schemas.microsoft.com/office/powerpoint/2010/main" val="3293627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D7DC1-7C00-C74D-9FB5-91215825B2C0}"/>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EADCDB10-0262-8A41-A9E0-31137D2035B0}"/>
              </a:ext>
            </a:extLst>
          </p:cNvPr>
          <p:cNvSpPr>
            <a:spLocks noGrp="1"/>
          </p:cNvSpPr>
          <p:nvPr>
            <p:ph type="ftr" sz="quarter" idx="10"/>
          </p:nvPr>
        </p:nvSpPr>
        <p:spPr/>
        <p:txBody>
          <a:bodyPr/>
          <a:lstStyle/>
          <a:p>
            <a:r>
              <a:rPr lang="en-US"/>
              <a:t>January 6, 2020 | This Information is Confidential and Proprietary</a:t>
            </a:r>
            <a:endParaRPr lang="en-US" dirty="0"/>
          </a:p>
        </p:txBody>
      </p:sp>
      <p:sp>
        <p:nvSpPr>
          <p:cNvPr id="4" name="Slide Number Placeholder 3">
            <a:extLst>
              <a:ext uri="{FF2B5EF4-FFF2-40B4-BE49-F238E27FC236}">
                <a16:creationId xmlns:a16="http://schemas.microsoft.com/office/drawing/2014/main" id="{C36C184C-19A5-684E-9201-BF6E360DD296}"/>
              </a:ext>
            </a:extLst>
          </p:cNvPr>
          <p:cNvSpPr>
            <a:spLocks noGrp="1"/>
          </p:cNvSpPr>
          <p:nvPr>
            <p:ph type="sldNum" sz="quarter" idx="11"/>
          </p:nvPr>
        </p:nvSpPr>
        <p:spPr/>
        <p:txBody>
          <a:bodyPr/>
          <a:lstStyle/>
          <a:p>
            <a:fld id="{0555C45F-5AF6-9F44-B5C0-199745E2BD9F}" type="slidenum">
              <a:rPr lang="en-US" smtClean="0"/>
              <a:t>‹#›</a:t>
            </a:fld>
            <a:endParaRPr lang="en-US"/>
          </a:p>
        </p:txBody>
      </p:sp>
    </p:spTree>
    <p:extLst>
      <p:ext uri="{BB962C8B-B14F-4D97-AF65-F5344CB8AC3E}">
        <p14:creationId xmlns:p14="http://schemas.microsoft.com/office/powerpoint/2010/main" val="2660476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D3298-44C2-7F44-8C2B-2189F6043F1C}"/>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321BC365-0847-5144-9063-5BB68DC49997}"/>
              </a:ext>
            </a:extLst>
          </p:cNvPr>
          <p:cNvSpPr>
            <a:spLocks noGrp="1"/>
          </p:cNvSpPr>
          <p:nvPr>
            <p:ph type="ftr" sz="quarter" idx="10"/>
          </p:nvPr>
        </p:nvSpPr>
        <p:spPr/>
        <p:txBody>
          <a:bodyPr/>
          <a:lstStyle/>
          <a:p>
            <a:r>
              <a:rPr lang="en-US"/>
              <a:t>January 6, 2020 | This Information is Confidential and Proprietary</a:t>
            </a:r>
            <a:endParaRPr lang="en-US" dirty="0"/>
          </a:p>
        </p:txBody>
      </p:sp>
      <p:sp>
        <p:nvSpPr>
          <p:cNvPr id="4" name="Slide Number Placeholder 3">
            <a:extLst>
              <a:ext uri="{FF2B5EF4-FFF2-40B4-BE49-F238E27FC236}">
                <a16:creationId xmlns:a16="http://schemas.microsoft.com/office/drawing/2014/main" id="{45CD52A6-8310-3942-99C8-BB0AB294C6F6}"/>
              </a:ext>
            </a:extLst>
          </p:cNvPr>
          <p:cNvSpPr>
            <a:spLocks noGrp="1"/>
          </p:cNvSpPr>
          <p:nvPr>
            <p:ph type="sldNum" sz="quarter" idx="11"/>
          </p:nvPr>
        </p:nvSpPr>
        <p:spPr/>
        <p:txBody>
          <a:bodyPr/>
          <a:lstStyle/>
          <a:p>
            <a:fld id="{0555C45F-5AF6-9F44-B5C0-199745E2BD9F}" type="slidenum">
              <a:rPr lang="en-US" smtClean="0"/>
              <a:t>‹#›</a:t>
            </a:fld>
            <a:endParaRPr lang="en-US"/>
          </a:p>
        </p:txBody>
      </p:sp>
    </p:spTree>
    <p:extLst>
      <p:ext uri="{BB962C8B-B14F-4D97-AF65-F5344CB8AC3E}">
        <p14:creationId xmlns:p14="http://schemas.microsoft.com/office/powerpoint/2010/main" val="2362570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71C2C-562D-7F49-8423-791E5312AC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EF01C8-FF77-2240-969B-7E698121689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F9E33DC-42E1-994C-92CB-69C811CD54C4}"/>
              </a:ext>
            </a:extLst>
          </p:cNvPr>
          <p:cNvSpPr>
            <a:spLocks noGrp="1"/>
          </p:cNvSpPr>
          <p:nvPr>
            <p:ph type="ftr" sz="quarter" idx="11"/>
          </p:nvPr>
        </p:nvSpPr>
        <p:spPr/>
        <p:txBody>
          <a:bodyPr/>
          <a:lstStyle/>
          <a:p>
            <a:r>
              <a:rPr lang="en-US"/>
              <a:t>January 6, 2020 | This Information is Confidential and Proprietary</a:t>
            </a:r>
          </a:p>
        </p:txBody>
      </p:sp>
      <p:sp>
        <p:nvSpPr>
          <p:cNvPr id="6" name="Slide Number Placeholder 5">
            <a:extLst>
              <a:ext uri="{FF2B5EF4-FFF2-40B4-BE49-F238E27FC236}">
                <a16:creationId xmlns:a16="http://schemas.microsoft.com/office/drawing/2014/main" id="{CE69F452-3CE8-9944-BE17-3B6728D78AA1}"/>
              </a:ext>
            </a:extLst>
          </p:cNvPr>
          <p:cNvSpPr>
            <a:spLocks noGrp="1"/>
          </p:cNvSpPr>
          <p:nvPr>
            <p:ph type="sldNum" sz="quarter" idx="12"/>
          </p:nvPr>
        </p:nvSpPr>
        <p:spPr/>
        <p:txBody>
          <a:bodyPr/>
          <a:lstStyle/>
          <a:p>
            <a:fld id="{0555C45F-5AF6-9F44-B5C0-199745E2BD9F}" type="slidenum">
              <a:rPr lang="en-US" smtClean="0"/>
              <a:t>‹#›</a:t>
            </a:fld>
            <a:endParaRPr lang="en-US"/>
          </a:p>
        </p:txBody>
      </p:sp>
    </p:spTree>
    <p:extLst>
      <p:ext uri="{BB962C8B-B14F-4D97-AF65-F5344CB8AC3E}">
        <p14:creationId xmlns:p14="http://schemas.microsoft.com/office/powerpoint/2010/main" val="1213914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8F4E2-D5CE-984F-965F-9789F7E6BC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6100F2-97D8-A64C-9065-58E18653E1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DF7483EE-8DDB-5843-8433-D8023428D77B}"/>
              </a:ext>
            </a:extLst>
          </p:cNvPr>
          <p:cNvSpPr>
            <a:spLocks noGrp="1"/>
          </p:cNvSpPr>
          <p:nvPr>
            <p:ph type="ftr" sz="quarter" idx="11"/>
          </p:nvPr>
        </p:nvSpPr>
        <p:spPr/>
        <p:txBody>
          <a:bodyPr/>
          <a:lstStyle/>
          <a:p>
            <a:r>
              <a:rPr lang="en-US"/>
              <a:t>January 6, 2020 | This Information is Confidential and Proprietary</a:t>
            </a:r>
          </a:p>
        </p:txBody>
      </p:sp>
      <p:sp>
        <p:nvSpPr>
          <p:cNvPr id="6" name="Slide Number Placeholder 5">
            <a:extLst>
              <a:ext uri="{FF2B5EF4-FFF2-40B4-BE49-F238E27FC236}">
                <a16:creationId xmlns:a16="http://schemas.microsoft.com/office/drawing/2014/main" id="{F2F0E24B-9167-AB4A-9187-01B788F272D9}"/>
              </a:ext>
            </a:extLst>
          </p:cNvPr>
          <p:cNvSpPr>
            <a:spLocks noGrp="1"/>
          </p:cNvSpPr>
          <p:nvPr>
            <p:ph type="sldNum" sz="quarter" idx="12"/>
          </p:nvPr>
        </p:nvSpPr>
        <p:spPr/>
        <p:txBody>
          <a:bodyPr/>
          <a:lstStyle/>
          <a:p>
            <a:fld id="{0555C45F-5AF6-9F44-B5C0-199745E2BD9F}" type="slidenum">
              <a:rPr lang="en-US" smtClean="0"/>
              <a:t>‹#›</a:t>
            </a:fld>
            <a:endParaRPr lang="en-US"/>
          </a:p>
        </p:txBody>
      </p:sp>
    </p:spTree>
    <p:extLst>
      <p:ext uri="{BB962C8B-B14F-4D97-AF65-F5344CB8AC3E}">
        <p14:creationId xmlns:p14="http://schemas.microsoft.com/office/powerpoint/2010/main" val="255718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E3436-B2FE-A846-AF81-396D22EBDA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92AA52-9CF1-7640-BC18-239DE41B07A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862719-E9D9-C04C-A54E-96D3A77A03B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A35EF53D-C5CA-1945-A6F3-21E9688C412B}"/>
              </a:ext>
            </a:extLst>
          </p:cNvPr>
          <p:cNvSpPr>
            <a:spLocks noGrp="1"/>
          </p:cNvSpPr>
          <p:nvPr>
            <p:ph type="ftr" sz="quarter" idx="11"/>
          </p:nvPr>
        </p:nvSpPr>
        <p:spPr/>
        <p:txBody>
          <a:bodyPr/>
          <a:lstStyle/>
          <a:p>
            <a:r>
              <a:rPr lang="en-US"/>
              <a:t>January 6, 2020 | This Information is Confidential and Proprietary</a:t>
            </a:r>
          </a:p>
        </p:txBody>
      </p:sp>
      <p:sp>
        <p:nvSpPr>
          <p:cNvPr id="7" name="Slide Number Placeholder 6">
            <a:extLst>
              <a:ext uri="{FF2B5EF4-FFF2-40B4-BE49-F238E27FC236}">
                <a16:creationId xmlns:a16="http://schemas.microsoft.com/office/drawing/2014/main" id="{7163F81D-CF04-E84D-9229-0EE1D3B678F5}"/>
              </a:ext>
            </a:extLst>
          </p:cNvPr>
          <p:cNvSpPr>
            <a:spLocks noGrp="1"/>
          </p:cNvSpPr>
          <p:nvPr>
            <p:ph type="sldNum" sz="quarter" idx="12"/>
          </p:nvPr>
        </p:nvSpPr>
        <p:spPr/>
        <p:txBody>
          <a:bodyPr/>
          <a:lstStyle/>
          <a:p>
            <a:fld id="{0555C45F-5AF6-9F44-B5C0-199745E2BD9F}" type="slidenum">
              <a:rPr lang="en-US" smtClean="0"/>
              <a:t>‹#›</a:t>
            </a:fld>
            <a:endParaRPr lang="en-US"/>
          </a:p>
        </p:txBody>
      </p:sp>
    </p:spTree>
    <p:extLst>
      <p:ext uri="{BB962C8B-B14F-4D97-AF65-F5344CB8AC3E}">
        <p14:creationId xmlns:p14="http://schemas.microsoft.com/office/powerpoint/2010/main" val="2572102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2F9E-1E63-6444-AFC7-2BFBA62B98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D57895-2C5A-E648-815B-8A0E4524D3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4044A02-653A-5F4F-A01C-7CECB86469E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F3E9F0-9678-214F-8B68-D33811FE24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6711DDC-DBF3-004F-A51C-91F2094CE4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73112CF7-8603-ED46-ACD9-7DC072FDEDBD}"/>
              </a:ext>
            </a:extLst>
          </p:cNvPr>
          <p:cNvSpPr>
            <a:spLocks noGrp="1"/>
          </p:cNvSpPr>
          <p:nvPr>
            <p:ph type="ftr" sz="quarter" idx="11"/>
          </p:nvPr>
        </p:nvSpPr>
        <p:spPr/>
        <p:txBody>
          <a:bodyPr/>
          <a:lstStyle/>
          <a:p>
            <a:r>
              <a:rPr lang="en-US"/>
              <a:t>January 6, 2020 | This Information is Confidential and Proprietary</a:t>
            </a:r>
          </a:p>
        </p:txBody>
      </p:sp>
      <p:sp>
        <p:nvSpPr>
          <p:cNvPr id="9" name="Slide Number Placeholder 8">
            <a:extLst>
              <a:ext uri="{FF2B5EF4-FFF2-40B4-BE49-F238E27FC236}">
                <a16:creationId xmlns:a16="http://schemas.microsoft.com/office/drawing/2014/main" id="{B2B39F7F-BAEF-934A-9496-17E2D82D4DD4}"/>
              </a:ext>
            </a:extLst>
          </p:cNvPr>
          <p:cNvSpPr>
            <a:spLocks noGrp="1"/>
          </p:cNvSpPr>
          <p:nvPr>
            <p:ph type="sldNum" sz="quarter" idx="12"/>
          </p:nvPr>
        </p:nvSpPr>
        <p:spPr/>
        <p:txBody>
          <a:bodyPr/>
          <a:lstStyle/>
          <a:p>
            <a:fld id="{0555C45F-5AF6-9F44-B5C0-199745E2BD9F}" type="slidenum">
              <a:rPr lang="en-US" smtClean="0"/>
              <a:t>‹#›</a:t>
            </a:fld>
            <a:endParaRPr lang="en-US"/>
          </a:p>
        </p:txBody>
      </p:sp>
    </p:spTree>
    <p:extLst>
      <p:ext uri="{BB962C8B-B14F-4D97-AF65-F5344CB8AC3E}">
        <p14:creationId xmlns:p14="http://schemas.microsoft.com/office/powerpoint/2010/main" val="3669215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2EFFE-3160-034E-B361-22C821AAA52A}"/>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259467B8-629A-EB4E-A833-FC66D946E190}"/>
              </a:ext>
            </a:extLst>
          </p:cNvPr>
          <p:cNvSpPr>
            <a:spLocks noGrp="1"/>
          </p:cNvSpPr>
          <p:nvPr>
            <p:ph type="ftr" sz="quarter" idx="11"/>
          </p:nvPr>
        </p:nvSpPr>
        <p:spPr/>
        <p:txBody>
          <a:bodyPr/>
          <a:lstStyle/>
          <a:p>
            <a:r>
              <a:rPr lang="en-US"/>
              <a:t>January 6, 2020 | This Information is Confidential and Proprietary</a:t>
            </a:r>
          </a:p>
        </p:txBody>
      </p:sp>
      <p:sp>
        <p:nvSpPr>
          <p:cNvPr id="5" name="Slide Number Placeholder 4">
            <a:extLst>
              <a:ext uri="{FF2B5EF4-FFF2-40B4-BE49-F238E27FC236}">
                <a16:creationId xmlns:a16="http://schemas.microsoft.com/office/drawing/2014/main" id="{122715EB-E956-D34D-9AEB-97955480DAC0}"/>
              </a:ext>
            </a:extLst>
          </p:cNvPr>
          <p:cNvSpPr>
            <a:spLocks noGrp="1"/>
          </p:cNvSpPr>
          <p:nvPr>
            <p:ph type="sldNum" sz="quarter" idx="12"/>
          </p:nvPr>
        </p:nvSpPr>
        <p:spPr/>
        <p:txBody>
          <a:bodyPr/>
          <a:lstStyle/>
          <a:p>
            <a:fld id="{0555C45F-5AF6-9F44-B5C0-199745E2BD9F}" type="slidenum">
              <a:rPr lang="en-US" smtClean="0"/>
              <a:t>‹#›</a:t>
            </a:fld>
            <a:endParaRPr lang="en-US"/>
          </a:p>
        </p:txBody>
      </p:sp>
    </p:spTree>
    <p:extLst>
      <p:ext uri="{BB962C8B-B14F-4D97-AF65-F5344CB8AC3E}">
        <p14:creationId xmlns:p14="http://schemas.microsoft.com/office/powerpoint/2010/main" val="2815892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26E4A0F-ECBD-2C41-AABD-A1B966CDB541}"/>
              </a:ext>
            </a:extLst>
          </p:cNvPr>
          <p:cNvSpPr>
            <a:spLocks noGrp="1"/>
          </p:cNvSpPr>
          <p:nvPr>
            <p:ph type="ftr" sz="quarter" idx="11"/>
          </p:nvPr>
        </p:nvSpPr>
        <p:spPr/>
        <p:txBody>
          <a:bodyPr/>
          <a:lstStyle/>
          <a:p>
            <a:r>
              <a:rPr lang="en-US"/>
              <a:t>January 6, 2020 | This Information is Confidential and Proprietary</a:t>
            </a:r>
          </a:p>
        </p:txBody>
      </p:sp>
      <p:sp>
        <p:nvSpPr>
          <p:cNvPr id="4" name="Slide Number Placeholder 3">
            <a:extLst>
              <a:ext uri="{FF2B5EF4-FFF2-40B4-BE49-F238E27FC236}">
                <a16:creationId xmlns:a16="http://schemas.microsoft.com/office/drawing/2014/main" id="{BFA3A6B2-8F3F-254C-817D-AD60C9AA5A3A}"/>
              </a:ext>
            </a:extLst>
          </p:cNvPr>
          <p:cNvSpPr>
            <a:spLocks noGrp="1"/>
          </p:cNvSpPr>
          <p:nvPr>
            <p:ph type="sldNum" sz="quarter" idx="12"/>
          </p:nvPr>
        </p:nvSpPr>
        <p:spPr/>
        <p:txBody>
          <a:bodyPr/>
          <a:lstStyle/>
          <a:p>
            <a:fld id="{0555C45F-5AF6-9F44-B5C0-199745E2BD9F}" type="slidenum">
              <a:rPr lang="en-US" smtClean="0"/>
              <a:t>‹#›</a:t>
            </a:fld>
            <a:endParaRPr lang="en-US"/>
          </a:p>
        </p:txBody>
      </p:sp>
    </p:spTree>
    <p:extLst>
      <p:ext uri="{BB962C8B-B14F-4D97-AF65-F5344CB8AC3E}">
        <p14:creationId xmlns:p14="http://schemas.microsoft.com/office/powerpoint/2010/main" val="2824112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5B002E-C8D2-0445-8440-BB59CC3B04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0D133B3-06C9-F441-AF51-4FDC759B71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94A6A6B1-3C7A-024B-8B99-09C7D9015875}"/>
              </a:ext>
            </a:extLst>
          </p:cNvPr>
          <p:cNvSpPr>
            <a:spLocks noGrp="1"/>
          </p:cNvSpPr>
          <p:nvPr>
            <p:ph type="ftr" sz="quarter" idx="3"/>
          </p:nvPr>
        </p:nvSpPr>
        <p:spPr>
          <a:xfrm>
            <a:off x="3599793" y="637336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January 6, 2020 | This Information is Confidential and Proprietary</a:t>
            </a:r>
            <a:endParaRPr lang="en-US" dirty="0"/>
          </a:p>
        </p:txBody>
      </p:sp>
      <p:sp>
        <p:nvSpPr>
          <p:cNvPr id="6" name="Slide Number Placeholder 5">
            <a:extLst>
              <a:ext uri="{FF2B5EF4-FFF2-40B4-BE49-F238E27FC236}">
                <a16:creationId xmlns:a16="http://schemas.microsoft.com/office/drawing/2014/main" id="{B57BD2F3-94EB-5047-AD39-B1D3EC3068D4}"/>
              </a:ext>
            </a:extLst>
          </p:cNvPr>
          <p:cNvSpPr>
            <a:spLocks noGrp="1"/>
          </p:cNvSpPr>
          <p:nvPr>
            <p:ph type="sldNum" sz="quarter" idx="4"/>
          </p:nvPr>
        </p:nvSpPr>
        <p:spPr>
          <a:xfrm>
            <a:off x="838200" y="6375353"/>
            <a:ext cx="64901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55C45F-5AF6-9F44-B5C0-199745E2BD9F}" type="slidenum">
              <a:rPr lang="en-US" smtClean="0"/>
              <a:t>‹#›</a:t>
            </a:fld>
            <a:endParaRPr lang="en-US"/>
          </a:p>
        </p:txBody>
      </p:sp>
      <p:pic>
        <p:nvPicPr>
          <p:cNvPr id="8" name="Picture 7">
            <a:extLst>
              <a:ext uri="{FF2B5EF4-FFF2-40B4-BE49-F238E27FC236}">
                <a16:creationId xmlns:a16="http://schemas.microsoft.com/office/drawing/2014/main" id="{97D0DC38-73F4-0549-B4DD-8CCB48EE03B7}"/>
              </a:ext>
            </a:extLst>
          </p:cNvPr>
          <p:cNvPicPr>
            <a:picLocks noChangeAspect="1"/>
          </p:cNvPicPr>
          <p:nvPr userDrawn="1"/>
        </p:nvPicPr>
        <p:blipFill>
          <a:blip r:embed="rId15"/>
          <a:stretch>
            <a:fillRect/>
          </a:stretch>
        </p:blipFill>
        <p:spPr>
          <a:xfrm>
            <a:off x="8871778" y="5851866"/>
            <a:ext cx="1910522" cy="889517"/>
          </a:xfrm>
          <a:prstGeom prst="rect">
            <a:avLst/>
          </a:prstGeom>
        </p:spPr>
      </p:pic>
      <p:pic>
        <p:nvPicPr>
          <p:cNvPr id="7" name="Picture 6">
            <a:extLst>
              <a:ext uri="{FF2B5EF4-FFF2-40B4-BE49-F238E27FC236}">
                <a16:creationId xmlns:a16="http://schemas.microsoft.com/office/drawing/2014/main" id="{27D75ABE-D461-724E-8726-1B2D2EDFF36A}"/>
              </a:ext>
            </a:extLst>
          </p:cNvPr>
          <p:cNvPicPr>
            <a:picLocks noChangeAspect="1"/>
          </p:cNvPicPr>
          <p:nvPr userDrawn="1"/>
        </p:nvPicPr>
        <p:blipFill>
          <a:blip r:embed="rId16"/>
          <a:stretch>
            <a:fillRect/>
          </a:stretch>
        </p:blipFill>
        <p:spPr>
          <a:xfrm>
            <a:off x="10782300" y="5679036"/>
            <a:ext cx="1143000" cy="1143000"/>
          </a:xfrm>
          <a:prstGeom prst="rect">
            <a:avLst/>
          </a:prstGeom>
        </p:spPr>
      </p:pic>
    </p:spTree>
    <p:extLst>
      <p:ext uri="{BB962C8B-B14F-4D97-AF65-F5344CB8AC3E}">
        <p14:creationId xmlns:p14="http://schemas.microsoft.com/office/powerpoint/2010/main" val="2909247572"/>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0"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sldNum="0" hdr="0" dt="0"/>
  <p:txStyles>
    <p:titleStyle>
      <a:lvl1pPr algn="l" defTabSz="914400" rtl="0" eaLnBrk="1" latinLnBrk="0" hangingPunct="1">
        <a:lnSpc>
          <a:spcPct val="90000"/>
        </a:lnSpc>
        <a:spcBef>
          <a:spcPct val="0"/>
        </a:spcBef>
        <a:buNone/>
        <a:defRPr sz="4400" kern="1200">
          <a:solidFill>
            <a:schemeClr val="tx1"/>
          </a:solidFill>
          <a:latin typeface="Source Sans Pro" panose="020B0503030403020204" pitchFamily="34" charset="0"/>
          <a:ea typeface="Source Sans Pro"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9.emf"/></Relationships>
</file>

<file path=ppt/slides/_rels/slide4.xml.rels><?xml version="1.0" encoding="UTF-8" standalone="yes"?>
<Relationships xmlns="http://schemas.openxmlformats.org/package/2006/relationships"><Relationship Id="rId3" Type="http://schemas.openxmlformats.org/officeDocument/2006/relationships/hyperlink" Target="https://www.govinfo.gov/content/pkg/GPO-RIDDICK-1992/pdf/GPO-RIDDICK-1992-69.pdf"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1936C-6668-0941-87FC-C7CC7D494803}"/>
              </a:ext>
            </a:extLst>
          </p:cNvPr>
          <p:cNvSpPr>
            <a:spLocks noGrp="1"/>
          </p:cNvSpPr>
          <p:nvPr>
            <p:ph type="title"/>
          </p:nvPr>
        </p:nvSpPr>
        <p:spPr/>
        <p:txBody>
          <a:bodyPr>
            <a:normAutofit/>
          </a:bodyPr>
          <a:lstStyle/>
          <a:p>
            <a:r>
              <a:rPr lang="en-US" sz="5000" b="1" dirty="0"/>
              <a:t>2020 Congressional Landscape</a:t>
            </a:r>
          </a:p>
        </p:txBody>
      </p:sp>
      <p:sp>
        <p:nvSpPr>
          <p:cNvPr id="3" name="Subtitle 2">
            <a:extLst>
              <a:ext uri="{FF2B5EF4-FFF2-40B4-BE49-F238E27FC236}">
                <a16:creationId xmlns:a16="http://schemas.microsoft.com/office/drawing/2014/main" id="{03C09414-393A-4A4C-8656-B1CC061385CF}"/>
              </a:ext>
            </a:extLst>
          </p:cNvPr>
          <p:cNvSpPr>
            <a:spLocks noGrp="1"/>
          </p:cNvSpPr>
          <p:nvPr>
            <p:ph sz="half" idx="1"/>
          </p:nvPr>
        </p:nvSpPr>
        <p:spPr>
          <a:xfrm>
            <a:off x="838200" y="2070554"/>
            <a:ext cx="5181600" cy="3595460"/>
          </a:xfrm>
        </p:spPr>
        <p:txBody>
          <a:bodyPr>
            <a:normAutofit/>
          </a:bodyPr>
          <a:lstStyle/>
          <a:p>
            <a:pPr marL="0" indent="0">
              <a:buNone/>
            </a:pPr>
            <a:r>
              <a:rPr lang="en-US" sz="3200" b="1" dirty="0"/>
              <a:t>Susan Zook, Founder</a:t>
            </a:r>
          </a:p>
          <a:p>
            <a:pPr marL="0" indent="0">
              <a:buNone/>
            </a:pPr>
            <a:r>
              <a:rPr lang="en-US" sz="3200" dirty="0"/>
              <a:t>Mason Street Consulting</a:t>
            </a:r>
          </a:p>
          <a:p>
            <a:endParaRPr lang="en-US" sz="3200" dirty="0"/>
          </a:p>
          <a:p>
            <a:pPr marL="0" indent="0">
              <a:buNone/>
            </a:pPr>
            <a:r>
              <a:rPr lang="en-US" sz="3200" b="1" dirty="0"/>
              <a:t>Travis Johnson, Principal</a:t>
            </a:r>
          </a:p>
          <a:p>
            <a:pPr marL="0" indent="0">
              <a:buNone/>
            </a:pPr>
            <a:r>
              <a:rPr lang="en-US" sz="3200" dirty="0"/>
              <a:t>1607 Strategies</a:t>
            </a:r>
          </a:p>
          <a:p>
            <a:endParaRPr lang="en-US" dirty="0"/>
          </a:p>
        </p:txBody>
      </p:sp>
      <p:pic>
        <p:nvPicPr>
          <p:cNvPr id="4" name="Picture 2" descr="C:\Users\srixen\AppData\Local\Microsoft\Windows\Temporary Internet Files\Content.Outlook\HSI75748\IMG_2150.JPG">
            <a:extLst>
              <a:ext uri="{FF2B5EF4-FFF2-40B4-BE49-F238E27FC236}">
                <a16:creationId xmlns:a16="http://schemas.microsoft.com/office/drawing/2014/main" id="{6A1FB1AE-AB49-C946-8DB4-3152FFD1092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96612" y="1825625"/>
            <a:ext cx="4400339" cy="3300254"/>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0E9867BD-98B2-A345-8743-C0C12248A1AF}"/>
              </a:ext>
            </a:extLst>
          </p:cNvPr>
          <p:cNvSpPr>
            <a:spLocks noGrp="1"/>
          </p:cNvSpPr>
          <p:nvPr>
            <p:ph type="ftr" sz="quarter" idx="11"/>
          </p:nvPr>
        </p:nvSpPr>
        <p:spPr/>
        <p:txBody>
          <a:bodyPr/>
          <a:lstStyle/>
          <a:p>
            <a:r>
              <a:rPr lang="en-US"/>
              <a:t>January 6, 2020 | This Information is Confidential and Proprietary</a:t>
            </a:r>
          </a:p>
        </p:txBody>
      </p:sp>
    </p:spTree>
    <p:extLst>
      <p:ext uri="{BB962C8B-B14F-4D97-AF65-F5344CB8AC3E}">
        <p14:creationId xmlns:p14="http://schemas.microsoft.com/office/powerpoint/2010/main" val="2058887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61EDD-D8D2-AC4A-95AD-37C36AF38278}"/>
              </a:ext>
            </a:extLst>
          </p:cNvPr>
          <p:cNvSpPr>
            <a:spLocks noGrp="1"/>
          </p:cNvSpPr>
          <p:nvPr>
            <p:ph type="title"/>
          </p:nvPr>
        </p:nvSpPr>
        <p:spPr/>
        <p:txBody>
          <a:bodyPr/>
          <a:lstStyle/>
          <a:p>
            <a:r>
              <a:rPr lang="en-US" b="1" dirty="0"/>
              <a:t>Eliminate Surprise Billing</a:t>
            </a:r>
          </a:p>
        </p:txBody>
      </p:sp>
      <p:sp>
        <p:nvSpPr>
          <p:cNvPr id="3" name="Content Placeholder 2">
            <a:extLst>
              <a:ext uri="{FF2B5EF4-FFF2-40B4-BE49-F238E27FC236}">
                <a16:creationId xmlns:a16="http://schemas.microsoft.com/office/drawing/2014/main" id="{C500FC48-6C13-844A-8E67-EBE5EE252478}"/>
              </a:ext>
            </a:extLst>
          </p:cNvPr>
          <p:cNvSpPr>
            <a:spLocks noGrp="1"/>
          </p:cNvSpPr>
          <p:nvPr>
            <p:ph idx="1"/>
          </p:nvPr>
        </p:nvSpPr>
        <p:spPr>
          <a:xfrm>
            <a:off x="838200" y="1485900"/>
            <a:ext cx="10515600" cy="4691063"/>
          </a:xfrm>
        </p:spPr>
        <p:txBody>
          <a:bodyPr>
            <a:normAutofit fontScale="92500" lnSpcReduction="10000"/>
          </a:bodyPr>
          <a:lstStyle/>
          <a:p>
            <a:r>
              <a:rPr lang="en-US" dirty="0"/>
              <a:t>Legislation to address large out of pocket bills in emergency care was passed out of both HELP and Energy and Commerce Committees but was not included in end of year package</a:t>
            </a:r>
          </a:p>
          <a:p>
            <a:r>
              <a:rPr lang="en-US" dirty="0"/>
              <a:t>Senate and House leadership has seemed unwilling to tackle this huge controversial package that left out all of these policies</a:t>
            </a:r>
          </a:p>
          <a:p>
            <a:r>
              <a:rPr lang="en-US" dirty="0"/>
              <a:t>However, public is very concerned with health care costs, &amp; HELP Chairman is very committed to this issue</a:t>
            </a:r>
          </a:p>
          <a:p>
            <a:r>
              <a:rPr lang="en-US" dirty="0"/>
              <a:t>Hospitals, insurers, drug industry very opposed to legislation and hard to find many who like the final compromised version</a:t>
            </a:r>
          </a:p>
          <a:p>
            <a:pPr lvl="1"/>
            <a:r>
              <a:rPr lang="en-US" dirty="0"/>
              <a:t>Now committees are investigating private equity and insurance practices in this space</a:t>
            </a:r>
          </a:p>
          <a:p>
            <a:r>
              <a:rPr lang="en-US" dirty="0"/>
              <a:t>Health care cliff in May 22 will be a likely deadline for deal </a:t>
            </a:r>
          </a:p>
          <a:p>
            <a:endParaRPr lang="en-US" dirty="0"/>
          </a:p>
        </p:txBody>
      </p:sp>
      <p:sp>
        <p:nvSpPr>
          <p:cNvPr id="4" name="Footer Placeholder 3">
            <a:extLst>
              <a:ext uri="{FF2B5EF4-FFF2-40B4-BE49-F238E27FC236}">
                <a16:creationId xmlns:a16="http://schemas.microsoft.com/office/drawing/2014/main" id="{B0404A42-91B1-A843-9C7F-F2AF8470872E}"/>
              </a:ext>
            </a:extLst>
          </p:cNvPr>
          <p:cNvSpPr>
            <a:spLocks noGrp="1"/>
          </p:cNvSpPr>
          <p:nvPr>
            <p:ph type="ftr" sz="quarter" idx="11"/>
          </p:nvPr>
        </p:nvSpPr>
        <p:spPr/>
        <p:txBody>
          <a:bodyPr/>
          <a:lstStyle/>
          <a:p>
            <a:r>
              <a:rPr lang="en-US"/>
              <a:t>January 6, 2020 | This Information is Confidential and Proprietary</a:t>
            </a:r>
          </a:p>
        </p:txBody>
      </p:sp>
    </p:spTree>
    <p:extLst>
      <p:ext uri="{BB962C8B-B14F-4D97-AF65-F5344CB8AC3E}">
        <p14:creationId xmlns:p14="http://schemas.microsoft.com/office/powerpoint/2010/main" val="1291260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2142F-58AA-1D47-9D86-881DA9BB7549}"/>
              </a:ext>
            </a:extLst>
          </p:cNvPr>
          <p:cNvSpPr>
            <a:spLocks noGrp="1"/>
          </p:cNvSpPr>
          <p:nvPr>
            <p:ph type="title"/>
          </p:nvPr>
        </p:nvSpPr>
        <p:spPr/>
        <p:txBody>
          <a:bodyPr>
            <a:normAutofit/>
          </a:bodyPr>
          <a:lstStyle/>
          <a:p>
            <a:r>
              <a:rPr lang="en-US" sz="5000" b="1" dirty="0"/>
              <a:t>Value Based Care Growth</a:t>
            </a:r>
          </a:p>
        </p:txBody>
      </p:sp>
      <p:sp>
        <p:nvSpPr>
          <p:cNvPr id="3" name="Content Placeholder 2">
            <a:extLst>
              <a:ext uri="{FF2B5EF4-FFF2-40B4-BE49-F238E27FC236}">
                <a16:creationId xmlns:a16="http://schemas.microsoft.com/office/drawing/2014/main" id="{1AF5BF57-6B9E-554B-A2CB-4260FA226600}"/>
              </a:ext>
            </a:extLst>
          </p:cNvPr>
          <p:cNvSpPr>
            <a:spLocks noGrp="1"/>
          </p:cNvSpPr>
          <p:nvPr>
            <p:ph idx="1"/>
          </p:nvPr>
        </p:nvSpPr>
        <p:spPr>
          <a:xfrm>
            <a:off x="838200" y="1534886"/>
            <a:ext cx="10515600" cy="4642077"/>
          </a:xfrm>
        </p:spPr>
        <p:txBody>
          <a:bodyPr>
            <a:normAutofit/>
          </a:bodyPr>
          <a:lstStyle/>
          <a:p>
            <a:r>
              <a:rPr lang="en-US" dirty="0"/>
              <a:t>Major issue for the Administration is the greater push to place individuals in VBC arrangements (better outcomes, lower costs)</a:t>
            </a:r>
          </a:p>
          <a:p>
            <a:r>
              <a:rPr lang="en-US" dirty="0"/>
              <a:t>Interoperability/data collection continues to be a challenge to more VBC arrangements (see data privacy and HIAPPA)</a:t>
            </a:r>
          </a:p>
          <a:p>
            <a:r>
              <a:rPr lang="en-US" dirty="0"/>
              <a:t>Providers are concerned about payment and predictability of revenue</a:t>
            </a:r>
          </a:p>
          <a:p>
            <a:r>
              <a:rPr lang="en-US" dirty="0"/>
              <a:t>Agency will now have a new staff lead (Brad Smith) on this program at HHS</a:t>
            </a:r>
          </a:p>
          <a:p>
            <a:r>
              <a:rPr lang="en-US" dirty="0"/>
              <a:t>Congressional role to guide these policies and set more in statute (better predictability)</a:t>
            </a:r>
          </a:p>
        </p:txBody>
      </p:sp>
      <p:sp>
        <p:nvSpPr>
          <p:cNvPr id="4" name="Footer Placeholder 3">
            <a:extLst>
              <a:ext uri="{FF2B5EF4-FFF2-40B4-BE49-F238E27FC236}">
                <a16:creationId xmlns:a16="http://schemas.microsoft.com/office/drawing/2014/main" id="{AE00CB58-C0D5-C94D-8F11-40DB06A3099A}"/>
              </a:ext>
            </a:extLst>
          </p:cNvPr>
          <p:cNvSpPr>
            <a:spLocks noGrp="1"/>
          </p:cNvSpPr>
          <p:nvPr>
            <p:ph type="ftr" sz="quarter" idx="11"/>
          </p:nvPr>
        </p:nvSpPr>
        <p:spPr/>
        <p:txBody>
          <a:bodyPr/>
          <a:lstStyle/>
          <a:p>
            <a:r>
              <a:rPr lang="en-US"/>
              <a:t>January 6, 2020 | This Information is Confidential and Proprietary</a:t>
            </a:r>
          </a:p>
        </p:txBody>
      </p:sp>
    </p:spTree>
    <p:extLst>
      <p:ext uri="{BB962C8B-B14F-4D97-AF65-F5344CB8AC3E}">
        <p14:creationId xmlns:p14="http://schemas.microsoft.com/office/powerpoint/2010/main" val="2155362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AFFF4-A4B8-0445-A343-84D74EA88BE6}"/>
              </a:ext>
            </a:extLst>
          </p:cNvPr>
          <p:cNvSpPr>
            <a:spLocks noGrp="1"/>
          </p:cNvSpPr>
          <p:nvPr>
            <p:ph type="title"/>
          </p:nvPr>
        </p:nvSpPr>
        <p:spPr>
          <a:xfrm>
            <a:off x="838200" y="192994"/>
            <a:ext cx="10515600" cy="1325563"/>
          </a:xfrm>
        </p:spPr>
        <p:txBody>
          <a:bodyPr>
            <a:normAutofit/>
          </a:bodyPr>
          <a:lstStyle/>
          <a:p>
            <a:r>
              <a:rPr lang="en-US" sz="5000" b="1" dirty="0"/>
              <a:t>Rural Health Care Solutions</a:t>
            </a:r>
          </a:p>
        </p:txBody>
      </p:sp>
      <p:sp>
        <p:nvSpPr>
          <p:cNvPr id="3" name="Content Placeholder 2">
            <a:extLst>
              <a:ext uri="{FF2B5EF4-FFF2-40B4-BE49-F238E27FC236}">
                <a16:creationId xmlns:a16="http://schemas.microsoft.com/office/drawing/2014/main" id="{102E10B9-76AE-FE4A-B85F-3B11C0F8BB4A}"/>
              </a:ext>
            </a:extLst>
          </p:cNvPr>
          <p:cNvSpPr>
            <a:spLocks noGrp="1"/>
          </p:cNvSpPr>
          <p:nvPr>
            <p:ph idx="1"/>
          </p:nvPr>
        </p:nvSpPr>
        <p:spPr>
          <a:xfrm>
            <a:off x="838200" y="1387928"/>
            <a:ext cx="10515600" cy="4658406"/>
          </a:xfrm>
        </p:spPr>
        <p:txBody>
          <a:bodyPr/>
          <a:lstStyle/>
          <a:p>
            <a:r>
              <a:rPr lang="en-US" sz="3200" dirty="0"/>
              <a:t>Major Issue for Finance Chairman Grassley </a:t>
            </a:r>
          </a:p>
          <a:p>
            <a:r>
              <a:rPr lang="en-US" sz="3200" dirty="0"/>
              <a:t>Access to care for many living in rural areas, with closure of rural hospitals more are left without emergency care</a:t>
            </a:r>
          </a:p>
          <a:p>
            <a:r>
              <a:rPr lang="en-US" sz="3200" dirty="0"/>
              <a:t>Potential CMMI Demonstration discussion and release in Q1 or Q2</a:t>
            </a:r>
          </a:p>
          <a:p>
            <a:r>
              <a:rPr lang="en-US" sz="3200" dirty="0"/>
              <a:t>Opens doors for telehealth and better use of “at home” treatments that can be used with innovative technology, less brick and mortar </a:t>
            </a:r>
          </a:p>
          <a:p>
            <a:r>
              <a:rPr lang="en-US" sz="3200" dirty="0"/>
              <a:t>Ways and Means Committee - Rural Healthcare Task Force </a:t>
            </a:r>
          </a:p>
          <a:p>
            <a:pPr marL="0" indent="0">
              <a:buNone/>
            </a:pPr>
            <a:endParaRPr lang="en-US" dirty="0"/>
          </a:p>
        </p:txBody>
      </p:sp>
      <p:sp>
        <p:nvSpPr>
          <p:cNvPr id="4" name="Footer Placeholder 3">
            <a:extLst>
              <a:ext uri="{FF2B5EF4-FFF2-40B4-BE49-F238E27FC236}">
                <a16:creationId xmlns:a16="http://schemas.microsoft.com/office/drawing/2014/main" id="{B1FE618B-A2FB-F340-975F-9813BD6B2509}"/>
              </a:ext>
            </a:extLst>
          </p:cNvPr>
          <p:cNvSpPr>
            <a:spLocks noGrp="1"/>
          </p:cNvSpPr>
          <p:nvPr>
            <p:ph type="ftr" sz="quarter" idx="11"/>
          </p:nvPr>
        </p:nvSpPr>
        <p:spPr/>
        <p:txBody>
          <a:bodyPr/>
          <a:lstStyle/>
          <a:p>
            <a:r>
              <a:rPr lang="en-US"/>
              <a:t>January 6, 2020 | This Information is Confidential and Proprietary</a:t>
            </a:r>
          </a:p>
        </p:txBody>
      </p:sp>
    </p:spTree>
    <p:extLst>
      <p:ext uri="{BB962C8B-B14F-4D97-AF65-F5344CB8AC3E}">
        <p14:creationId xmlns:p14="http://schemas.microsoft.com/office/powerpoint/2010/main" val="615219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4A1-5910-0343-8EF9-63D9525BF88A}"/>
              </a:ext>
            </a:extLst>
          </p:cNvPr>
          <p:cNvSpPr>
            <a:spLocks noGrp="1"/>
          </p:cNvSpPr>
          <p:nvPr>
            <p:ph type="title"/>
          </p:nvPr>
        </p:nvSpPr>
        <p:spPr/>
        <p:txBody>
          <a:bodyPr>
            <a:normAutofit fontScale="90000"/>
          </a:bodyPr>
          <a:lstStyle/>
          <a:p>
            <a:r>
              <a:rPr lang="en-US" sz="5000" b="1" dirty="0"/>
              <a:t>Presidential Campaign Proposals: Medicare for All </a:t>
            </a:r>
          </a:p>
        </p:txBody>
      </p:sp>
      <p:sp>
        <p:nvSpPr>
          <p:cNvPr id="6" name="Text Placeholder 5">
            <a:extLst>
              <a:ext uri="{FF2B5EF4-FFF2-40B4-BE49-F238E27FC236}">
                <a16:creationId xmlns:a16="http://schemas.microsoft.com/office/drawing/2014/main" id="{8A22CB6E-4F6F-4F44-9E99-237C1ACF9D7A}"/>
              </a:ext>
            </a:extLst>
          </p:cNvPr>
          <p:cNvSpPr>
            <a:spLocks noGrp="1"/>
          </p:cNvSpPr>
          <p:nvPr>
            <p:ph type="body" idx="1"/>
          </p:nvPr>
        </p:nvSpPr>
        <p:spPr>
          <a:xfrm>
            <a:off x="839788" y="1462437"/>
            <a:ext cx="5157787" cy="823912"/>
          </a:xfrm>
        </p:spPr>
        <p:txBody>
          <a:bodyPr/>
          <a:lstStyle/>
          <a:p>
            <a:r>
              <a:rPr lang="en-US" u="sng" dirty="0">
                <a:solidFill>
                  <a:schemeClr val="accent3"/>
                </a:solidFill>
              </a:rPr>
              <a:t>Why We Are Talking About It</a:t>
            </a:r>
            <a:r>
              <a:rPr lang="en-US" dirty="0"/>
              <a:t>	</a:t>
            </a:r>
          </a:p>
        </p:txBody>
      </p:sp>
      <p:sp>
        <p:nvSpPr>
          <p:cNvPr id="7" name="Content Placeholder 6">
            <a:extLst>
              <a:ext uri="{FF2B5EF4-FFF2-40B4-BE49-F238E27FC236}">
                <a16:creationId xmlns:a16="http://schemas.microsoft.com/office/drawing/2014/main" id="{8EAE9A8D-0F3B-BD43-B711-14E808320C26}"/>
              </a:ext>
            </a:extLst>
          </p:cNvPr>
          <p:cNvSpPr>
            <a:spLocks noGrp="1"/>
          </p:cNvSpPr>
          <p:nvPr>
            <p:ph sz="half" idx="2"/>
          </p:nvPr>
        </p:nvSpPr>
        <p:spPr/>
        <p:txBody>
          <a:bodyPr>
            <a:normAutofit fontScale="70000" lnSpcReduction="20000"/>
          </a:bodyPr>
          <a:lstStyle/>
          <a:p>
            <a:pPr marL="285750" indent="-285750"/>
            <a:r>
              <a:rPr lang="en-US" dirty="0"/>
              <a:t>Democrats angling for 2020 will likely need to be strongly supportive as it becomes a more mainstream view in the party</a:t>
            </a:r>
          </a:p>
          <a:p>
            <a:pPr marL="285750" indent="-285750"/>
            <a:r>
              <a:rPr lang="en-US" dirty="0"/>
              <a:t>Multiple proposals being circulated with some variation on Medicare-for-all, Medicare buy-in, public option, or modified approach to Medicare (i.e., Medicare-for-all or Medicare-for-more)</a:t>
            </a:r>
          </a:p>
          <a:p>
            <a:pPr marL="285750" indent="-285750"/>
            <a:r>
              <a:rPr lang="en-US" dirty="0"/>
              <a:t>Public polling shown increasing support</a:t>
            </a:r>
          </a:p>
          <a:p>
            <a:pPr marL="285750" indent="-285750"/>
            <a:r>
              <a:rPr lang="en-US" dirty="0"/>
              <a:t>Administration needs to be the “party of healthcare” and Medicare for All campaigning ramps up his need for a win</a:t>
            </a:r>
          </a:p>
          <a:p>
            <a:pPr marL="0" indent="0">
              <a:buNone/>
            </a:pPr>
            <a:endParaRPr lang="en-US" dirty="0"/>
          </a:p>
        </p:txBody>
      </p:sp>
      <p:sp>
        <p:nvSpPr>
          <p:cNvPr id="8" name="Text Placeholder 7">
            <a:extLst>
              <a:ext uri="{FF2B5EF4-FFF2-40B4-BE49-F238E27FC236}">
                <a16:creationId xmlns:a16="http://schemas.microsoft.com/office/drawing/2014/main" id="{73B04E4A-D23E-0A46-AAB7-5ED575B57875}"/>
              </a:ext>
            </a:extLst>
          </p:cNvPr>
          <p:cNvSpPr>
            <a:spLocks noGrp="1"/>
          </p:cNvSpPr>
          <p:nvPr>
            <p:ph type="body" sz="quarter" idx="3"/>
          </p:nvPr>
        </p:nvSpPr>
        <p:spPr>
          <a:xfrm>
            <a:off x="6172200" y="1465337"/>
            <a:ext cx="5183188" cy="823912"/>
          </a:xfrm>
        </p:spPr>
        <p:txBody>
          <a:bodyPr/>
          <a:lstStyle/>
          <a:p>
            <a:r>
              <a:rPr lang="en-US" u="sng" dirty="0">
                <a:solidFill>
                  <a:schemeClr val="accent3"/>
                </a:solidFill>
              </a:rPr>
              <a:t>Why it Won’t Happen…Yet</a:t>
            </a:r>
          </a:p>
        </p:txBody>
      </p:sp>
      <p:sp>
        <p:nvSpPr>
          <p:cNvPr id="9" name="Content Placeholder 8">
            <a:extLst>
              <a:ext uri="{FF2B5EF4-FFF2-40B4-BE49-F238E27FC236}">
                <a16:creationId xmlns:a16="http://schemas.microsoft.com/office/drawing/2014/main" id="{8E6873E4-EC0D-6A49-90AD-990A338178BA}"/>
              </a:ext>
            </a:extLst>
          </p:cNvPr>
          <p:cNvSpPr>
            <a:spLocks noGrp="1"/>
          </p:cNvSpPr>
          <p:nvPr>
            <p:ph sz="quarter" idx="4"/>
          </p:nvPr>
        </p:nvSpPr>
        <p:spPr/>
        <p:txBody>
          <a:bodyPr>
            <a:normAutofit fontScale="70000" lnSpcReduction="20000"/>
          </a:bodyPr>
          <a:lstStyle/>
          <a:p>
            <a:pPr marL="285750" indent="-285750"/>
            <a:r>
              <a:rPr lang="en-US" dirty="0"/>
              <a:t>Basic political dynamics: GOP still controls the Senate and White House – while moderate Dems uncomfortable with the issue</a:t>
            </a:r>
          </a:p>
          <a:p>
            <a:pPr marL="285750" indent="-285750"/>
            <a:r>
              <a:rPr lang="en-US" dirty="0"/>
              <a:t>Significant uncertainty of what policy approach (pure M4A/public option/Medicare buy-in) could receive enough support among Democrats</a:t>
            </a:r>
          </a:p>
          <a:p>
            <a:pPr marL="285750" indent="-285750"/>
            <a:r>
              <a:rPr lang="en-US" dirty="0"/>
              <a:t>Public polling drops when asked questions beyond “do you support”</a:t>
            </a:r>
          </a:p>
          <a:p>
            <a:pPr marL="285750" indent="-285750"/>
            <a:r>
              <a:rPr lang="en-US" dirty="0"/>
              <a:t>Even if consensus is reached on approach – the policy specifics, trade-offs and cost will make legislation complex, difficult or impossible</a:t>
            </a:r>
          </a:p>
        </p:txBody>
      </p:sp>
      <p:sp>
        <p:nvSpPr>
          <p:cNvPr id="4" name="Footer Placeholder 3">
            <a:extLst>
              <a:ext uri="{FF2B5EF4-FFF2-40B4-BE49-F238E27FC236}">
                <a16:creationId xmlns:a16="http://schemas.microsoft.com/office/drawing/2014/main" id="{1AACAAC7-D3F8-9044-A333-ABCF6144FA60}"/>
              </a:ext>
            </a:extLst>
          </p:cNvPr>
          <p:cNvSpPr>
            <a:spLocks noGrp="1"/>
          </p:cNvSpPr>
          <p:nvPr>
            <p:ph type="ftr" sz="quarter" idx="11"/>
          </p:nvPr>
        </p:nvSpPr>
        <p:spPr/>
        <p:txBody>
          <a:bodyPr/>
          <a:lstStyle/>
          <a:p>
            <a:r>
              <a:rPr lang="en-US"/>
              <a:t>January 6, 2020 | This Information is Confidential and Proprietary</a:t>
            </a:r>
          </a:p>
        </p:txBody>
      </p:sp>
    </p:spTree>
    <p:extLst>
      <p:ext uri="{BB962C8B-B14F-4D97-AF65-F5344CB8AC3E}">
        <p14:creationId xmlns:p14="http://schemas.microsoft.com/office/powerpoint/2010/main" val="9871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1D5A-5BA0-7945-977C-279F9474044A}"/>
              </a:ext>
            </a:extLst>
          </p:cNvPr>
          <p:cNvSpPr>
            <a:spLocks noGrp="1"/>
          </p:cNvSpPr>
          <p:nvPr>
            <p:ph type="title"/>
          </p:nvPr>
        </p:nvSpPr>
        <p:spPr/>
        <p:txBody>
          <a:bodyPr/>
          <a:lstStyle/>
          <a:p>
            <a:pPr algn="ctr"/>
            <a:r>
              <a:rPr lang="en-US" b="1" dirty="0"/>
              <a:t>2020 Top Issues</a:t>
            </a:r>
            <a:br>
              <a:rPr lang="en-US" b="1" dirty="0"/>
            </a:br>
            <a:r>
              <a:rPr lang="en-US" b="1" dirty="0"/>
              <a:t>Banking</a:t>
            </a:r>
          </a:p>
        </p:txBody>
      </p:sp>
      <p:sp>
        <p:nvSpPr>
          <p:cNvPr id="4" name="Footer Placeholder 3">
            <a:extLst>
              <a:ext uri="{FF2B5EF4-FFF2-40B4-BE49-F238E27FC236}">
                <a16:creationId xmlns:a16="http://schemas.microsoft.com/office/drawing/2014/main" id="{6E4239DB-A7AC-674F-BA6D-22A85E39E6A2}"/>
              </a:ext>
            </a:extLst>
          </p:cNvPr>
          <p:cNvSpPr>
            <a:spLocks noGrp="1"/>
          </p:cNvSpPr>
          <p:nvPr>
            <p:ph type="ftr" sz="quarter" idx="11"/>
          </p:nvPr>
        </p:nvSpPr>
        <p:spPr/>
        <p:txBody>
          <a:bodyPr/>
          <a:lstStyle/>
          <a:p>
            <a:r>
              <a:rPr lang="en-US"/>
              <a:t>January 6, 2020 | This Information is Confidential and Proprietary</a:t>
            </a:r>
          </a:p>
        </p:txBody>
      </p:sp>
    </p:spTree>
    <p:extLst>
      <p:ext uri="{BB962C8B-B14F-4D97-AF65-F5344CB8AC3E}">
        <p14:creationId xmlns:p14="http://schemas.microsoft.com/office/powerpoint/2010/main" val="3165145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A9CE2-4DB6-4840-B007-3EB49E9F7A52}"/>
              </a:ext>
            </a:extLst>
          </p:cNvPr>
          <p:cNvSpPr>
            <a:spLocks noGrp="1"/>
          </p:cNvSpPr>
          <p:nvPr>
            <p:ph type="title"/>
          </p:nvPr>
        </p:nvSpPr>
        <p:spPr>
          <a:xfrm>
            <a:off x="552203" y="160421"/>
            <a:ext cx="10515600" cy="1085541"/>
          </a:xfrm>
        </p:spPr>
        <p:txBody>
          <a:bodyPr>
            <a:normAutofit/>
          </a:bodyPr>
          <a:lstStyle/>
          <a:p>
            <a:r>
              <a:rPr lang="en-US" sz="5000" b="1" dirty="0"/>
              <a:t>Banking – Outlook for 2020</a:t>
            </a:r>
          </a:p>
        </p:txBody>
      </p:sp>
      <p:sp>
        <p:nvSpPr>
          <p:cNvPr id="4" name="Footer Placeholder 3">
            <a:extLst>
              <a:ext uri="{FF2B5EF4-FFF2-40B4-BE49-F238E27FC236}">
                <a16:creationId xmlns:a16="http://schemas.microsoft.com/office/drawing/2014/main" id="{6E4F8553-F6F0-244C-80C8-96F1983BEA7B}"/>
              </a:ext>
            </a:extLst>
          </p:cNvPr>
          <p:cNvSpPr>
            <a:spLocks noGrp="1"/>
          </p:cNvSpPr>
          <p:nvPr>
            <p:ph type="ftr" sz="quarter" idx="11"/>
          </p:nvPr>
        </p:nvSpPr>
        <p:spPr/>
        <p:txBody>
          <a:bodyPr/>
          <a:lstStyle/>
          <a:p>
            <a:r>
              <a:rPr lang="en-US"/>
              <a:t>January 6, 2020 | This Information is Confidential and Proprietary</a:t>
            </a:r>
          </a:p>
        </p:txBody>
      </p:sp>
      <p:sp>
        <p:nvSpPr>
          <p:cNvPr id="6" name="TextBox 5">
            <a:extLst>
              <a:ext uri="{FF2B5EF4-FFF2-40B4-BE49-F238E27FC236}">
                <a16:creationId xmlns:a16="http://schemas.microsoft.com/office/drawing/2014/main" id="{42E1C192-845E-4474-8F05-ECD1C7231513}"/>
              </a:ext>
            </a:extLst>
          </p:cNvPr>
          <p:cNvSpPr txBox="1"/>
          <p:nvPr/>
        </p:nvSpPr>
        <p:spPr>
          <a:xfrm>
            <a:off x="552202" y="1245962"/>
            <a:ext cx="11155680" cy="7109639"/>
          </a:xfrm>
          <a:prstGeom prst="rect">
            <a:avLst/>
          </a:prstGeom>
          <a:noFill/>
        </p:spPr>
        <p:txBody>
          <a:bodyPr wrap="square" rtlCol="0">
            <a:spAutoFit/>
          </a:bodyPr>
          <a:lstStyle/>
          <a:p>
            <a:pPr marL="342900" indent="-342900">
              <a:buFont typeface="Arial" panose="020B0604020202020204" pitchFamily="34" charset="0"/>
              <a:buChar char="•"/>
            </a:pPr>
            <a:r>
              <a:rPr lang="en-US" sz="2200" dirty="0">
                <a:latin typeface="Source Sans Pro" panose="020B0503030403020204" pitchFamily="34" charset="0"/>
                <a:ea typeface="Source Sans Pro" panose="020B0503030403020204" pitchFamily="34" charset="0"/>
              </a:rPr>
              <a:t>The calendar of a Presidential is always condensed </a:t>
            </a:r>
          </a:p>
          <a:p>
            <a:pPr marL="342900" indent="-342900">
              <a:buFont typeface="Arial" panose="020B0604020202020204" pitchFamily="34" charset="0"/>
              <a:buChar char="•"/>
            </a:pPr>
            <a:r>
              <a:rPr lang="en-US" sz="2200" dirty="0">
                <a:latin typeface="Source Sans Pro" panose="020B0503030403020204" pitchFamily="34" charset="0"/>
                <a:ea typeface="Source Sans Pro" panose="020B0503030403020204" pitchFamily="34" charset="0"/>
              </a:rPr>
              <a:t>In </a:t>
            </a:r>
            <a:r>
              <a:rPr lang="en-US" sz="2200" dirty="0" err="1">
                <a:latin typeface="Source Sans Pro" panose="020B0503030403020204" pitchFamily="34" charset="0"/>
                <a:ea typeface="Source Sans Pro" panose="020B0503030403020204" pitchFamily="34" charset="0"/>
              </a:rPr>
              <a:t>hyperpartisan</a:t>
            </a:r>
            <a:r>
              <a:rPr lang="en-US" sz="2200" dirty="0">
                <a:latin typeface="Source Sans Pro" panose="020B0503030403020204" pitchFamily="34" charset="0"/>
                <a:ea typeface="Source Sans Pro" panose="020B0503030403020204" pitchFamily="34" charset="0"/>
              </a:rPr>
              <a:t> environment of 2020, following a House impeachment of the President followed by a Senate trial – the next year will be no different</a:t>
            </a:r>
          </a:p>
          <a:p>
            <a:pPr marL="342900" indent="-342900">
              <a:buFont typeface="Arial" panose="020B0604020202020204" pitchFamily="34" charset="0"/>
              <a:buChar char="•"/>
            </a:pPr>
            <a:r>
              <a:rPr lang="en-US" sz="2200" b="1" dirty="0">
                <a:solidFill>
                  <a:srgbClr val="002060"/>
                </a:solidFill>
                <a:latin typeface="Source Sans Pro" panose="020B0503030403020204" pitchFamily="34" charset="0"/>
                <a:ea typeface="Source Sans Pro" panose="020B0503030403020204" pitchFamily="34" charset="0"/>
              </a:rPr>
              <a:t>However, the flurry of activity we saw the last week Congress was in session in 2019 shows that Members seeking reelection always crave bipartisan wins that become law</a:t>
            </a:r>
          </a:p>
          <a:p>
            <a:pPr marL="342900" indent="-342900">
              <a:buFont typeface="Arial" panose="020B0604020202020204" pitchFamily="34" charset="0"/>
              <a:buChar char="•"/>
            </a:pPr>
            <a:r>
              <a:rPr lang="en-US" sz="2200" dirty="0">
                <a:latin typeface="Source Sans Pro" panose="020B0503030403020204" pitchFamily="34" charset="0"/>
                <a:ea typeface="Source Sans Pro" panose="020B0503030403020204" pitchFamily="34" charset="0"/>
              </a:rPr>
              <a:t>Action by the federal banking and housing regulators prompts congressional attention and action</a:t>
            </a:r>
          </a:p>
          <a:p>
            <a:pPr marL="342900" indent="-342900">
              <a:buFont typeface="Arial" panose="020B0604020202020204" pitchFamily="34" charset="0"/>
              <a:buChar char="•"/>
            </a:pPr>
            <a:r>
              <a:rPr lang="en-US" sz="2200" dirty="0">
                <a:latin typeface="Source Sans Pro" panose="020B0503030403020204" pitchFamily="34" charset="0"/>
                <a:ea typeface="Source Sans Pro" panose="020B0503030403020204" pitchFamily="34" charset="0"/>
              </a:rPr>
              <a:t>Expect jurisdictional overlap on some issues with the HELP Committee</a:t>
            </a:r>
          </a:p>
          <a:p>
            <a:pPr marL="342900" indent="-342900">
              <a:buFont typeface="Arial" panose="020B0604020202020204" pitchFamily="34" charset="0"/>
              <a:buChar char="•"/>
            </a:pPr>
            <a:r>
              <a:rPr lang="en-US" sz="2200" dirty="0">
                <a:latin typeface="Source Sans Pro" panose="020B0503030403020204" pitchFamily="34" charset="0"/>
                <a:ea typeface="Source Sans Pro" panose="020B0503030403020204" pitchFamily="34" charset="0"/>
              </a:rPr>
              <a:t>Also, at Senate Banking Committee markup of the reauthorization of the Terrorism Risk Insurance Act – multiple Senators implored Chairman Crapo (ID) to markup some of the backlog of bipartisan items awaiting action</a:t>
            </a:r>
          </a:p>
          <a:p>
            <a:pPr marL="342900" indent="-342900">
              <a:buFont typeface="Arial" panose="020B0604020202020204" pitchFamily="34" charset="0"/>
              <a:buChar char="•"/>
            </a:pPr>
            <a:r>
              <a:rPr lang="en-US" sz="2200" b="1" dirty="0">
                <a:solidFill>
                  <a:srgbClr val="002060"/>
                </a:solidFill>
                <a:latin typeface="Source Sans Pro" panose="020B0503030403020204" pitchFamily="34" charset="0"/>
                <a:ea typeface="Source Sans Pro" panose="020B0503030403020204" pitchFamily="34" charset="0"/>
              </a:rPr>
              <a:t>2020 is shaping up to be one of those years where you feel like not much is happening legislatively, but you’re running around all over the place so that future events do not pass you by</a:t>
            </a:r>
          </a:p>
          <a:p>
            <a:endParaRPr lang="en-US" sz="1600" dirty="0">
              <a:latin typeface="Source Sans Pro" panose="020B0503030403020204" pitchFamily="34" charset="0"/>
              <a:ea typeface="Source Sans Pro" panose="020B0503030403020204" pitchFamily="34" charset="0"/>
            </a:endParaRPr>
          </a:p>
          <a:p>
            <a:r>
              <a:rPr lang="en-US" sz="1600" dirty="0">
                <a:latin typeface="Source Sans Pro" panose="020B0503030403020204" pitchFamily="34" charset="0"/>
                <a:ea typeface="Source Sans Pro" panose="020B0503030403020204" pitchFamily="34" charset="0"/>
              </a:rPr>
              <a:t>.</a:t>
            </a:r>
          </a:p>
          <a:p>
            <a:endParaRPr lang="en-US" sz="16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p:txBody>
      </p:sp>
    </p:spTree>
    <p:extLst>
      <p:ext uri="{BB962C8B-B14F-4D97-AF65-F5344CB8AC3E}">
        <p14:creationId xmlns:p14="http://schemas.microsoft.com/office/powerpoint/2010/main" val="3721935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8242C-7C85-DA46-B935-9CAAE8833C10}"/>
              </a:ext>
            </a:extLst>
          </p:cNvPr>
          <p:cNvSpPr>
            <a:spLocks noGrp="1"/>
          </p:cNvSpPr>
          <p:nvPr>
            <p:ph type="title"/>
          </p:nvPr>
        </p:nvSpPr>
        <p:spPr>
          <a:xfrm>
            <a:off x="838200" y="199072"/>
            <a:ext cx="10515600" cy="1325563"/>
          </a:xfrm>
        </p:spPr>
        <p:txBody>
          <a:bodyPr>
            <a:normAutofit/>
          </a:bodyPr>
          <a:lstStyle/>
          <a:p>
            <a:r>
              <a:rPr lang="en-US" sz="5000" b="1" dirty="0"/>
              <a:t>Data Privacy </a:t>
            </a:r>
          </a:p>
        </p:txBody>
      </p:sp>
      <p:sp>
        <p:nvSpPr>
          <p:cNvPr id="3" name="Content Placeholder 2">
            <a:extLst>
              <a:ext uri="{FF2B5EF4-FFF2-40B4-BE49-F238E27FC236}">
                <a16:creationId xmlns:a16="http://schemas.microsoft.com/office/drawing/2014/main" id="{C6E1F792-83EB-2540-82F4-99CA2863A73D}"/>
              </a:ext>
            </a:extLst>
          </p:cNvPr>
          <p:cNvSpPr>
            <a:spLocks noGrp="1"/>
          </p:cNvSpPr>
          <p:nvPr>
            <p:ph idx="1"/>
          </p:nvPr>
        </p:nvSpPr>
        <p:spPr>
          <a:xfrm>
            <a:off x="838200" y="1338943"/>
            <a:ext cx="8022613" cy="5034425"/>
          </a:xfrm>
        </p:spPr>
        <p:txBody>
          <a:bodyPr>
            <a:normAutofit lnSpcReduction="10000"/>
          </a:bodyPr>
          <a:lstStyle/>
          <a:p>
            <a:r>
              <a:rPr lang="en-US" sz="2100" dirty="0"/>
              <a:t>Legislation in data privacy area will continue to be driven by compliance with the new California law. There has been a lot of work done by the Banking, Commerce, and Judiciary committees in the last year – in both chambers</a:t>
            </a:r>
          </a:p>
          <a:p>
            <a:r>
              <a:rPr lang="en-US" sz="2100" dirty="0"/>
              <a:t>Now as many as 25 states that are racing to enact their own data privacy rules</a:t>
            </a:r>
          </a:p>
          <a:p>
            <a:r>
              <a:rPr lang="en-US" sz="2100" dirty="0"/>
              <a:t>The major issue in DC will continue to be whether California’s law will be the ‘ceiling’ or a ‘floor,’ (i.e., whether there is a right of private action, and whether there is broad federal preemption)</a:t>
            </a:r>
          </a:p>
          <a:p>
            <a:r>
              <a:rPr lang="en-US" sz="2100" dirty="0"/>
              <a:t>Because of the scope of state action, Congressional action in inevitable, even if it is more likely to be in 2021 after companies will have be in compliance with California’s law and there are real-world ‘unintended’ consequences</a:t>
            </a:r>
          </a:p>
          <a:p>
            <a:r>
              <a:rPr lang="en-US" sz="2100" dirty="0"/>
              <a:t>Data privacy is also a health care issue!</a:t>
            </a:r>
          </a:p>
          <a:p>
            <a:pPr marL="0" indent="0">
              <a:buNone/>
            </a:pPr>
            <a:endParaRPr lang="en-US" sz="2100" dirty="0"/>
          </a:p>
          <a:p>
            <a:pPr marL="0" indent="0">
              <a:buNone/>
            </a:pPr>
            <a:r>
              <a:rPr lang="en-US" sz="2100" b="1" dirty="0">
                <a:solidFill>
                  <a:srgbClr val="002060"/>
                </a:solidFill>
              </a:rPr>
              <a:t>       </a:t>
            </a:r>
            <a:r>
              <a:rPr lang="en-US" sz="2100" b="1" u="sng" dirty="0">
                <a:solidFill>
                  <a:srgbClr val="002060"/>
                </a:solidFill>
              </a:rPr>
              <a:t>2020 will shape the form of any legislation on data privacy</a:t>
            </a:r>
          </a:p>
          <a:p>
            <a:endParaRPr lang="en-US" dirty="0"/>
          </a:p>
        </p:txBody>
      </p:sp>
      <p:sp>
        <p:nvSpPr>
          <p:cNvPr id="4" name="Footer Placeholder 3">
            <a:extLst>
              <a:ext uri="{FF2B5EF4-FFF2-40B4-BE49-F238E27FC236}">
                <a16:creationId xmlns:a16="http://schemas.microsoft.com/office/drawing/2014/main" id="{469A5A7B-36A9-364C-94FC-7BC6E44751EF}"/>
              </a:ext>
            </a:extLst>
          </p:cNvPr>
          <p:cNvSpPr>
            <a:spLocks noGrp="1"/>
          </p:cNvSpPr>
          <p:nvPr>
            <p:ph type="ftr" sz="quarter" idx="11"/>
          </p:nvPr>
        </p:nvSpPr>
        <p:spPr/>
        <p:txBody>
          <a:bodyPr/>
          <a:lstStyle/>
          <a:p>
            <a:r>
              <a:rPr lang="en-US"/>
              <a:t>January 6, 2020 | This Information is Confidential and Proprietary</a:t>
            </a:r>
          </a:p>
        </p:txBody>
      </p:sp>
      <p:pic>
        <p:nvPicPr>
          <p:cNvPr id="7" name="Picture 6">
            <a:extLst>
              <a:ext uri="{FF2B5EF4-FFF2-40B4-BE49-F238E27FC236}">
                <a16:creationId xmlns:a16="http://schemas.microsoft.com/office/drawing/2014/main" id="{258F97DA-912C-D844-A424-F8C844B5BDB5}"/>
              </a:ext>
            </a:extLst>
          </p:cNvPr>
          <p:cNvPicPr>
            <a:picLocks noChangeAspect="1"/>
          </p:cNvPicPr>
          <p:nvPr/>
        </p:nvPicPr>
        <p:blipFill>
          <a:blip r:embed="rId3"/>
          <a:stretch>
            <a:fillRect/>
          </a:stretch>
        </p:blipFill>
        <p:spPr>
          <a:xfrm>
            <a:off x="8860813" y="1524635"/>
            <a:ext cx="2987585" cy="2172789"/>
          </a:xfrm>
          <a:prstGeom prst="rect">
            <a:avLst/>
          </a:prstGeom>
        </p:spPr>
      </p:pic>
      <p:sp>
        <p:nvSpPr>
          <p:cNvPr id="8" name="TextBox 7">
            <a:extLst>
              <a:ext uri="{FF2B5EF4-FFF2-40B4-BE49-F238E27FC236}">
                <a16:creationId xmlns:a16="http://schemas.microsoft.com/office/drawing/2014/main" id="{EA5F07F5-5855-F04F-97A2-829CC3FD3BF3}"/>
              </a:ext>
            </a:extLst>
          </p:cNvPr>
          <p:cNvSpPr txBox="1"/>
          <p:nvPr/>
        </p:nvSpPr>
        <p:spPr>
          <a:xfrm>
            <a:off x="8860813" y="5074920"/>
            <a:ext cx="2853032" cy="461665"/>
          </a:xfrm>
          <a:prstGeom prst="rect">
            <a:avLst/>
          </a:prstGeom>
          <a:noFill/>
        </p:spPr>
        <p:txBody>
          <a:bodyPr wrap="square" rtlCol="0">
            <a:spAutoFit/>
          </a:bodyPr>
          <a:lstStyle/>
          <a:p>
            <a:r>
              <a:rPr lang="en-US" sz="800" i="1" dirty="0">
                <a:solidFill>
                  <a:schemeClr val="bg2">
                    <a:lumMod val="50000"/>
                  </a:schemeClr>
                </a:solidFill>
                <a:latin typeface="Source Sans Pro" panose="020B0503030403020204" pitchFamily="34" charset="0"/>
                <a:ea typeface="Source Sans Pro" panose="020B0503030403020204" pitchFamily="34" charset="0"/>
              </a:rPr>
              <a:t>&lt;a </a:t>
            </a:r>
            <a:r>
              <a:rPr lang="en-US" sz="800" i="1" dirty="0" err="1">
                <a:solidFill>
                  <a:schemeClr val="bg2">
                    <a:lumMod val="50000"/>
                  </a:schemeClr>
                </a:solidFill>
                <a:latin typeface="Source Sans Pro" panose="020B0503030403020204" pitchFamily="34" charset="0"/>
                <a:ea typeface="Source Sans Pro" panose="020B0503030403020204" pitchFamily="34" charset="0"/>
              </a:rPr>
              <a:t>href</a:t>
            </a:r>
            <a:r>
              <a:rPr lang="en-US" sz="800" i="1" dirty="0">
                <a:solidFill>
                  <a:schemeClr val="bg2">
                    <a:lumMod val="50000"/>
                  </a:schemeClr>
                </a:solidFill>
                <a:latin typeface="Source Sans Pro" panose="020B0503030403020204" pitchFamily="34" charset="0"/>
                <a:ea typeface="Source Sans Pro" panose="020B0503030403020204" pitchFamily="34" charset="0"/>
              </a:rPr>
              <a:t>="https://</a:t>
            </a:r>
            <a:r>
              <a:rPr lang="en-US" sz="800" i="1" dirty="0" err="1">
                <a:solidFill>
                  <a:schemeClr val="bg2">
                    <a:lumMod val="50000"/>
                  </a:schemeClr>
                </a:solidFill>
                <a:latin typeface="Source Sans Pro" panose="020B0503030403020204" pitchFamily="34" charset="0"/>
                <a:ea typeface="Source Sans Pro" panose="020B0503030403020204" pitchFamily="34" charset="0"/>
              </a:rPr>
              <a:t>www.freepik.com</a:t>
            </a:r>
            <a:r>
              <a:rPr lang="en-US" sz="800" i="1" dirty="0">
                <a:solidFill>
                  <a:schemeClr val="bg2">
                    <a:lumMod val="50000"/>
                  </a:schemeClr>
                </a:solidFill>
                <a:latin typeface="Source Sans Pro" panose="020B0503030403020204" pitchFamily="34" charset="0"/>
                <a:ea typeface="Source Sans Pro" panose="020B0503030403020204" pitchFamily="34" charset="0"/>
              </a:rPr>
              <a:t>/free-photos-vectors/background"&gt;Background vector created by </a:t>
            </a:r>
            <a:r>
              <a:rPr lang="en-US" sz="800" i="1" dirty="0" err="1">
                <a:solidFill>
                  <a:schemeClr val="bg2">
                    <a:lumMod val="50000"/>
                  </a:schemeClr>
                </a:solidFill>
                <a:latin typeface="Source Sans Pro" panose="020B0503030403020204" pitchFamily="34" charset="0"/>
                <a:ea typeface="Source Sans Pro" panose="020B0503030403020204" pitchFamily="34" charset="0"/>
              </a:rPr>
              <a:t>rawpixel.com</a:t>
            </a:r>
            <a:r>
              <a:rPr lang="en-US" sz="800" i="1" dirty="0">
                <a:solidFill>
                  <a:schemeClr val="bg2">
                    <a:lumMod val="50000"/>
                  </a:schemeClr>
                </a:solidFill>
                <a:latin typeface="Source Sans Pro" panose="020B0503030403020204" pitchFamily="34" charset="0"/>
                <a:ea typeface="Source Sans Pro" panose="020B0503030403020204" pitchFamily="34" charset="0"/>
              </a:rPr>
              <a:t> - </a:t>
            </a:r>
            <a:r>
              <a:rPr lang="en-US" sz="800" i="1" dirty="0" err="1">
                <a:solidFill>
                  <a:schemeClr val="bg2">
                    <a:lumMod val="50000"/>
                  </a:schemeClr>
                </a:solidFill>
                <a:latin typeface="Source Sans Pro" panose="020B0503030403020204" pitchFamily="34" charset="0"/>
                <a:ea typeface="Source Sans Pro" panose="020B0503030403020204" pitchFamily="34" charset="0"/>
              </a:rPr>
              <a:t>www.freepik.com</a:t>
            </a:r>
            <a:r>
              <a:rPr lang="en-US" sz="800" i="1" dirty="0">
                <a:solidFill>
                  <a:schemeClr val="bg2">
                    <a:lumMod val="50000"/>
                  </a:schemeClr>
                </a:solidFill>
                <a:latin typeface="Source Sans Pro" panose="020B0503030403020204" pitchFamily="34" charset="0"/>
                <a:ea typeface="Source Sans Pro" panose="020B0503030403020204" pitchFamily="34" charset="0"/>
              </a:rPr>
              <a:t>&lt;/a&gt;</a:t>
            </a:r>
          </a:p>
        </p:txBody>
      </p:sp>
    </p:spTree>
    <p:extLst>
      <p:ext uri="{BB962C8B-B14F-4D97-AF65-F5344CB8AC3E}">
        <p14:creationId xmlns:p14="http://schemas.microsoft.com/office/powerpoint/2010/main" val="1935893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9D4D2CA-EA66-BB47-BE88-3AF29B42673F}"/>
              </a:ext>
            </a:extLst>
          </p:cNvPr>
          <p:cNvSpPr>
            <a:spLocks noGrp="1"/>
          </p:cNvSpPr>
          <p:nvPr>
            <p:ph type="title"/>
          </p:nvPr>
        </p:nvSpPr>
        <p:spPr/>
        <p:txBody>
          <a:bodyPr>
            <a:normAutofit/>
          </a:bodyPr>
          <a:lstStyle/>
          <a:p>
            <a:r>
              <a:rPr lang="en-US" sz="5000" b="1" dirty="0"/>
              <a:t>Marijuana Profit Banking</a:t>
            </a:r>
          </a:p>
        </p:txBody>
      </p:sp>
      <p:sp>
        <p:nvSpPr>
          <p:cNvPr id="9" name="Content Placeholder 8">
            <a:extLst>
              <a:ext uri="{FF2B5EF4-FFF2-40B4-BE49-F238E27FC236}">
                <a16:creationId xmlns:a16="http://schemas.microsoft.com/office/drawing/2014/main" id="{44DBE0F3-31A6-DF4A-A44D-C4077EE3253B}"/>
              </a:ext>
            </a:extLst>
          </p:cNvPr>
          <p:cNvSpPr>
            <a:spLocks noGrp="1"/>
          </p:cNvSpPr>
          <p:nvPr>
            <p:ph idx="1"/>
          </p:nvPr>
        </p:nvSpPr>
        <p:spPr>
          <a:xfrm>
            <a:off x="838200" y="1469571"/>
            <a:ext cx="10515600" cy="4707392"/>
          </a:xfrm>
        </p:spPr>
        <p:txBody>
          <a:bodyPr>
            <a:normAutofit fontScale="92500" lnSpcReduction="10000"/>
          </a:bodyPr>
          <a:lstStyle/>
          <a:p>
            <a:r>
              <a:rPr lang="en-US" dirty="0"/>
              <a:t>The House has already passed legislation to give a safe harbor for providing banking services to marijuana-related businesses </a:t>
            </a:r>
          </a:p>
          <a:p>
            <a:r>
              <a:rPr lang="en-US" dirty="0"/>
              <a:t>Chairman Crapo has held hearings on legislation, and broadly outlined an interest in policies that address health risks associated with marijuana and allowing these business access to the banking and payment system</a:t>
            </a:r>
          </a:p>
          <a:p>
            <a:r>
              <a:rPr lang="en-US" dirty="0"/>
              <a:t>Has also laid out a significant marker on his concerns with House passed version of bill &amp; the fact that it does not address health risks </a:t>
            </a:r>
          </a:p>
          <a:p>
            <a:r>
              <a:rPr lang="en-US" dirty="0"/>
              <a:t>Significant tension exists between states that have active and robust legal marijuana industries and states that have yet to do so – GA, NC, AL, &amp; LA – which are all represented on the Senate Banking Committee</a:t>
            </a:r>
          </a:p>
          <a:p>
            <a:r>
              <a:rPr lang="en-US" dirty="0"/>
              <a:t>This remains an issue that can be resolved and included in an end of the year spending package</a:t>
            </a:r>
          </a:p>
        </p:txBody>
      </p:sp>
      <p:sp>
        <p:nvSpPr>
          <p:cNvPr id="4" name="Footer Placeholder 3">
            <a:extLst>
              <a:ext uri="{FF2B5EF4-FFF2-40B4-BE49-F238E27FC236}">
                <a16:creationId xmlns:a16="http://schemas.microsoft.com/office/drawing/2014/main" id="{BEC92C66-5978-1343-9A48-A7A96F51291E}"/>
              </a:ext>
            </a:extLst>
          </p:cNvPr>
          <p:cNvSpPr>
            <a:spLocks noGrp="1"/>
          </p:cNvSpPr>
          <p:nvPr>
            <p:ph type="ftr" sz="quarter" idx="11"/>
          </p:nvPr>
        </p:nvSpPr>
        <p:spPr/>
        <p:txBody>
          <a:bodyPr/>
          <a:lstStyle/>
          <a:p>
            <a:r>
              <a:rPr lang="en-US"/>
              <a:t>January 6, 2020 | This Information is Confidential and Proprietary</a:t>
            </a:r>
          </a:p>
        </p:txBody>
      </p:sp>
    </p:spTree>
    <p:extLst>
      <p:ext uri="{BB962C8B-B14F-4D97-AF65-F5344CB8AC3E}">
        <p14:creationId xmlns:p14="http://schemas.microsoft.com/office/powerpoint/2010/main" val="2107021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A9CE2-4DB6-4840-B007-3EB49E9F7A52}"/>
              </a:ext>
            </a:extLst>
          </p:cNvPr>
          <p:cNvSpPr>
            <a:spLocks noGrp="1"/>
          </p:cNvSpPr>
          <p:nvPr>
            <p:ph type="title"/>
          </p:nvPr>
        </p:nvSpPr>
        <p:spPr>
          <a:xfrm>
            <a:off x="399393" y="192505"/>
            <a:ext cx="10515600" cy="891732"/>
          </a:xfrm>
        </p:spPr>
        <p:txBody>
          <a:bodyPr>
            <a:normAutofit/>
          </a:bodyPr>
          <a:lstStyle/>
          <a:p>
            <a:r>
              <a:rPr lang="en-US" sz="5000" b="1" dirty="0"/>
              <a:t>Fintech</a:t>
            </a:r>
          </a:p>
        </p:txBody>
      </p:sp>
      <p:sp>
        <p:nvSpPr>
          <p:cNvPr id="4" name="Footer Placeholder 3">
            <a:extLst>
              <a:ext uri="{FF2B5EF4-FFF2-40B4-BE49-F238E27FC236}">
                <a16:creationId xmlns:a16="http://schemas.microsoft.com/office/drawing/2014/main" id="{6E4F8553-F6F0-244C-80C8-96F1983BEA7B}"/>
              </a:ext>
            </a:extLst>
          </p:cNvPr>
          <p:cNvSpPr>
            <a:spLocks noGrp="1"/>
          </p:cNvSpPr>
          <p:nvPr>
            <p:ph type="ftr" sz="quarter" idx="11"/>
          </p:nvPr>
        </p:nvSpPr>
        <p:spPr/>
        <p:txBody>
          <a:bodyPr/>
          <a:lstStyle/>
          <a:p>
            <a:r>
              <a:rPr lang="en-US"/>
              <a:t>January 6, 2020 | This Information is Confidential and Proprietary</a:t>
            </a:r>
          </a:p>
        </p:txBody>
      </p:sp>
      <p:sp>
        <p:nvSpPr>
          <p:cNvPr id="6" name="TextBox 5">
            <a:extLst>
              <a:ext uri="{FF2B5EF4-FFF2-40B4-BE49-F238E27FC236}">
                <a16:creationId xmlns:a16="http://schemas.microsoft.com/office/drawing/2014/main" id="{42E1C192-845E-4474-8F05-ECD1C7231513}"/>
              </a:ext>
            </a:extLst>
          </p:cNvPr>
          <p:cNvSpPr txBox="1"/>
          <p:nvPr/>
        </p:nvSpPr>
        <p:spPr>
          <a:xfrm>
            <a:off x="399393" y="1084237"/>
            <a:ext cx="11311344" cy="6771084"/>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Source Sans Pro" panose="020B0503030403020204" pitchFamily="34" charset="0"/>
                <a:ea typeface="Source Sans Pro" panose="020B0503030403020204" pitchFamily="34" charset="0"/>
              </a:rPr>
              <a:t>The fintech sector will continue to draw focus from legislators </a:t>
            </a:r>
          </a:p>
          <a:p>
            <a:pPr marL="285750" indent="-285750">
              <a:buFont typeface="Arial" panose="020B0604020202020204" pitchFamily="34" charset="0"/>
              <a:buChar char="•"/>
            </a:pPr>
            <a:r>
              <a:rPr lang="en-US" sz="1600" dirty="0">
                <a:latin typeface="Source Sans Pro" panose="020B0503030403020204" pitchFamily="34" charset="0"/>
                <a:ea typeface="Source Sans Pro" panose="020B0503030403020204" pitchFamily="34" charset="0"/>
              </a:rPr>
              <a:t>We saw an uptick in congressional hearings around the use of alternative data and artificial intelligence (AI) in lending decisions</a:t>
            </a:r>
          </a:p>
          <a:p>
            <a:endParaRPr lang="en-US" sz="1600" b="1" dirty="0">
              <a:solidFill>
                <a:srgbClr val="002060"/>
              </a:solidFill>
              <a:latin typeface="Source Sans Pro" panose="020B0503030403020204" pitchFamily="34" charset="0"/>
              <a:ea typeface="Source Sans Pro" panose="020B0503030403020204" pitchFamily="34" charset="0"/>
            </a:endParaRPr>
          </a:p>
          <a:p>
            <a:r>
              <a:rPr lang="en-US" sz="1600" b="1" dirty="0">
                <a:solidFill>
                  <a:srgbClr val="002060"/>
                </a:solidFill>
                <a:latin typeface="Source Sans Pro" panose="020B0503030403020204" pitchFamily="34" charset="0"/>
                <a:ea typeface="Source Sans Pro" panose="020B0503030403020204" pitchFamily="34" charset="0"/>
              </a:rPr>
              <a:t>These hearings, and the framing of the debate around fintech and AI, will continue in 2020 where legislative markers are set in place that will shape the actions of the next Congress</a:t>
            </a:r>
            <a:endParaRPr lang="en-US" sz="1600" b="1" dirty="0">
              <a:solidFill>
                <a:schemeClr val="bg2">
                  <a:lumMod val="50000"/>
                </a:schemeClr>
              </a:solidFill>
              <a:latin typeface="Source Sans Pro" panose="020B0503030403020204" pitchFamily="34" charset="0"/>
              <a:ea typeface="Source Sans Pro" panose="020B0503030403020204" pitchFamily="34" charset="0"/>
            </a:endParaRPr>
          </a:p>
          <a:p>
            <a:endParaRPr lang="en-US" sz="1600"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1600" dirty="0">
                <a:latin typeface="Source Sans Pro" panose="020B0503030403020204" pitchFamily="34" charset="0"/>
                <a:ea typeface="Source Sans Pro" panose="020B0503030403020204" pitchFamily="34" charset="0"/>
              </a:rPr>
              <a:t>Fintech saw extremely positive developments with a joint amicus brief by the FDIC and OCC and rulemakings by each agency in support of valid when made</a:t>
            </a:r>
          </a:p>
          <a:p>
            <a:pPr marL="285750" indent="-285750">
              <a:buFont typeface="Arial" panose="020B0604020202020204" pitchFamily="34" charset="0"/>
              <a:buChar char="•"/>
            </a:pPr>
            <a:r>
              <a:rPr lang="en-US" sz="1600" dirty="0">
                <a:latin typeface="Source Sans Pro" panose="020B0503030403020204" pitchFamily="34" charset="0"/>
                <a:ea typeface="Source Sans Pro" panose="020B0503030403020204" pitchFamily="34" charset="0"/>
              </a:rPr>
              <a:t>However, some on Capitol Hill have begun to conflate valid when made and true lender, creating confusion that the rulemakings will facilitate ‘rent a charter’ banks</a:t>
            </a:r>
          </a:p>
          <a:p>
            <a:pPr marL="285750" indent="-285750">
              <a:buFont typeface="Arial" panose="020B0604020202020204" pitchFamily="34" charset="0"/>
              <a:buChar char="•"/>
            </a:pPr>
            <a:r>
              <a:rPr lang="en-US" sz="1600" dirty="0">
                <a:latin typeface="Source Sans Pro" panose="020B0503030403020204" pitchFamily="34" charset="0"/>
                <a:ea typeface="Source Sans Pro" panose="020B0503030403020204" pitchFamily="34" charset="0"/>
              </a:rPr>
              <a:t>This issue will remain in flux through the course of the final rule makings, and subsequent challenges in both the courts and Congress</a:t>
            </a:r>
          </a:p>
          <a:p>
            <a:pPr marL="285750" indent="-285750">
              <a:buFont typeface="Arial" panose="020B0604020202020204" pitchFamily="34" charset="0"/>
              <a:buChar char="•"/>
            </a:pPr>
            <a:r>
              <a:rPr lang="en-US" sz="1600" dirty="0">
                <a:latin typeface="Source Sans Pro" panose="020B0503030403020204" pitchFamily="34" charset="0"/>
                <a:ea typeface="Source Sans Pro" panose="020B0503030403020204" pitchFamily="34" charset="0"/>
              </a:rPr>
              <a:t>The Rakuten application for an industrial loan charter (ILC) has increased policymaker attention</a:t>
            </a:r>
          </a:p>
          <a:p>
            <a:pPr marL="285750" indent="-285750">
              <a:buFont typeface="Arial" panose="020B0604020202020204" pitchFamily="34" charset="0"/>
              <a:buChar char="•"/>
            </a:pPr>
            <a:r>
              <a:rPr lang="en-US" sz="1600" dirty="0">
                <a:latin typeface="Source Sans Pro" panose="020B0503030403020204" pitchFamily="34" charset="0"/>
                <a:ea typeface="Source Sans Pro" panose="020B0503030403020204" pitchFamily="34" charset="0"/>
              </a:rPr>
              <a:t>FDIC Chairman McWilliams has yet to signal an intention to act on the charter application, though in testimony before Senate Banking she did defend the charter as sufficiently regulated</a:t>
            </a:r>
          </a:p>
          <a:p>
            <a:pPr marL="285750" indent="-285750">
              <a:buFont typeface="Arial" panose="020B0604020202020204" pitchFamily="34" charset="0"/>
              <a:buChar char="•"/>
            </a:pPr>
            <a:r>
              <a:rPr lang="en-US" sz="1600" dirty="0">
                <a:latin typeface="Source Sans Pro" panose="020B0503030403020204" pitchFamily="34" charset="0"/>
                <a:ea typeface="Source Sans Pro" panose="020B0503030403020204" pitchFamily="34" charset="0"/>
              </a:rPr>
              <a:t>Growing concern among policymakers is that today the applicant is Rakuten, but tomorrow it could be Google or Apple</a:t>
            </a:r>
          </a:p>
          <a:p>
            <a:pPr marL="285750" indent="-285750">
              <a:buFont typeface="Arial" panose="020B0604020202020204" pitchFamily="34" charset="0"/>
              <a:buChar char="•"/>
            </a:pPr>
            <a:r>
              <a:rPr lang="en-US" sz="1600" b="1" dirty="0">
                <a:solidFill>
                  <a:srgbClr val="002060"/>
                </a:solidFill>
                <a:latin typeface="Source Sans Pro" panose="020B0503030403020204" pitchFamily="34" charset="0"/>
                <a:ea typeface="Source Sans Pro" panose="020B0503030403020204" pitchFamily="34" charset="0"/>
              </a:rPr>
              <a:t>This raises real implications for the current application, and increases the importance of engagement with policymakers through 2020</a:t>
            </a:r>
          </a:p>
          <a:p>
            <a:pPr marL="285750" indent="-285750">
              <a:buFont typeface="Arial" panose="020B0604020202020204" pitchFamily="34" charset="0"/>
              <a:buChar char="•"/>
            </a:pPr>
            <a:r>
              <a:rPr lang="en-US" sz="1600" b="1" dirty="0">
                <a:solidFill>
                  <a:srgbClr val="002060"/>
                </a:solidFill>
                <a:latin typeface="Source Sans Pro" panose="020B0503030403020204" pitchFamily="34" charset="0"/>
                <a:ea typeface="Source Sans Pro" panose="020B0503030403020204" pitchFamily="34" charset="0"/>
              </a:rPr>
              <a:t>Additionally – the  broader debate over the ILC charter, last at the forefront when Walmart applied for a charter, is sure to spill into and complicate the efforts to develop a fintech charter</a:t>
            </a:r>
          </a:p>
          <a:p>
            <a:endParaRPr lang="en-US" sz="1400" dirty="0">
              <a:latin typeface="Source Sans Pro" panose="020B0503030403020204" pitchFamily="34" charset="0"/>
              <a:ea typeface="Source Sans Pro" panose="020B0503030403020204" pitchFamily="34" charset="0"/>
            </a:endParaRPr>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p:txBody>
      </p:sp>
    </p:spTree>
    <p:extLst>
      <p:ext uri="{BB962C8B-B14F-4D97-AF65-F5344CB8AC3E}">
        <p14:creationId xmlns:p14="http://schemas.microsoft.com/office/powerpoint/2010/main" val="3295446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A9CE2-4DB6-4840-B007-3EB49E9F7A52}"/>
              </a:ext>
            </a:extLst>
          </p:cNvPr>
          <p:cNvSpPr>
            <a:spLocks noGrp="1"/>
          </p:cNvSpPr>
          <p:nvPr>
            <p:ph type="title"/>
          </p:nvPr>
        </p:nvSpPr>
        <p:spPr>
          <a:xfrm>
            <a:off x="399393" y="192505"/>
            <a:ext cx="10515600" cy="891732"/>
          </a:xfrm>
        </p:spPr>
        <p:txBody>
          <a:bodyPr>
            <a:normAutofit/>
          </a:bodyPr>
          <a:lstStyle/>
          <a:p>
            <a:r>
              <a:rPr lang="en-US" sz="5000" b="1" dirty="0"/>
              <a:t>Digital Currency</a:t>
            </a:r>
          </a:p>
        </p:txBody>
      </p:sp>
      <p:sp>
        <p:nvSpPr>
          <p:cNvPr id="4" name="Footer Placeholder 3">
            <a:extLst>
              <a:ext uri="{FF2B5EF4-FFF2-40B4-BE49-F238E27FC236}">
                <a16:creationId xmlns:a16="http://schemas.microsoft.com/office/drawing/2014/main" id="{6E4F8553-F6F0-244C-80C8-96F1983BEA7B}"/>
              </a:ext>
            </a:extLst>
          </p:cNvPr>
          <p:cNvSpPr>
            <a:spLocks noGrp="1"/>
          </p:cNvSpPr>
          <p:nvPr>
            <p:ph type="ftr" sz="quarter" idx="11"/>
          </p:nvPr>
        </p:nvSpPr>
        <p:spPr/>
        <p:txBody>
          <a:bodyPr/>
          <a:lstStyle/>
          <a:p>
            <a:r>
              <a:rPr lang="en-US"/>
              <a:t>January 6, 2020 | This Information is Confidential and Proprietary</a:t>
            </a:r>
          </a:p>
        </p:txBody>
      </p:sp>
      <p:sp>
        <p:nvSpPr>
          <p:cNvPr id="6" name="TextBox 5">
            <a:extLst>
              <a:ext uri="{FF2B5EF4-FFF2-40B4-BE49-F238E27FC236}">
                <a16:creationId xmlns:a16="http://schemas.microsoft.com/office/drawing/2014/main" id="{42E1C192-845E-4474-8F05-ECD1C7231513}"/>
              </a:ext>
            </a:extLst>
          </p:cNvPr>
          <p:cNvSpPr txBox="1"/>
          <p:nvPr/>
        </p:nvSpPr>
        <p:spPr>
          <a:xfrm>
            <a:off x="399393" y="1247522"/>
            <a:ext cx="10344808" cy="6247864"/>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Source Sans Pro" panose="020B0503030403020204" pitchFamily="34" charset="0"/>
                <a:ea typeface="Source Sans Pro" panose="020B0503030403020204" pitchFamily="34" charset="0"/>
              </a:rPr>
              <a:t>Similar to fintech, action surrounding digital currency will be dictated largely by regulators during 2020</a:t>
            </a:r>
          </a:p>
          <a:p>
            <a:pPr marL="285750" indent="-285750">
              <a:buFont typeface="Arial" panose="020B0604020202020204" pitchFamily="34" charset="0"/>
              <a:buChar char="•"/>
            </a:pPr>
            <a:r>
              <a:rPr lang="en-US" sz="2000" dirty="0">
                <a:latin typeface="Source Sans Pro" panose="020B0503030403020204" pitchFamily="34" charset="0"/>
                <a:ea typeface="Source Sans Pro" panose="020B0503030403020204" pitchFamily="34" charset="0"/>
              </a:rPr>
              <a:t>Congress has introduced legislation classifying </a:t>
            </a:r>
            <a:r>
              <a:rPr lang="en-US" sz="2000" dirty="0" err="1">
                <a:latin typeface="Source Sans Pro" panose="020B0503030403020204" pitchFamily="34" charset="0"/>
                <a:ea typeface="Source Sans Pro" panose="020B0503030403020204" pitchFamily="34" charset="0"/>
              </a:rPr>
              <a:t>stablecoins</a:t>
            </a:r>
            <a:r>
              <a:rPr lang="en-US" sz="2000" dirty="0">
                <a:latin typeface="Source Sans Pro" panose="020B0503030403020204" pitchFamily="34" charset="0"/>
                <a:ea typeface="Source Sans Pro" panose="020B0503030403020204" pitchFamily="34" charset="0"/>
              </a:rPr>
              <a:t> as securities</a:t>
            </a:r>
          </a:p>
          <a:p>
            <a:pPr marL="285750" indent="-285750">
              <a:buFont typeface="Arial" panose="020B0604020202020204" pitchFamily="34" charset="0"/>
              <a:buChar char="•"/>
            </a:pPr>
            <a:r>
              <a:rPr lang="en-US" sz="2000" dirty="0" err="1">
                <a:latin typeface="Source Sans Pro" panose="020B0503030403020204" pitchFamily="34" charset="0"/>
                <a:ea typeface="Source Sans Pro" panose="020B0503030403020204" pitchFamily="34" charset="0"/>
              </a:rPr>
              <a:t>Stablecoins</a:t>
            </a:r>
            <a:r>
              <a:rPr lang="en-US" sz="2000" dirty="0">
                <a:latin typeface="Source Sans Pro" panose="020B0503030403020204" pitchFamily="34" charset="0"/>
                <a:ea typeface="Source Sans Pro" panose="020B0503030403020204" pitchFamily="34" charset="0"/>
              </a:rPr>
              <a:t> continue to generate policymaker interest in the wake of Facebook’s announcement regarding Libra</a:t>
            </a:r>
          </a:p>
          <a:p>
            <a:pPr marL="285750" indent="-285750">
              <a:buFont typeface="Arial" panose="020B0604020202020204" pitchFamily="34" charset="0"/>
              <a:buChar char="•"/>
            </a:pPr>
            <a:r>
              <a:rPr lang="en-US" sz="2000" dirty="0">
                <a:latin typeface="Source Sans Pro" panose="020B0503030403020204" pitchFamily="34" charset="0"/>
                <a:ea typeface="Source Sans Pro" panose="020B0503030403020204" pitchFamily="34" charset="0"/>
              </a:rPr>
              <a:t>Policymakers are concerned with the use of digital currency to circumvent anti-money laundering laws – as well as privacy and national security concerns</a:t>
            </a:r>
          </a:p>
          <a:p>
            <a:pPr marL="285750" indent="-285750">
              <a:buFont typeface="Arial" panose="020B0604020202020204" pitchFamily="34" charset="0"/>
              <a:buChar char="•"/>
            </a:pPr>
            <a:r>
              <a:rPr lang="en-US" sz="2000" dirty="0">
                <a:latin typeface="Source Sans Pro" panose="020B0503030403020204" pitchFamily="34" charset="0"/>
                <a:ea typeface="Source Sans Pro" panose="020B0503030403020204" pitchFamily="34" charset="0"/>
              </a:rPr>
              <a:t>Federal agencies will also continue to grapple with how to regulate financial institutions that whose clients operate in this space</a:t>
            </a:r>
          </a:p>
          <a:p>
            <a:pPr marL="285750" indent="-285750">
              <a:buFont typeface="Arial" panose="020B0604020202020204" pitchFamily="34" charset="0"/>
              <a:buChar char="•"/>
            </a:pPr>
            <a:r>
              <a:rPr lang="en-US" sz="2000" dirty="0">
                <a:latin typeface="Source Sans Pro" panose="020B0503030403020204" pitchFamily="34" charset="0"/>
                <a:ea typeface="Source Sans Pro" panose="020B0503030403020204" pitchFamily="34" charset="0"/>
              </a:rPr>
              <a:t>The lack of a clear regulatory framework for digital currency in the U.S. continues to make it difficult for market participants to act with certainty as to what is permissible</a:t>
            </a:r>
          </a:p>
          <a:p>
            <a:pPr marL="285750" indent="-285750">
              <a:buFont typeface="Arial" panose="020B0604020202020204" pitchFamily="34" charset="0"/>
              <a:buChar char="•"/>
            </a:pPr>
            <a:r>
              <a:rPr lang="en-US" sz="2000" dirty="0">
                <a:latin typeface="Source Sans Pro" panose="020B0503030403020204" pitchFamily="34" charset="0"/>
                <a:ea typeface="Source Sans Pro" panose="020B0503030403020204" pitchFamily="34" charset="0"/>
              </a:rPr>
              <a:t>In 2020, expect continued (and likely increased) pressure on the SEC, CFTC, and Congress to create a stable regulatory regime in this area</a:t>
            </a:r>
          </a:p>
          <a:p>
            <a:pPr marL="285750" indent="-285750">
              <a:buFont typeface="Arial" panose="020B0604020202020204" pitchFamily="34" charset="0"/>
              <a:buChar char="•"/>
            </a:pPr>
            <a:r>
              <a:rPr lang="en-US" sz="2000" dirty="0">
                <a:latin typeface="Source Sans Pro" panose="020B0503030403020204" pitchFamily="34" charset="0"/>
                <a:ea typeface="Source Sans Pro" panose="020B0503030403020204" pitchFamily="34" charset="0"/>
              </a:rPr>
              <a:t> Also – this is an area where rulemaking can be informed by introduced legislation,  and questions from Congress are more likely than actually enacting  legislation</a:t>
            </a:r>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p:txBody>
      </p:sp>
    </p:spTree>
    <p:extLst>
      <p:ext uri="{BB962C8B-B14F-4D97-AF65-F5344CB8AC3E}">
        <p14:creationId xmlns:p14="http://schemas.microsoft.com/office/powerpoint/2010/main" val="1812973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0ABD6B-9CCA-B641-983F-4FFD82C6896F}"/>
              </a:ext>
            </a:extLst>
          </p:cNvPr>
          <p:cNvSpPr>
            <a:spLocks noGrp="1"/>
          </p:cNvSpPr>
          <p:nvPr>
            <p:ph type="ctrTitle"/>
          </p:nvPr>
        </p:nvSpPr>
        <p:spPr/>
        <p:txBody>
          <a:bodyPr>
            <a:normAutofit fontScale="90000"/>
          </a:bodyPr>
          <a:lstStyle/>
          <a:p>
            <a:r>
              <a:rPr lang="en-US" b="1" dirty="0"/>
              <a:t>Changes, Impeachment and the Congressional Schedule</a:t>
            </a:r>
          </a:p>
        </p:txBody>
      </p:sp>
    </p:spTree>
    <p:extLst>
      <p:ext uri="{BB962C8B-B14F-4D97-AF65-F5344CB8AC3E}">
        <p14:creationId xmlns:p14="http://schemas.microsoft.com/office/powerpoint/2010/main" val="16746321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A9CE2-4DB6-4840-B007-3EB49E9F7A52}"/>
              </a:ext>
            </a:extLst>
          </p:cNvPr>
          <p:cNvSpPr>
            <a:spLocks noGrp="1"/>
          </p:cNvSpPr>
          <p:nvPr>
            <p:ph type="title"/>
          </p:nvPr>
        </p:nvSpPr>
        <p:spPr>
          <a:xfrm>
            <a:off x="552203" y="0"/>
            <a:ext cx="10515600" cy="1083937"/>
          </a:xfrm>
        </p:spPr>
        <p:txBody>
          <a:bodyPr>
            <a:normAutofit/>
          </a:bodyPr>
          <a:lstStyle/>
          <a:p>
            <a:r>
              <a:rPr lang="en-US" sz="5000" b="1" dirty="0"/>
              <a:t>Capital Formation</a:t>
            </a:r>
          </a:p>
        </p:txBody>
      </p:sp>
      <p:sp>
        <p:nvSpPr>
          <p:cNvPr id="4" name="Footer Placeholder 3">
            <a:extLst>
              <a:ext uri="{FF2B5EF4-FFF2-40B4-BE49-F238E27FC236}">
                <a16:creationId xmlns:a16="http://schemas.microsoft.com/office/drawing/2014/main" id="{6E4F8553-F6F0-244C-80C8-96F1983BEA7B}"/>
              </a:ext>
            </a:extLst>
          </p:cNvPr>
          <p:cNvSpPr>
            <a:spLocks noGrp="1"/>
          </p:cNvSpPr>
          <p:nvPr>
            <p:ph type="ftr" sz="quarter" idx="11"/>
          </p:nvPr>
        </p:nvSpPr>
        <p:spPr/>
        <p:txBody>
          <a:bodyPr/>
          <a:lstStyle/>
          <a:p>
            <a:r>
              <a:rPr lang="en-US"/>
              <a:t>January 6, 2020 | This Information is Confidential and Proprietary</a:t>
            </a:r>
          </a:p>
        </p:txBody>
      </p:sp>
      <p:sp>
        <p:nvSpPr>
          <p:cNvPr id="6" name="TextBox 5">
            <a:extLst>
              <a:ext uri="{FF2B5EF4-FFF2-40B4-BE49-F238E27FC236}">
                <a16:creationId xmlns:a16="http://schemas.microsoft.com/office/drawing/2014/main" id="{42E1C192-845E-4474-8F05-ECD1C7231513}"/>
              </a:ext>
            </a:extLst>
          </p:cNvPr>
          <p:cNvSpPr txBox="1"/>
          <p:nvPr/>
        </p:nvSpPr>
        <p:spPr>
          <a:xfrm>
            <a:off x="552203" y="1131328"/>
            <a:ext cx="8379526" cy="4328160"/>
          </a:xfrm>
          <a:prstGeom prst="rect">
            <a:avLst/>
          </a:prstGeom>
          <a:noFill/>
        </p:spPr>
        <p:txBody>
          <a:bodyPr wrap="square" rtlCol="0">
            <a:noAutofit/>
          </a:bodyPr>
          <a:lstStyle/>
          <a:p>
            <a:pPr marL="285750" indent="-285750">
              <a:buFont typeface="Arial" panose="020B0604020202020204" pitchFamily="34" charset="0"/>
              <a:buChar char="•"/>
            </a:pPr>
            <a:r>
              <a:rPr lang="en-US" dirty="0">
                <a:latin typeface="Source Sans Pro" panose="020B0503030403020204" pitchFamily="34" charset="0"/>
                <a:ea typeface="Source Sans Pro" panose="020B0503030403020204" pitchFamily="34" charset="0"/>
              </a:rPr>
              <a:t>Issue</a:t>
            </a:r>
            <a:r>
              <a:rPr lang="en-US" b="1" dirty="0">
                <a:latin typeface="Source Sans Pro" panose="020B0503030403020204" pitchFamily="34" charset="0"/>
                <a:ea typeface="Source Sans Pro" panose="020B0503030403020204" pitchFamily="34" charset="0"/>
              </a:rPr>
              <a:t> </a:t>
            </a:r>
            <a:r>
              <a:rPr lang="en-US" dirty="0">
                <a:latin typeface="Source Sans Pro" panose="020B0503030403020204" pitchFamily="34" charset="0"/>
                <a:ea typeface="Source Sans Pro" panose="020B0503030403020204" pitchFamily="34" charset="0"/>
              </a:rPr>
              <a:t>remains one of the items left undone from last Congress –  the “Jobs 3.0” bill, which was a series of broadly bipartisan bills</a:t>
            </a:r>
          </a:p>
          <a:p>
            <a:endParaRPr lang="en-US"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dirty="0">
                <a:latin typeface="Source Sans Pro" panose="020B0503030403020204" pitchFamily="34" charset="0"/>
                <a:ea typeface="Source Sans Pro" panose="020B0503030403020204" pitchFamily="34" charset="0"/>
              </a:rPr>
              <a:t>Members of both parties on the committee have bills that they had tried to include in that package</a:t>
            </a:r>
          </a:p>
          <a:p>
            <a:pPr marL="285750" indent="-285750">
              <a:buFont typeface="Arial" panose="020B0604020202020204" pitchFamily="34" charset="0"/>
              <a:buChar char="•"/>
            </a:pPr>
            <a:endParaRPr lang="en-US"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dirty="0">
                <a:latin typeface="Source Sans Pro" panose="020B0503030403020204" pitchFamily="34" charset="0"/>
                <a:ea typeface="Source Sans Pro" panose="020B0503030403020204" pitchFamily="34" charset="0"/>
              </a:rPr>
              <a:t>While any capital formation or corporate governance package that originates out of the Senate Banking Committee in the next Congress will be much narrower in scope than “Jobs 3.0,” putting together a skinny version of such a package is something both sides of the aisle are interested in doing</a:t>
            </a:r>
          </a:p>
          <a:p>
            <a:endParaRPr lang="en-US"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dirty="0">
                <a:latin typeface="Source Sans Pro" panose="020B0503030403020204" pitchFamily="34" charset="0"/>
                <a:ea typeface="Source Sans Pro" panose="020B0503030403020204" pitchFamily="34" charset="0"/>
              </a:rPr>
              <a:t>Could feature legislation like, but not limited to: the Halos Act, the Small Business Mergers, Acquisitions, Sales, and Brokerage Simplification Act, and the Fostering Innovation Act</a:t>
            </a:r>
          </a:p>
          <a:p>
            <a:pPr marL="285750" indent="-285750">
              <a:buFont typeface="Arial" panose="020B0604020202020204" pitchFamily="34" charset="0"/>
              <a:buChar char="•"/>
            </a:pPr>
            <a:endParaRPr lang="en-US"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dirty="0">
                <a:latin typeface="Source Sans Pro" panose="020B0503030403020204" pitchFamily="34" charset="0"/>
                <a:ea typeface="Source Sans Pro" panose="020B0503030403020204" pitchFamily="34" charset="0"/>
              </a:rPr>
              <a:t>It is possible to develop a series of broadly bipartisan bills in this space that can become a package attached to next year’s end of year spending bill, or to move as its own stand alone legislation prior to the election</a:t>
            </a:r>
          </a:p>
          <a:p>
            <a:endParaRPr lang="en-US" sz="1000" dirty="0"/>
          </a:p>
        </p:txBody>
      </p:sp>
      <p:pic>
        <p:nvPicPr>
          <p:cNvPr id="7" name="Picture 6">
            <a:extLst>
              <a:ext uri="{FF2B5EF4-FFF2-40B4-BE49-F238E27FC236}">
                <a16:creationId xmlns:a16="http://schemas.microsoft.com/office/drawing/2014/main" id="{4C0ECC78-7718-7D44-B7D7-52D88FE38629}"/>
              </a:ext>
            </a:extLst>
          </p:cNvPr>
          <p:cNvPicPr>
            <a:picLocks noChangeAspect="1"/>
          </p:cNvPicPr>
          <p:nvPr/>
        </p:nvPicPr>
        <p:blipFill>
          <a:blip r:embed="rId2"/>
          <a:stretch>
            <a:fillRect/>
          </a:stretch>
        </p:blipFill>
        <p:spPr>
          <a:xfrm>
            <a:off x="8716554" y="1707908"/>
            <a:ext cx="3175000" cy="3175000"/>
          </a:xfrm>
          <a:prstGeom prst="rect">
            <a:avLst/>
          </a:prstGeom>
        </p:spPr>
      </p:pic>
      <p:sp>
        <p:nvSpPr>
          <p:cNvPr id="8" name="TextBox 7">
            <a:extLst>
              <a:ext uri="{FF2B5EF4-FFF2-40B4-BE49-F238E27FC236}">
                <a16:creationId xmlns:a16="http://schemas.microsoft.com/office/drawing/2014/main" id="{3A65254F-BD34-1245-B4ED-CCA38F744FC8}"/>
              </a:ext>
            </a:extLst>
          </p:cNvPr>
          <p:cNvSpPr txBox="1"/>
          <p:nvPr/>
        </p:nvSpPr>
        <p:spPr>
          <a:xfrm>
            <a:off x="9428045" y="4882908"/>
            <a:ext cx="2463509" cy="461665"/>
          </a:xfrm>
          <a:prstGeom prst="rect">
            <a:avLst/>
          </a:prstGeom>
          <a:noFill/>
        </p:spPr>
        <p:txBody>
          <a:bodyPr wrap="square" rtlCol="0">
            <a:spAutoFit/>
          </a:bodyPr>
          <a:lstStyle/>
          <a:p>
            <a:r>
              <a:rPr lang="en-US" sz="800" i="1" dirty="0">
                <a:solidFill>
                  <a:schemeClr val="bg2">
                    <a:lumMod val="50000"/>
                  </a:schemeClr>
                </a:solidFill>
                <a:latin typeface="Source Sans Pro" panose="020B0503030403020204" pitchFamily="34" charset="0"/>
                <a:ea typeface="Source Sans Pro" panose="020B0503030403020204" pitchFamily="34" charset="0"/>
              </a:rPr>
              <a:t>&lt;a </a:t>
            </a:r>
            <a:r>
              <a:rPr lang="en-US" sz="800" i="1" dirty="0" err="1">
                <a:solidFill>
                  <a:schemeClr val="bg2">
                    <a:lumMod val="50000"/>
                  </a:schemeClr>
                </a:solidFill>
                <a:latin typeface="Source Sans Pro" panose="020B0503030403020204" pitchFamily="34" charset="0"/>
                <a:ea typeface="Source Sans Pro" panose="020B0503030403020204" pitchFamily="34" charset="0"/>
              </a:rPr>
              <a:t>href</a:t>
            </a:r>
            <a:r>
              <a:rPr lang="en-US" sz="800" i="1" dirty="0">
                <a:solidFill>
                  <a:schemeClr val="bg2">
                    <a:lumMod val="50000"/>
                  </a:schemeClr>
                </a:solidFill>
                <a:latin typeface="Source Sans Pro" panose="020B0503030403020204" pitchFamily="34" charset="0"/>
                <a:ea typeface="Source Sans Pro" panose="020B0503030403020204" pitchFamily="34" charset="0"/>
              </a:rPr>
              <a:t>="https://</a:t>
            </a:r>
            <a:r>
              <a:rPr lang="en-US" sz="800" i="1" dirty="0" err="1">
                <a:solidFill>
                  <a:schemeClr val="bg2">
                    <a:lumMod val="50000"/>
                  </a:schemeClr>
                </a:solidFill>
                <a:latin typeface="Source Sans Pro" panose="020B0503030403020204" pitchFamily="34" charset="0"/>
                <a:ea typeface="Source Sans Pro" panose="020B0503030403020204" pitchFamily="34" charset="0"/>
              </a:rPr>
              <a:t>www.freepik.com</a:t>
            </a:r>
            <a:r>
              <a:rPr lang="en-US" sz="800" i="1" dirty="0">
                <a:solidFill>
                  <a:schemeClr val="bg2">
                    <a:lumMod val="50000"/>
                  </a:schemeClr>
                </a:solidFill>
                <a:latin typeface="Source Sans Pro" panose="020B0503030403020204" pitchFamily="34" charset="0"/>
                <a:ea typeface="Source Sans Pro" panose="020B0503030403020204" pitchFamily="34" charset="0"/>
              </a:rPr>
              <a:t>/free-photos-vectors/office"&gt;Office vector created by </a:t>
            </a:r>
            <a:r>
              <a:rPr lang="en-US" sz="800" i="1" dirty="0" err="1">
                <a:solidFill>
                  <a:schemeClr val="bg2">
                    <a:lumMod val="50000"/>
                  </a:schemeClr>
                </a:solidFill>
                <a:latin typeface="Source Sans Pro" panose="020B0503030403020204" pitchFamily="34" charset="0"/>
                <a:ea typeface="Source Sans Pro" panose="020B0503030403020204" pitchFamily="34" charset="0"/>
              </a:rPr>
              <a:t>slidesgo</a:t>
            </a:r>
            <a:r>
              <a:rPr lang="en-US" sz="800" i="1" dirty="0">
                <a:solidFill>
                  <a:schemeClr val="bg2">
                    <a:lumMod val="50000"/>
                  </a:schemeClr>
                </a:solidFill>
                <a:latin typeface="Source Sans Pro" panose="020B0503030403020204" pitchFamily="34" charset="0"/>
                <a:ea typeface="Source Sans Pro" panose="020B0503030403020204" pitchFamily="34" charset="0"/>
              </a:rPr>
              <a:t> - </a:t>
            </a:r>
            <a:r>
              <a:rPr lang="en-US" sz="800" i="1" dirty="0" err="1">
                <a:solidFill>
                  <a:schemeClr val="bg2">
                    <a:lumMod val="50000"/>
                  </a:schemeClr>
                </a:solidFill>
                <a:latin typeface="Source Sans Pro" panose="020B0503030403020204" pitchFamily="34" charset="0"/>
                <a:ea typeface="Source Sans Pro" panose="020B0503030403020204" pitchFamily="34" charset="0"/>
              </a:rPr>
              <a:t>www.freepik.com</a:t>
            </a:r>
            <a:r>
              <a:rPr lang="en-US" sz="800" i="1" dirty="0">
                <a:solidFill>
                  <a:schemeClr val="bg2">
                    <a:lumMod val="50000"/>
                  </a:schemeClr>
                </a:solidFill>
                <a:latin typeface="Source Sans Pro" panose="020B0503030403020204" pitchFamily="34" charset="0"/>
                <a:ea typeface="Source Sans Pro" panose="020B0503030403020204" pitchFamily="34" charset="0"/>
              </a:rPr>
              <a:t>&lt;/a&gt;</a:t>
            </a:r>
          </a:p>
        </p:txBody>
      </p:sp>
    </p:spTree>
    <p:extLst>
      <p:ext uri="{BB962C8B-B14F-4D97-AF65-F5344CB8AC3E}">
        <p14:creationId xmlns:p14="http://schemas.microsoft.com/office/powerpoint/2010/main" val="832302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A9CE2-4DB6-4840-B007-3EB49E9F7A52}"/>
              </a:ext>
            </a:extLst>
          </p:cNvPr>
          <p:cNvSpPr>
            <a:spLocks noGrp="1"/>
          </p:cNvSpPr>
          <p:nvPr>
            <p:ph type="title"/>
          </p:nvPr>
        </p:nvSpPr>
        <p:spPr>
          <a:xfrm>
            <a:off x="182880" y="57467"/>
            <a:ext cx="12009120" cy="1038217"/>
          </a:xfrm>
        </p:spPr>
        <p:txBody>
          <a:bodyPr>
            <a:normAutofit fontScale="90000"/>
          </a:bodyPr>
          <a:lstStyle/>
          <a:p>
            <a:r>
              <a:rPr lang="en-US" sz="5000" b="1" dirty="0"/>
              <a:t>Housing Finance Reform – Outlook for 2020</a:t>
            </a:r>
          </a:p>
        </p:txBody>
      </p:sp>
      <p:sp>
        <p:nvSpPr>
          <p:cNvPr id="4" name="Footer Placeholder 3">
            <a:extLst>
              <a:ext uri="{FF2B5EF4-FFF2-40B4-BE49-F238E27FC236}">
                <a16:creationId xmlns:a16="http://schemas.microsoft.com/office/drawing/2014/main" id="{6E4F8553-F6F0-244C-80C8-96F1983BEA7B}"/>
              </a:ext>
            </a:extLst>
          </p:cNvPr>
          <p:cNvSpPr>
            <a:spLocks noGrp="1"/>
          </p:cNvSpPr>
          <p:nvPr>
            <p:ph type="ftr" sz="quarter" idx="11"/>
          </p:nvPr>
        </p:nvSpPr>
        <p:spPr/>
        <p:txBody>
          <a:bodyPr/>
          <a:lstStyle/>
          <a:p>
            <a:r>
              <a:rPr lang="en-US"/>
              <a:t>January 6, 2020 | This Information is Confidential and Proprietary</a:t>
            </a:r>
          </a:p>
        </p:txBody>
      </p:sp>
      <p:sp>
        <p:nvSpPr>
          <p:cNvPr id="6" name="TextBox 5">
            <a:extLst>
              <a:ext uri="{FF2B5EF4-FFF2-40B4-BE49-F238E27FC236}">
                <a16:creationId xmlns:a16="http://schemas.microsoft.com/office/drawing/2014/main" id="{42E1C192-845E-4474-8F05-ECD1C7231513}"/>
              </a:ext>
            </a:extLst>
          </p:cNvPr>
          <p:cNvSpPr txBox="1"/>
          <p:nvPr/>
        </p:nvSpPr>
        <p:spPr>
          <a:xfrm>
            <a:off x="399393" y="1095684"/>
            <a:ext cx="10515600" cy="655564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Source Sans Pro" panose="020B0503030403020204" pitchFamily="34" charset="0"/>
                <a:ea typeface="Source Sans Pro" panose="020B0503030403020204" pitchFamily="34" charset="0"/>
              </a:rPr>
              <a:t>Will largely be driven by administrative changes made to the enterprises by the Director of the Federal Housing Finance Administration</a:t>
            </a:r>
          </a:p>
          <a:p>
            <a:pPr marL="285750" indent="-285750">
              <a:buFont typeface="Arial" panose="020B0604020202020204" pitchFamily="34" charset="0"/>
              <a:buChar char="•"/>
            </a:pPr>
            <a:r>
              <a:rPr lang="en-US" dirty="0">
                <a:latin typeface="Source Sans Pro" panose="020B0503030403020204" pitchFamily="34" charset="0"/>
                <a:ea typeface="Source Sans Pro" panose="020B0503030403020204" pitchFamily="34" charset="0"/>
              </a:rPr>
              <a:t>However,  some bipartisan legislation could emerge to put limited guard rails around how the GSEs would operate after exiting conservatorship</a:t>
            </a:r>
          </a:p>
          <a:p>
            <a:endParaRPr lang="en-US" dirty="0">
              <a:latin typeface="Source Sans Pro" panose="020B0503030403020204" pitchFamily="34" charset="0"/>
              <a:ea typeface="Source Sans Pro" panose="020B0503030403020204" pitchFamily="34" charset="0"/>
            </a:endParaRPr>
          </a:p>
          <a:p>
            <a:r>
              <a:rPr lang="en-US" b="1" dirty="0">
                <a:solidFill>
                  <a:srgbClr val="002060"/>
                </a:solidFill>
                <a:latin typeface="Source Sans Pro" panose="020B0503030403020204" pitchFamily="34" charset="0"/>
                <a:ea typeface="Source Sans Pro" panose="020B0503030403020204" pitchFamily="34" charset="0"/>
              </a:rPr>
              <a:t>Some rulemakings or other regulatory decisions that will drive congressional action in the form of hearings and potential legislation or use of the Congressional Review Act are: </a:t>
            </a:r>
          </a:p>
          <a:p>
            <a:endParaRPr lang="en-US" dirty="0">
              <a:latin typeface="Source Sans Pro" panose="020B0503030403020204" pitchFamily="34" charset="0"/>
              <a:ea typeface="Source Sans Pro" panose="020B0503030403020204" pitchFamily="34" charset="0"/>
            </a:endParaRPr>
          </a:p>
          <a:p>
            <a:pPr marL="1200150" lvl="2" indent="-285750">
              <a:buFont typeface="Arial" panose="020B0604020202020204" pitchFamily="34" charset="0"/>
              <a:buChar char="•"/>
            </a:pPr>
            <a:r>
              <a:rPr lang="en-US" dirty="0">
                <a:latin typeface="Source Sans Pro" panose="020B0503030403020204" pitchFamily="34" charset="0"/>
                <a:ea typeface="Source Sans Pro" panose="020B0503030403020204" pitchFamily="34" charset="0"/>
              </a:rPr>
              <a:t>Industrial Loan Charter</a:t>
            </a:r>
          </a:p>
          <a:p>
            <a:pPr marL="1200150" lvl="2" indent="-285750">
              <a:buFont typeface="Arial" panose="020B0604020202020204" pitchFamily="34" charset="0"/>
              <a:buChar char="•"/>
            </a:pPr>
            <a:r>
              <a:rPr lang="en-US" dirty="0">
                <a:latin typeface="Source Sans Pro" panose="020B0503030403020204" pitchFamily="34" charset="0"/>
                <a:ea typeface="Source Sans Pro" panose="020B0503030403020204" pitchFamily="34" charset="0"/>
              </a:rPr>
              <a:t>Valid When Made</a:t>
            </a:r>
          </a:p>
          <a:p>
            <a:pPr marL="1200150" lvl="2" indent="-285750">
              <a:buFont typeface="Arial" panose="020B0604020202020204" pitchFamily="34" charset="0"/>
              <a:buChar char="•"/>
            </a:pPr>
            <a:r>
              <a:rPr lang="en-US" dirty="0">
                <a:latin typeface="Source Sans Pro" panose="020B0503030403020204" pitchFamily="34" charset="0"/>
                <a:ea typeface="Source Sans Pro" panose="020B0503030403020204" pitchFamily="34" charset="0"/>
              </a:rPr>
              <a:t>HUD Disparate Impact</a:t>
            </a:r>
          </a:p>
          <a:p>
            <a:pPr marL="1200150" lvl="2" indent="-285750">
              <a:buFont typeface="Arial" panose="020B0604020202020204" pitchFamily="34" charset="0"/>
              <a:buChar char="•"/>
            </a:pPr>
            <a:r>
              <a:rPr lang="en-US" dirty="0">
                <a:latin typeface="Source Sans Pro" panose="020B0503030403020204" pitchFamily="34" charset="0"/>
                <a:ea typeface="Source Sans Pro" panose="020B0503030403020204" pitchFamily="34" charset="0"/>
              </a:rPr>
              <a:t>Qualified Mortgage</a:t>
            </a:r>
          </a:p>
          <a:p>
            <a:pPr marL="1200150" lvl="2" indent="-285750">
              <a:buFont typeface="Arial" panose="020B0604020202020204" pitchFamily="34" charset="0"/>
              <a:buChar char="•"/>
            </a:pPr>
            <a:r>
              <a:rPr lang="en-US" dirty="0">
                <a:latin typeface="Source Sans Pro" panose="020B0503030403020204" pitchFamily="34" charset="0"/>
                <a:ea typeface="Source Sans Pro" panose="020B0503030403020204" pitchFamily="34" charset="0"/>
              </a:rPr>
              <a:t>CECL</a:t>
            </a:r>
          </a:p>
          <a:p>
            <a:pPr marL="1200150" lvl="2" indent="-285750">
              <a:buFont typeface="Arial" panose="020B0604020202020204" pitchFamily="34" charset="0"/>
              <a:buChar char="•"/>
            </a:pPr>
            <a:r>
              <a:rPr lang="en-US" dirty="0">
                <a:latin typeface="Source Sans Pro" panose="020B0503030403020204" pitchFamily="34" charset="0"/>
                <a:ea typeface="Source Sans Pro" panose="020B0503030403020204" pitchFamily="34" charset="0"/>
              </a:rPr>
              <a:t>FHFA re-proposed capital rule</a:t>
            </a:r>
          </a:p>
          <a:p>
            <a:pPr marL="1200150" lvl="2" indent="-285750">
              <a:buFont typeface="Arial" panose="020B0604020202020204" pitchFamily="34" charset="0"/>
              <a:buChar char="•"/>
            </a:pPr>
            <a:r>
              <a:rPr lang="en-US" dirty="0">
                <a:latin typeface="Source Sans Pro" panose="020B0503030403020204" pitchFamily="34" charset="0"/>
                <a:ea typeface="Source Sans Pro" panose="020B0503030403020204" pitchFamily="34" charset="0"/>
              </a:rPr>
              <a:t>Brokered Deposits</a:t>
            </a:r>
          </a:p>
          <a:p>
            <a:pPr marL="1200150" lvl="2" indent="-285750">
              <a:buFont typeface="Arial" panose="020B0604020202020204" pitchFamily="34" charset="0"/>
              <a:buChar char="•"/>
            </a:pPr>
            <a:r>
              <a:rPr lang="en-US" dirty="0">
                <a:latin typeface="Source Sans Pro" panose="020B0503030403020204" pitchFamily="34" charset="0"/>
                <a:ea typeface="Source Sans Pro" panose="020B0503030403020204" pitchFamily="34" charset="0"/>
              </a:rPr>
              <a:t>Community Reinvestment Act</a:t>
            </a:r>
          </a:p>
          <a:p>
            <a:pPr marL="1200150" lvl="2" indent="-285750">
              <a:buFont typeface="Arial" panose="020B0604020202020204" pitchFamily="34" charset="0"/>
              <a:buChar char="•"/>
            </a:pPr>
            <a:r>
              <a:rPr lang="en-US" dirty="0"/>
              <a:t>FHLB Membership </a:t>
            </a:r>
          </a:p>
          <a:p>
            <a:pPr marL="1200150" lvl="2" indent="-285750">
              <a:buFont typeface="Arial" panose="020B0604020202020204" pitchFamily="34" charset="0"/>
              <a:buChar char="•"/>
            </a:pPr>
            <a:r>
              <a:rPr lang="en-US" dirty="0"/>
              <a:t>FSOC designation</a:t>
            </a:r>
          </a:p>
          <a:p>
            <a:pPr marL="1200150" lvl="2" indent="-285750">
              <a:buFont typeface="Arial" panose="020B0604020202020204" pitchFamily="34" charset="0"/>
              <a:buChar char="•"/>
            </a:pPr>
            <a:r>
              <a:rPr lang="en-US" dirty="0"/>
              <a:t>CFPB debt collection </a:t>
            </a:r>
          </a:p>
          <a:p>
            <a:pPr marL="1200150" lvl="2" indent="-285750">
              <a:buFont typeface="Arial" panose="020B0604020202020204" pitchFamily="34" charset="0"/>
              <a:buChar char="•"/>
            </a:pPr>
            <a:r>
              <a:rPr lang="en-US" dirty="0"/>
              <a:t>TRACED Act</a:t>
            </a:r>
          </a:p>
          <a:p>
            <a:pPr marL="285750" indent="-285750">
              <a:buFont typeface="Arial" panose="020B0604020202020204" pitchFamily="34" charset="0"/>
              <a:buChar char="•"/>
            </a:pPr>
            <a:endParaRPr lang="en-US" dirty="0">
              <a:latin typeface="Source Sans Pro" panose="020B0503030403020204" pitchFamily="34" charset="0"/>
              <a:ea typeface="Source Sans Pro" panose="020B0503030403020204" pitchFamily="34" charset="0"/>
            </a:endParaRPr>
          </a:p>
          <a:p>
            <a:endParaRPr lang="en-US" sz="1600" dirty="0">
              <a:latin typeface="Source Sans Pro" panose="020B0503030403020204" pitchFamily="34" charset="0"/>
              <a:ea typeface="Source Sans Pro" panose="020B0503030403020204" pitchFamily="34" charset="0"/>
            </a:endParaRPr>
          </a:p>
          <a:p>
            <a:endParaRPr lang="en-US" sz="1600" dirty="0"/>
          </a:p>
          <a:p>
            <a:endParaRPr lang="en-US" sz="1000" dirty="0"/>
          </a:p>
        </p:txBody>
      </p:sp>
      <p:pic>
        <p:nvPicPr>
          <p:cNvPr id="7" name="Picture 6">
            <a:extLst>
              <a:ext uri="{FF2B5EF4-FFF2-40B4-BE49-F238E27FC236}">
                <a16:creationId xmlns:a16="http://schemas.microsoft.com/office/drawing/2014/main" id="{3AB9C47F-C7E1-2044-9D55-8DCDED428712}"/>
              </a:ext>
            </a:extLst>
          </p:cNvPr>
          <p:cNvPicPr>
            <a:picLocks noChangeAspect="1"/>
          </p:cNvPicPr>
          <p:nvPr/>
        </p:nvPicPr>
        <p:blipFill>
          <a:blip r:embed="rId3"/>
          <a:stretch>
            <a:fillRect/>
          </a:stretch>
        </p:blipFill>
        <p:spPr>
          <a:xfrm>
            <a:off x="8063638" y="3421915"/>
            <a:ext cx="2851355" cy="1903177"/>
          </a:xfrm>
          <a:prstGeom prst="rect">
            <a:avLst/>
          </a:prstGeom>
        </p:spPr>
      </p:pic>
      <p:sp>
        <p:nvSpPr>
          <p:cNvPr id="8" name="Rectangle 7">
            <a:extLst>
              <a:ext uri="{FF2B5EF4-FFF2-40B4-BE49-F238E27FC236}">
                <a16:creationId xmlns:a16="http://schemas.microsoft.com/office/drawing/2014/main" id="{5E8C634D-76B1-F14B-8531-D4AC620AAF39}"/>
              </a:ext>
            </a:extLst>
          </p:cNvPr>
          <p:cNvSpPr/>
          <p:nvPr/>
        </p:nvSpPr>
        <p:spPr>
          <a:xfrm>
            <a:off x="8311409" y="5325092"/>
            <a:ext cx="2355811" cy="438535"/>
          </a:xfrm>
          <a:prstGeom prst="rect">
            <a:avLst/>
          </a:prstGeom>
        </p:spPr>
        <p:txBody>
          <a:bodyPr wrap="square">
            <a:normAutofit lnSpcReduction="10000"/>
          </a:bodyPr>
          <a:lstStyle/>
          <a:p>
            <a:r>
              <a:rPr lang="en-US" sz="800" i="1" dirty="0">
                <a:solidFill>
                  <a:schemeClr val="bg2">
                    <a:lumMod val="50000"/>
                  </a:schemeClr>
                </a:solidFill>
                <a:latin typeface="Source Sans Pro" panose="020B0503030403020204" pitchFamily="34" charset="0"/>
                <a:ea typeface="Source Sans Pro" panose="020B0503030403020204" pitchFamily="34" charset="0"/>
              </a:rPr>
              <a:t>&lt;a </a:t>
            </a:r>
            <a:r>
              <a:rPr lang="en-US" sz="800" i="1" dirty="0" err="1">
                <a:solidFill>
                  <a:schemeClr val="bg2">
                    <a:lumMod val="50000"/>
                  </a:schemeClr>
                </a:solidFill>
                <a:latin typeface="Source Sans Pro" panose="020B0503030403020204" pitchFamily="34" charset="0"/>
                <a:ea typeface="Source Sans Pro" panose="020B0503030403020204" pitchFamily="34" charset="0"/>
              </a:rPr>
              <a:t>href</a:t>
            </a:r>
            <a:r>
              <a:rPr lang="en-US" sz="800" i="1" dirty="0">
                <a:solidFill>
                  <a:schemeClr val="bg2">
                    <a:lumMod val="50000"/>
                  </a:schemeClr>
                </a:solidFill>
                <a:latin typeface="Source Sans Pro" panose="020B0503030403020204" pitchFamily="34" charset="0"/>
                <a:ea typeface="Source Sans Pro" panose="020B0503030403020204" pitchFamily="34" charset="0"/>
              </a:rPr>
              <a:t>="https://</a:t>
            </a:r>
            <a:r>
              <a:rPr lang="en-US" sz="800" i="1" dirty="0" err="1">
                <a:solidFill>
                  <a:schemeClr val="bg2">
                    <a:lumMod val="50000"/>
                  </a:schemeClr>
                </a:solidFill>
                <a:latin typeface="Source Sans Pro" panose="020B0503030403020204" pitchFamily="34" charset="0"/>
                <a:ea typeface="Source Sans Pro" panose="020B0503030403020204" pitchFamily="34" charset="0"/>
              </a:rPr>
              <a:t>www.freepik.com</a:t>
            </a:r>
            <a:r>
              <a:rPr lang="en-US" sz="800" i="1" dirty="0">
                <a:solidFill>
                  <a:schemeClr val="bg2">
                    <a:lumMod val="50000"/>
                  </a:schemeClr>
                </a:solidFill>
                <a:latin typeface="Source Sans Pro" panose="020B0503030403020204" pitchFamily="34" charset="0"/>
                <a:ea typeface="Source Sans Pro" panose="020B0503030403020204" pitchFamily="34" charset="0"/>
              </a:rPr>
              <a:t>/free-photos-vectors/background"&gt;Background photo created by </a:t>
            </a:r>
            <a:r>
              <a:rPr lang="en-US" sz="800" i="1" dirty="0" err="1">
                <a:solidFill>
                  <a:schemeClr val="bg2">
                    <a:lumMod val="50000"/>
                  </a:schemeClr>
                </a:solidFill>
                <a:latin typeface="Source Sans Pro" panose="020B0503030403020204" pitchFamily="34" charset="0"/>
                <a:ea typeface="Source Sans Pro" panose="020B0503030403020204" pitchFamily="34" charset="0"/>
              </a:rPr>
              <a:t>freepik</a:t>
            </a:r>
            <a:r>
              <a:rPr lang="en-US" sz="800" i="1" dirty="0">
                <a:solidFill>
                  <a:schemeClr val="bg2">
                    <a:lumMod val="50000"/>
                  </a:schemeClr>
                </a:solidFill>
                <a:latin typeface="Source Sans Pro" panose="020B0503030403020204" pitchFamily="34" charset="0"/>
                <a:ea typeface="Source Sans Pro" panose="020B0503030403020204" pitchFamily="34" charset="0"/>
              </a:rPr>
              <a:t> - </a:t>
            </a:r>
            <a:r>
              <a:rPr lang="en-US" sz="800" i="1" dirty="0" err="1">
                <a:solidFill>
                  <a:schemeClr val="bg2">
                    <a:lumMod val="50000"/>
                  </a:schemeClr>
                </a:solidFill>
                <a:latin typeface="Source Sans Pro" panose="020B0503030403020204" pitchFamily="34" charset="0"/>
                <a:ea typeface="Source Sans Pro" panose="020B0503030403020204" pitchFamily="34" charset="0"/>
              </a:rPr>
              <a:t>www.freepik.com</a:t>
            </a:r>
            <a:r>
              <a:rPr lang="en-US" sz="800" i="1" dirty="0">
                <a:solidFill>
                  <a:schemeClr val="bg2">
                    <a:lumMod val="50000"/>
                  </a:schemeClr>
                </a:solidFill>
                <a:latin typeface="Source Sans Pro" panose="020B0503030403020204" pitchFamily="34" charset="0"/>
                <a:ea typeface="Source Sans Pro" panose="020B0503030403020204" pitchFamily="34" charset="0"/>
              </a:rPr>
              <a:t>&lt;/a&gt;</a:t>
            </a:r>
          </a:p>
        </p:txBody>
      </p:sp>
    </p:spTree>
    <p:extLst>
      <p:ext uri="{BB962C8B-B14F-4D97-AF65-F5344CB8AC3E}">
        <p14:creationId xmlns:p14="http://schemas.microsoft.com/office/powerpoint/2010/main" val="11844020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5B3FB-0A3E-724B-A2D9-936B4020A2F1}"/>
              </a:ext>
            </a:extLst>
          </p:cNvPr>
          <p:cNvSpPr>
            <a:spLocks noGrp="1"/>
          </p:cNvSpPr>
          <p:nvPr>
            <p:ph type="title"/>
          </p:nvPr>
        </p:nvSpPr>
        <p:spPr>
          <a:xfrm>
            <a:off x="2066925" y="130629"/>
            <a:ext cx="8058150" cy="1075871"/>
          </a:xfrm>
        </p:spPr>
        <p:txBody>
          <a:bodyPr>
            <a:normAutofit/>
          </a:bodyPr>
          <a:lstStyle/>
          <a:p>
            <a:r>
              <a:rPr lang="en-US" sz="5000" b="1" dirty="0"/>
              <a:t>Countdown to Election 2020</a:t>
            </a:r>
          </a:p>
        </p:txBody>
      </p:sp>
      <p:sp>
        <p:nvSpPr>
          <p:cNvPr id="4" name="Footer Placeholder 3">
            <a:extLst>
              <a:ext uri="{FF2B5EF4-FFF2-40B4-BE49-F238E27FC236}">
                <a16:creationId xmlns:a16="http://schemas.microsoft.com/office/drawing/2014/main" id="{956F1299-C81B-1A42-A9E5-0FE07B8072E1}"/>
              </a:ext>
            </a:extLst>
          </p:cNvPr>
          <p:cNvSpPr>
            <a:spLocks noGrp="1"/>
          </p:cNvSpPr>
          <p:nvPr>
            <p:ph type="ftr" sz="quarter" idx="11"/>
          </p:nvPr>
        </p:nvSpPr>
        <p:spPr/>
        <p:txBody>
          <a:bodyPr/>
          <a:lstStyle/>
          <a:p>
            <a:r>
              <a:rPr lang="en-US"/>
              <a:t>January 6, 2020 | This Information is Confidential and Proprietary</a:t>
            </a:r>
          </a:p>
        </p:txBody>
      </p:sp>
      <p:pic>
        <p:nvPicPr>
          <p:cNvPr id="9" name="Picture 8">
            <a:extLst>
              <a:ext uri="{FF2B5EF4-FFF2-40B4-BE49-F238E27FC236}">
                <a16:creationId xmlns:a16="http://schemas.microsoft.com/office/drawing/2014/main" id="{C85D127B-EAC5-E340-8B7B-4D2AC205B9BD}"/>
              </a:ext>
            </a:extLst>
          </p:cNvPr>
          <p:cNvPicPr>
            <a:picLocks noChangeAspect="1"/>
          </p:cNvPicPr>
          <p:nvPr/>
        </p:nvPicPr>
        <p:blipFill>
          <a:blip r:embed="rId2"/>
          <a:stretch>
            <a:fillRect/>
          </a:stretch>
        </p:blipFill>
        <p:spPr>
          <a:xfrm>
            <a:off x="3975100" y="1384300"/>
            <a:ext cx="4445000" cy="4445000"/>
          </a:xfrm>
          <a:prstGeom prst="rect">
            <a:avLst/>
          </a:prstGeom>
        </p:spPr>
      </p:pic>
      <p:sp>
        <p:nvSpPr>
          <p:cNvPr id="10" name="TextBox 9">
            <a:extLst>
              <a:ext uri="{FF2B5EF4-FFF2-40B4-BE49-F238E27FC236}">
                <a16:creationId xmlns:a16="http://schemas.microsoft.com/office/drawing/2014/main" id="{3B764719-B669-5A4E-8F2C-6DA09695143E}"/>
              </a:ext>
            </a:extLst>
          </p:cNvPr>
          <p:cNvSpPr txBox="1"/>
          <p:nvPr/>
        </p:nvSpPr>
        <p:spPr>
          <a:xfrm>
            <a:off x="3524250" y="6007099"/>
            <a:ext cx="5143500" cy="215444"/>
          </a:xfrm>
          <a:prstGeom prst="rect">
            <a:avLst/>
          </a:prstGeom>
          <a:noFill/>
        </p:spPr>
        <p:txBody>
          <a:bodyPr wrap="square" rtlCol="0">
            <a:spAutoFit/>
          </a:bodyPr>
          <a:lstStyle/>
          <a:p>
            <a:r>
              <a:rPr lang="en-US" sz="800" i="1" dirty="0">
                <a:solidFill>
                  <a:schemeClr val="accent2"/>
                </a:solidFill>
                <a:latin typeface="Source Sans Pro" panose="020B0503030403020204" pitchFamily="34" charset="0"/>
                <a:ea typeface="Source Sans Pro" panose="020B0503030403020204" pitchFamily="34" charset="0"/>
              </a:rPr>
              <a:t>&lt;a </a:t>
            </a:r>
            <a:r>
              <a:rPr lang="en-US" sz="800" i="1" dirty="0" err="1">
                <a:solidFill>
                  <a:schemeClr val="accent2"/>
                </a:solidFill>
                <a:latin typeface="Source Sans Pro" panose="020B0503030403020204" pitchFamily="34" charset="0"/>
                <a:ea typeface="Source Sans Pro" panose="020B0503030403020204" pitchFamily="34" charset="0"/>
              </a:rPr>
              <a:t>href</a:t>
            </a:r>
            <a:r>
              <a:rPr lang="en-US" sz="800" i="1" dirty="0">
                <a:solidFill>
                  <a:schemeClr val="accent2"/>
                </a:solidFill>
                <a:latin typeface="Source Sans Pro" panose="020B0503030403020204" pitchFamily="34" charset="0"/>
                <a:ea typeface="Source Sans Pro" panose="020B0503030403020204" pitchFamily="34" charset="0"/>
              </a:rPr>
              <a:t>="https://</a:t>
            </a:r>
            <a:r>
              <a:rPr lang="en-US" sz="800" i="1" dirty="0" err="1">
                <a:solidFill>
                  <a:schemeClr val="accent2"/>
                </a:solidFill>
                <a:latin typeface="Source Sans Pro" panose="020B0503030403020204" pitchFamily="34" charset="0"/>
                <a:ea typeface="Source Sans Pro" panose="020B0503030403020204" pitchFamily="34" charset="0"/>
              </a:rPr>
              <a:t>www.freepik.com</a:t>
            </a:r>
            <a:r>
              <a:rPr lang="en-US" sz="800" i="1" dirty="0">
                <a:solidFill>
                  <a:schemeClr val="accent2"/>
                </a:solidFill>
                <a:latin typeface="Source Sans Pro" panose="020B0503030403020204" pitchFamily="34" charset="0"/>
                <a:ea typeface="Source Sans Pro" panose="020B0503030403020204" pitchFamily="34" charset="0"/>
              </a:rPr>
              <a:t>/free-photos-vectors/paper"&gt;Paper vector created by </a:t>
            </a:r>
            <a:r>
              <a:rPr lang="en-US" sz="800" i="1" dirty="0" err="1">
                <a:solidFill>
                  <a:schemeClr val="accent2"/>
                </a:solidFill>
                <a:latin typeface="Source Sans Pro" panose="020B0503030403020204" pitchFamily="34" charset="0"/>
                <a:ea typeface="Source Sans Pro" panose="020B0503030403020204" pitchFamily="34" charset="0"/>
              </a:rPr>
              <a:t>freepik</a:t>
            </a:r>
            <a:r>
              <a:rPr lang="en-US" sz="800" i="1" dirty="0">
                <a:solidFill>
                  <a:schemeClr val="accent2"/>
                </a:solidFill>
                <a:latin typeface="Source Sans Pro" panose="020B0503030403020204" pitchFamily="34" charset="0"/>
                <a:ea typeface="Source Sans Pro" panose="020B0503030403020204" pitchFamily="34" charset="0"/>
              </a:rPr>
              <a:t> - </a:t>
            </a:r>
            <a:r>
              <a:rPr lang="en-US" sz="800" i="1" dirty="0" err="1">
                <a:solidFill>
                  <a:schemeClr val="accent2"/>
                </a:solidFill>
                <a:latin typeface="Source Sans Pro" panose="020B0503030403020204" pitchFamily="34" charset="0"/>
                <a:ea typeface="Source Sans Pro" panose="020B0503030403020204" pitchFamily="34" charset="0"/>
              </a:rPr>
              <a:t>www.freepik.com</a:t>
            </a:r>
            <a:r>
              <a:rPr lang="en-US" sz="800" i="1" dirty="0">
                <a:solidFill>
                  <a:schemeClr val="accent2"/>
                </a:solidFill>
                <a:latin typeface="Source Sans Pro" panose="020B0503030403020204" pitchFamily="34" charset="0"/>
                <a:ea typeface="Source Sans Pro" panose="020B0503030403020204" pitchFamily="34" charset="0"/>
              </a:rPr>
              <a:t>&lt;/a&gt;</a:t>
            </a:r>
          </a:p>
        </p:txBody>
      </p:sp>
    </p:spTree>
    <p:extLst>
      <p:ext uri="{BB962C8B-B14F-4D97-AF65-F5344CB8AC3E}">
        <p14:creationId xmlns:p14="http://schemas.microsoft.com/office/powerpoint/2010/main" val="21030495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E6716-48E6-CC44-89C5-E8583C52DFE2}"/>
              </a:ext>
            </a:extLst>
          </p:cNvPr>
          <p:cNvSpPr>
            <a:spLocks noGrp="1"/>
          </p:cNvSpPr>
          <p:nvPr>
            <p:ph type="title"/>
          </p:nvPr>
        </p:nvSpPr>
        <p:spPr/>
        <p:txBody>
          <a:bodyPr>
            <a:normAutofit/>
          </a:bodyPr>
          <a:lstStyle/>
          <a:p>
            <a:r>
              <a:rPr lang="en-US" sz="5000" b="1" dirty="0"/>
              <a:t>Key Election Dates in 2020</a:t>
            </a:r>
          </a:p>
        </p:txBody>
      </p:sp>
      <p:sp>
        <p:nvSpPr>
          <p:cNvPr id="3" name="Content Placeholder 2">
            <a:extLst>
              <a:ext uri="{FF2B5EF4-FFF2-40B4-BE49-F238E27FC236}">
                <a16:creationId xmlns:a16="http://schemas.microsoft.com/office/drawing/2014/main" id="{321D58DD-D156-B04E-B47C-1272792F5A04}"/>
              </a:ext>
            </a:extLst>
          </p:cNvPr>
          <p:cNvSpPr>
            <a:spLocks noGrp="1"/>
          </p:cNvSpPr>
          <p:nvPr>
            <p:ph idx="1"/>
          </p:nvPr>
        </p:nvSpPr>
        <p:spPr>
          <a:xfrm>
            <a:off x="838200" y="2045980"/>
            <a:ext cx="10515600" cy="4351338"/>
          </a:xfrm>
        </p:spPr>
        <p:txBody>
          <a:bodyPr/>
          <a:lstStyle/>
          <a:p>
            <a:r>
              <a:rPr lang="en-US" sz="3000" b="1" dirty="0"/>
              <a:t>February 3 </a:t>
            </a:r>
            <a:r>
              <a:rPr lang="en-US" sz="3000" dirty="0"/>
              <a:t>– Iowa Caucuses</a:t>
            </a:r>
          </a:p>
          <a:p>
            <a:r>
              <a:rPr lang="en-US" sz="3000" b="1" dirty="0"/>
              <a:t>March 3 </a:t>
            </a:r>
            <a:r>
              <a:rPr lang="en-US" sz="3000" dirty="0"/>
              <a:t>– Super Tuesday</a:t>
            </a:r>
          </a:p>
          <a:p>
            <a:r>
              <a:rPr lang="en-US" sz="3000" b="1" dirty="0"/>
              <a:t>July</a:t>
            </a:r>
            <a:r>
              <a:rPr lang="en-US" sz="3000" dirty="0"/>
              <a:t> – Democratic Convention (Milwaukee, WI)</a:t>
            </a:r>
          </a:p>
          <a:p>
            <a:r>
              <a:rPr lang="en-US" sz="3000" b="1" dirty="0"/>
              <a:t>August</a:t>
            </a:r>
            <a:r>
              <a:rPr lang="en-US" sz="3000" dirty="0"/>
              <a:t> – Republican Convention (Charlotte, NC)</a:t>
            </a:r>
          </a:p>
          <a:p>
            <a:r>
              <a:rPr lang="en-US" sz="3000" b="1" dirty="0"/>
              <a:t>November 3 </a:t>
            </a:r>
            <a:r>
              <a:rPr lang="en-US" sz="3000" dirty="0"/>
              <a:t>– ELECTION DAY!</a:t>
            </a:r>
          </a:p>
          <a:p>
            <a:endParaRPr lang="en-US" dirty="0"/>
          </a:p>
        </p:txBody>
      </p:sp>
      <p:sp>
        <p:nvSpPr>
          <p:cNvPr id="4" name="Footer Placeholder 3">
            <a:extLst>
              <a:ext uri="{FF2B5EF4-FFF2-40B4-BE49-F238E27FC236}">
                <a16:creationId xmlns:a16="http://schemas.microsoft.com/office/drawing/2014/main" id="{BD36FFB8-7769-2D41-BF3F-F78EF39EFD00}"/>
              </a:ext>
            </a:extLst>
          </p:cNvPr>
          <p:cNvSpPr>
            <a:spLocks noGrp="1"/>
          </p:cNvSpPr>
          <p:nvPr>
            <p:ph type="ftr" sz="quarter" idx="11"/>
          </p:nvPr>
        </p:nvSpPr>
        <p:spPr/>
        <p:txBody>
          <a:bodyPr/>
          <a:lstStyle/>
          <a:p>
            <a:r>
              <a:rPr lang="en-US"/>
              <a:t>January 6, 2020 | This Information is Confidential and Proprietary</a:t>
            </a:r>
          </a:p>
        </p:txBody>
      </p:sp>
      <p:pic>
        <p:nvPicPr>
          <p:cNvPr id="6" name="Picture 5">
            <a:extLst>
              <a:ext uri="{FF2B5EF4-FFF2-40B4-BE49-F238E27FC236}">
                <a16:creationId xmlns:a16="http://schemas.microsoft.com/office/drawing/2014/main" id="{D12F711F-F6B9-274D-B822-2799EE5BEC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5740" y="968933"/>
            <a:ext cx="2426496" cy="1921871"/>
          </a:xfrm>
          <a:prstGeom prst="rect">
            <a:avLst/>
          </a:prstGeom>
        </p:spPr>
      </p:pic>
      <p:pic>
        <p:nvPicPr>
          <p:cNvPr id="7" name="Picture 2">
            <a:extLst>
              <a:ext uri="{FF2B5EF4-FFF2-40B4-BE49-F238E27FC236}">
                <a16:creationId xmlns:a16="http://schemas.microsoft.com/office/drawing/2014/main" id="{76F6C0A5-B14F-3646-9C90-316C80353DC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324124" y="3246096"/>
            <a:ext cx="2547999" cy="2337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683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D1403-30B7-624D-8A4E-3582072AFBBF}"/>
              </a:ext>
            </a:extLst>
          </p:cNvPr>
          <p:cNvSpPr>
            <a:spLocks noGrp="1"/>
          </p:cNvSpPr>
          <p:nvPr>
            <p:ph type="title"/>
          </p:nvPr>
        </p:nvSpPr>
        <p:spPr>
          <a:xfrm>
            <a:off x="509667" y="178757"/>
            <a:ext cx="10515600" cy="1325563"/>
          </a:xfrm>
        </p:spPr>
        <p:txBody>
          <a:bodyPr>
            <a:normAutofit/>
          </a:bodyPr>
          <a:lstStyle/>
          <a:p>
            <a:r>
              <a:rPr lang="en-US" sz="5000" b="1" dirty="0"/>
              <a:t>Senate Battleground in 2020</a:t>
            </a:r>
          </a:p>
        </p:txBody>
      </p:sp>
      <p:sp>
        <p:nvSpPr>
          <p:cNvPr id="4" name="Footer Placeholder 3">
            <a:extLst>
              <a:ext uri="{FF2B5EF4-FFF2-40B4-BE49-F238E27FC236}">
                <a16:creationId xmlns:a16="http://schemas.microsoft.com/office/drawing/2014/main" id="{7A58ED79-CACF-E040-B332-188DCDCB8EA9}"/>
              </a:ext>
            </a:extLst>
          </p:cNvPr>
          <p:cNvSpPr>
            <a:spLocks noGrp="1"/>
          </p:cNvSpPr>
          <p:nvPr>
            <p:ph type="ftr" sz="quarter" idx="11"/>
          </p:nvPr>
        </p:nvSpPr>
        <p:spPr/>
        <p:txBody>
          <a:bodyPr/>
          <a:lstStyle/>
          <a:p>
            <a:r>
              <a:rPr lang="en-US"/>
              <a:t>January 6, 2020 | This Information is Confidential and Proprietary</a:t>
            </a:r>
          </a:p>
        </p:txBody>
      </p:sp>
      <p:grpSp>
        <p:nvGrpSpPr>
          <p:cNvPr id="604" name="Group 603">
            <a:extLst>
              <a:ext uri="{FF2B5EF4-FFF2-40B4-BE49-F238E27FC236}">
                <a16:creationId xmlns:a16="http://schemas.microsoft.com/office/drawing/2014/main" id="{7594AF68-3EEF-4C42-9044-026B50A9001E}"/>
              </a:ext>
            </a:extLst>
          </p:cNvPr>
          <p:cNvGrpSpPr/>
          <p:nvPr/>
        </p:nvGrpSpPr>
        <p:grpSpPr>
          <a:xfrm>
            <a:off x="1823005" y="2068293"/>
            <a:ext cx="7668375" cy="4132247"/>
            <a:chOff x="660559" y="1813650"/>
            <a:chExt cx="7668375" cy="4132247"/>
          </a:xfrm>
        </p:grpSpPr>
        <p:sp>
          <p:nvSpPr>
            <p:cNvPr id="605" name="Freeform 751">
              <a:extLst>
                <a:ext uri="{FF2B5EF4-FFF2-40B4-BE49-F238E27FC236}">
                  <a16:creationId xmlns:a16="http://schemas.microsoft.com/office/drawing/2014/main" id="{4C7B142D-E847-CA40-81C3-DF5269C73CB1}"/>
                </a:ext>
              </a:extLst>
            </p:cNvPr>
            <p:cNvSpPr>
              <a:spLocks noChangeAspect="1"/>
            </p:cNvSpPr>
            <p:nvPr/>
          </p:nvSpPr>
          <p:spPr bwMode="auto">
            <a:xfrm>
              <a:off x="5841252" y="4939118"/>
              <a:ext cx="1158716" cy="882967"/>
            </a:xfrm>
            <a:custGeom>
              <a:avLst/>
              <a:gdLst>
                <a:gd name="T0" fmla="*/ 10 w 811"/>
                <a:gd name="T1" fmla="*/ 79 h 618"/>
                <a:gd name="T2" fmla="*/ 247 w 811"/>
                <a:gd name="T3" fmla="*/ 24 h 618"/>
                <a:gd name="T4" fmla="*/ 519 w 811"/>
                <a:gd name="T5" fmla="*/ 41 h 618"/>
                <a:gd name="T6" fmla="*/ 538 w 811"/>
                <a:gd name="T7" fmla="*/ 28 h 618"/>
                <a:gd name="T8" fmla="*/ 545 w 811"/>
                <a:gd name="T9" fmla="*/ 0 h 618"/>
                <a:gd name="T10" fmla="*/ 585 w 811"/>
                <a:gd name="T11" fmla="*/ 7 h 618"/>
                <a:gd name="T12" fmla="*/ 598 w 811"/>
                <a:gd name="T13" fmla="*/ 34 h 618"/>
                <a:gd name="T14" fmla="*/ 626 w 811"/>
                <a:gd name="T15" fmla="*/ 103 h 618"/>
                <a:gd name="T16" fmla="*/ 717 w 811"/>
                <a:gd name="T17" fmla="*/ 235 h 618"/>
                <a:gd name="T18" fmla="*/ 726 w 811"/>
                <a:gd name="T19" fmla="*/ 284 h 618"/>
                <a:gd name="T20" fmla="*/ 715 w 811"/>
                <a:gd name="T21" fmla="*/ 239 h 618"/>
                <a:gd name="T22" fmla="*/ 694 w 811"/>
                <a:gd name="T23" fmla="*/ 215 h 618"/>
                <a:gd name="T24" fmla="*/ 702 w 811"/>
                <a:gd name="T25" fmla="*/ 254 h 618"/>
                <a:gd name="T26" fmla="*/ 773 w 811"/>
                <a:gd name="T27" fmla="*/ 373 h 618"/>
                <a:gd name="T28" fmla="*/ 794 w 811"/>
                <a:gd name="T29" fmla="*/ 403 h 618"/>
                <a:gd name="T30" fmla="*/ 809 w 811"/>
                <a:gd name="T31" fmla="*/ 494 h 618"/>
                <a:gd name="T32" fmla="*/ 807 w 811"/>
                <a:gd name="T33" fmla="*/ 524 h 618"/>
                <a:gd name="T34" fmla="*/ 798 w 811"/>
                <a:gd name="T35" fmla="*/ 558 h 618"/>
                <a:gd name="T36" fmla="*/ 796 w 811"/>
                <a:gd name="T37" fmla="*/ 599 h 618"/>
                <a:gd name="T38" fmla="*/ 773 w 811"/>
                <a:gd name="T39" fmla="*/ 605 h 618"/>
                <a:gd name="T40" fmla="*/ 726 w 811"/>
                <a:gd name="T41" fmla="*/ 618 h 618"/>
                <a:gd name="T42" fmla="*/ 739 w 811"/>
                <a:gd name="T43" fmla="*/ 607 h 618"/>
                <a:gd name="T44" fmla="*/ 709 w 811"/>
                <a:gd name="T45" fmla="*/ 578 h 618"/>
                <a:gd name="T46" fmla="*/ 675 w 811"/>
                <a:gd name="T47" fmla="*/ 539 h 618"/>
                <a:gd name="T48" fmla="*/ 656 w 811"/>
                <a:gd name="T49" fmla="*/ 533 h 618"/>
                <a:gd name="T50" fmla="*/ 615 w 811"/>
                <a:gd name="T51" fmla="*/ 484 h 618"/>
                <a:gd name="T52" fmla="*/ 619 w 811"/>
                <a:gd name="T53" fmla="*/ 462 h 618"/>
                <a:gd name="T54" fmla="*/ 602 w 811"/>
                <a:gd name="T55" fmla="*/ 465 h 618"/>
                <a:gd name="T56" fmla="*/ 602 w 811"/>
                <a:gd name="T57" fmla="*/ 431 h 618"/>
                <a:gd name="T58" fmla="*/ 590 w 811"/>
                <a:gd name="T59" fmla="*/ 443 h 618"/>
                <a:gd name="T60" fmla="*/ 564 w 811"/>
                <a:gd name="T61" fmla="*/ 435 h 618"/>
                <a:gd name="T62" fmla="*/ 526 w 811"/>
                <a:gd name="T63" fmla="*/ 386 h 618"/>
                <a:gd name="T64" fmla="*/ 538 w 811"/>
                <a:gd name="T65" fmla="*/ 365 h 618"/>
                <a:gd name="T66" fmla="*/ 534 w 811"/>
                <a:gd name="T67" fmla="*/ 330 h 618"/>
                <a:gd name="T68" fmla="*/ 526 w 811"/>
                <a:gd name="T69" fmla="*/ 339 h 618"/>
                <a:gd name="T70" fmla="*/ 509 w 811"/>
                <a:gd name="T71" fmla="*/ 347 h 618"/>
                <a:gd name="T72" fmla="*/ 509 w 811"/>
                <a:gd name="T73" fmla="*/ 318 h 618"/>
                <a:gd name="T74" fmla="*/ 511 w 811"/>
                <a:gd name="T75" fmla="*/ 237 h 618"/>
                <a:gd name="T76" fmla="*/ 496 w 811"/>
                <a:gd name="T77" fmla="*/ 209 h 618"/>
                <a:gd name="T78" fmla="*/ 451 w 811"/>
                <a:gd name="T79" fmla="*/ 188 h 618"/>
                <a:gd name="T80" fmla="*/ 404 w 811"/>
                <a:gd name="T81" fmla="*/ 145 h 618"/>
                <a:gd name="T82" fmla="*/ 353 w 811"/>
                <a:gd name="T83" fmla="*/ 111 h 618"/>
                <a:gd name="T84" fmla="*/ 323 w 811"/>
                <a:gd name="T85" fmla="*/ 130 h 618"/>
                <a:gd name="T86" fmla="*/ 313 w 811"/>
                <a:gd name="T87" fmla="*/ 139 h 618"/>
                <a:gd name="T88" fmla="*/ 268 w 811"/>
                <a:gd name="T89" fmla="*/ 162 h 618"/>
                <a:gd name="T90" fmla="*/ 236 w 811"/>
                <a:gd name="T91" fmla="*/ 173 h 618"/>
                <a:gd name="T92" fmla="*/ 230 w 811"/>
                <a:gd name="T93" fmla="*/ 171 h 618"/>
                <a:gd name="T94" fmla="*/ 217 w 811"/>
                <a:gd name="T95" fmla="*/ 145 h 618"/>
                <a:gd name="T96" fmla="*/ 196 w 811"/>
                <a:gd name="T97" fmla="*/ 128 h 618"/>
                <a:gd name="T98" fmla="*/ 210 w 811"/>
                <a:gd name="T99" fmla="*/ 126 h 618"/>
                <a:gd name="T100" fmla="*/ 202 w 811"/>
                <a:gd name="T101" fmla="*/ 105 h 618"/>
                <a:gd name="T102" fmla="*/ 187 w 811"/>
                <a:gd name="T103" fmla="*/ 122 h 618"/>
                <a:gd name="T104" fmla="*/ 121 w 811"/>
                <a:gd name="T105" fmla="*/ 107 h 618"/>
                <a:gd name="T106" fmla="*/ 144 w 811"/>
                <a:gd name="T107" fmla="*/ 105 h 618"/>
                <a:gd name="T108" fmla="*/ 121 w 811"/>
                <a:gd name="T109" fmla="*/ 100 h 618"/>
                <a:gd name="T110" fmla="*/ 59 w 811"/>
                <a:gd name="T111" fmla="*/ 115 h 618"/>
                <a:gd name="T112" fmla="*/ 61 w 811"/>
                <a:gd name="T113" fmla="*/ 98 h 618"/>
                <a:gd name="T114" fmla="*/ 47 w 811"/>
                <a:gd name="T115" fmla="*/ 100 h 618"/>
                <a:gd name="T116" fmla="*/ 32 w 811"/>
                <a:gd name="T117" fmla="*/ 126 h 618"/>
                <a:gd name="T118" fmla="*/ 29 w 811"/>
                <a:gd name="T119" fmla="*/ 109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11" h="618">
                  <a:moveTo>
                    <a:pt x="23" y="107"/>
                  </a:moveTo>
                  <a:lnTo>
                    <a:pt x="21" y="100"/>
                  </a:lnTo>
                  <a:lnTo>
                    <a:pt x="23" y="90"/>
                  </a:lnTo>
                  <a:lnTo>
                    <a:pt x="17" y="83"/>
                  </a:lnTo>
                  <a:lnTo>
                    <a:pt x="10" y="79"/>
                  </a:lnTo>
                  <a:lnTo>
                    <a:pt x="0" y="64"/>
                  </a:lnTo>
                  <a:lnTo>
                    <a:pt x="2" y="56"/>
                  </a:lnTo>
                  <a:lnTo>
                    <a:pt x="8" y="49"/>
                  </a:lnTo>
                  <a:lnTo>
                    <a:pt x="98" y="41"/>
                  </a:lnTo>
                  <a:lnTo>
                    <a:pt x="247" y="24"/>
                  </a:lnTo>
                  <a:lnTo>
                    <a:pt x="257" y="39"/>
                  </a:lnTo>
                  <a:lnTo>
                    <a:pt x="259" y="45"/>
                  </a:lnTo>
                  <a:lnTo>
                    <a:pt x="266" y="54"/>
                  </a:lnTo>
                  <a:lnTo>
                    <a:pt x="513" y="34"/>
                  </a:lnTo>
                  <a:lnTo>
                    <a:pt x="519" y="41"/>
                  </a:lnTo>
                  <a:lnTo>
                    <a:pt x="526" y="54"/>
                  </a:lnTo>
                  <a:lnTo>
                    <a:pt x="532" y="56"/>
                  </a:lnTo>
                  <a:lnTo>
                    <a:pt x="538" y="49"/>
                  </a:lnTo>
                  <a:lnTo>
                    <a:pt x="541" y="34"/>
                  </a:lnTo>
                  <a:lnTo>
                    <a:pt x="538" y="28"/>
                  </a:lnTo>
                  <a:lnTo>
                    <a:pt x="534" y="22"/>
                  </a:lnTo>
                  <a:lnTo>
                    <a:pt x="534" y="13"/>
                  </a:lnTo>
                  <a:lnTo>
                    <a:pt x="536" y="7"/>
                  </a:lnTo>
                  <a:lnTo>
                    <a:pt x="538" y="7"/>
                  </a:lnTo>
                  <a:lnTo>
                    <a:pt x="545" y="0"/>
                  </a:lnTo>
                  <a:lnTo>
                    <a:pt x="553" y="5"/>
                  </a:lnTo>
                  <a:lnTo>
                    <a:pt x="570" y="9"/>
                  </a:lnTo>
                  <a:lnTo>
                    <a:pt x="579" y="9"/>
                  </a:lnTo>
                  <a:lnTo>
                    <a:pt x="581" y="9"/>
                  </a:lnTo>
                  <a:lnTo>
                    <a:pt x="585" y="7"/>
                  </a:lnTo>
                  <a:lnTo>
                    <a:pt x="594" y="11"/>
                  </a:lnTo>
                  <a:lnTo>
                    <a:pt x="592" y="24"/>
                  </a:lnTo>
                  <a:lnTo>
                    <a:pt x="587" y="19"/>
                  </a:lnTo>
                  <a:lnTo>
                    <a:pt x="592" y="28"/>
                  </a:lnTo>
                  <a:lnTo>
                    <a:pt x="598" y="34"/>
                  </a:lnTo>
                  <a:lnTo>
                    <a:pt x="602" y="41"/>
                  </a:lnTo>
                  <a:lnTo>
                    <a:pt x="604" y="54"/>
                  </a:lnTo>
                  <a:lnTo>
                    <a:pt x="613" y="68"/>
                  </a:lnTo>
                  <a:lnTo>
                    <a:pt x="615" y="77"/>
                  </a:lnTo>
                  <a:lnTo>
                    <a:pt x="626" y="103"/>
                  </a:lnTo>
                  <a:lnTo>
                    <a:pt x="636" y="124"/>
                  </a:lnTo>
                  <a:lnTo>
                    <a:pt x="660" y="162"/>
                  </a:lnTo>
                  <a:lnTo>
                    <a:pt x="700" y="213"/>
                  </a:lnTo>
                  <a:lnTo>
                    <a:pt x="713" y="228"/>
                  </a:lnTo>
                  <a:lnTo>
                    <a:pt x="717" y="235"/>
                  </a:lnTo>
                  <a:lnTo>
                    <a:pt x="722" y="243"/>
                  </a:lnTo>
                  <a:lnTo>
                    <a:pt x="717" y="250"/>
                  </a:lnTo>
                  <a:lnTo>
                    <a:pt x="717" y="264"/>
                  </a:lnTo>
                  <a:lnTo>
                    <a:pt x="722" y="277"/>
                  </a:lnTo>
                  <a:lnTo>
                    <a:pt x="726" y="284"/>
                  </a:lnTo>
                  <a:lnTo>
                    <a:pt x="741" y="305"/>
                  </a:lnTo>
                  <a:lnTo>
                    <a:pt x="734" y="298"/>
                  </a:lnTo>
                  <a:lnTo>
                    <a:pt x="719" y="275"/>
                  </a:lnTo>
                  <a:lnTo>
                    <a:pt x="715" y="254"/>
                  </a:lnTo>
                  <a:lnTo>
                    <a:pt x="715" y="239"/>
                  </a:lnTo>
                  <a:lnTo>
                    <a:pt x="715" y="230"/>
                  </a:lnTo>
                  <a:lnTo>
                    <a:pt x="709" y="226"/>
                  </a:lnTo>
                  <a:lnTo>
                    <a:pt x="700" y="228"/>
                  </a:lnTo>
                  <a:lnTo>
                    <a:pt x="694" y="222"/>
                  </a:lnTo>
                  <a:lnTo>
                    <a:pt x="694" y="215"/>
                  </a:lnTo>
                  <a:lnTo>
                    <a:pt x="687" y="211"/>
                  </a:lnTo>
                  <a:lnTo>
                    <a:pt x="685" y="211"/>
                  </a:lnTo>
                  <a:lnTo>
                    <a:pt x="690" y="226"/>
                  </a:lnTo>
                  <a:lnTo>
                    <a:pt x="698" y="247"/>
                  </a:lnTo>
                  <a:lnTo>
                    <a:pt x="702" y="254"/>
                  </a:lnTo>
                  <a:lnTo>
                    <a:pt x="724" y="288"/>
                  </a:lnTo>
                  <a:lnTo>
                    <a:pt x="751" y="328"/>
                  </a:lnTo>
                  <a:lnTo>
                    <a:pt x="764" y="354"/>
                  </a:lnTo>
                  <a:lnTo>
                    <a:pt x="773" y="367"/>
                  </a:lnTo>
                  <a:lnTo>
                    <a:pt x="773" y="373"/>
                  </a:lnTo>
                  <a:lnTo>
                    <a:pt x="773" y="377"/>
                  </a:lnTo>
                  <a:lnTo>
                    <a:pt x="775" y="375"/>
                  </a:lnTo>
                  <a:lnTo>
                    <a:pt x="781" y="379"/>
                  </a:lnTo>
                  <a:lnTo>
                    <a:pt x="792" y="394"/>
                  </a:lnTo>
                  <a:lnTo>
                    <a:pt x="794" y="403"/>
                  </a:lnTo>
                  <a:lnTo>
                    <a:pt x="798" y="405"/>
                  </a:lnTo>
                  <a:lnTo>
                    <a:pt x="807" y="431"/>
                  </a:lnTo>
                  <a:lnTo>
                    <a:pt x="807" y="465"/>
                  </a:lnTo>
                  <a:lnTo>
                    <a:pt x="809" y="473"/>
                  </a:lnTo>
                  <a:lnTo>
                    <a:pt x="809" y="494"/>
                  </a:lnTo>
                  <a:lnTo>
                    <a:pt x="809" y="509"/>
                  </a:lnTo>
                  <a:lnTo>
                    <a:pt x="811" y="518"/>
                  </a:lnTo>
                  <a:lnTo>
                    <a:pt x="811" y="524"/>
                  </a:lnTo>
                  <a:lnTo>
                    <a:pt x="809" y="518"/>
                  </a:lnTo>
                  <a:lnTo>
                    <a:pt x="807" y="524"/>
                  </a:lnTo>
                  <a:lnTo>
                    <a:pt x="807" y="531"/>
                  </a:lnTo>
                  <a:lnTo>
                    <a:pt x="802" y="537"/>
                  </a:lnTo>
                  <a:lnTo>
                    <a:pt x="800" y="546"/>
                  </a:lnTo>
                  <a:lnTo>
                    <a:pt x="798" y="552"/>
                  </a:lnTo>
                  <a:lnTo>
                    <a:pt x="798" y="558"/>
                  </a:lnTo>
                  <a:lnTo>
                    <a:pt x="796" y="563"/>
                  </a:lnTo>
                  <a:lnTo>
                    <a:pt x="802" y="578"/>
                  </a:lnTo>
                  <a:lnTo>
                    <a:pt x="796" y="584"/>
                  </a:lnTo>
                  <a:lnTo>
                    <a:pt x="794" y="592"/>
                  </a:lnTo>
                  <a:lnTo>
                    <a:pt x="796" y="599"/>
                  </a:lnTo>
                  <a:lnTo>
                    <a:pt x="788" y="595"/>
                  </a:lnTo>
                  <a:lnTo>
                    <a:pt x="792" y="599"/>
                  </a:lnTo>
                  <a:lnTo>
                    <a:pt x="783" y="595"/>
                  </a:lnTo>
                  <a:lnTo>
                    <a:pt x="777" y="599"/>
                  </a:lnTo>
                  <a:lnTo>
                    <a:pt x="773" y="605"/>
                  </a:lnTo>
                  <a:lnTo>
                    <a:pt x="764" y="609"/>
                  </a:lnTo>
                  <a:lnTo>
                    <a:pt x="758" y="609"/>
                  </a:lnTo>
                  <a:lnTo>
                    <a:pt x="749" y="607"/>
                  </a:lnTo>
                  <a:lnTo>
                    <a:pt x="741" y="614"/>
                  </a:lnTo>
                  <a:lnTo>
                    <a:pt x="726" y="618"/>
                  </a:lnTo>
                  <a:lnTo>
                    <a:pt x="719" y="609"/>
                  </a:lnTo>
                  <a:lnTo>
                    <a:pt x="717" y="603"/>
                  </a:lnTo>
                  <a:lnTo>
                    <a:pt x="722" y="597"/>
                  </a:lnTo>
                  <a:lnTo>
                    <a:pt x="730" y="603"/>
                  </a:lnTo>
                  <a:lnTo>
                    <a:pt x="739" y="607"/>
                  </a:lnTo>
                  <a:lnTo>
                    <a:pt x="743" y="599"/>
                  </a:lnTo>
                  <a:lnTo>
                    <a:pt x="736" y="595"/>
                  </a:lnTo>
                  <a:lnTo>
                    <a:pt x="728" y="595"/>
                  </a:lnTo>
                  <a:lnTo>
                    <a:pt x="722" y="592"/>
                  </a:lnTo>
                  <a:lnTo>
                    <a:pt x="709" y="578"/>
                  </a:lnTo>
                  <a:lnTo>
                    <a:pt x="707" y="571"/>
                  </a:lnTo>
                  <a:lnTo>
                    <a:pt x="696" y="558"/>
                  </a:lnTo>
                  <a:lnTo>
                    <a:pt x="690" y="552"/>
                  </a:lnTo>
                  <a:lnTo>
                    <a:pt x="687" y="546"/>
                  </a:lnTo>
                  <a:lnTo>
                    <a:pt x="675" y="539"/>
                  </a:lnTo>
                  <a:lnTo>
                    <a:pt x="670" y="539"/>
                  </a:lnTo>
                  <a:lnTo>
                    <a:pt x="662" y="539"/>
                  </a:lnTo>
                  <a:lnTo>
                    <a:pt x="656" y="541"/>
                  </a:lnTo>
                  <a:lnTo>
                    <a:pt x="647" y="537"/>
                  </a:lnTo>
                  <a:lnTo>
                    <a:pt x="656" y="533"/>
                  </a:lnTo>
                  <a:lnTo>
                    <a:pt x="649" y="533"/>
                  </a:lnTo>
                  <a:lnTo>
                    <a:pt x="636" y="520"/>
                  </a:lnTo>
                  <a:lnTo>
                    <a:pt x="630" y="492"/>
                  </a:lnTo>
                  <a:lnTo>
                    <a:pt x="624" y="486"/>
                  </a:lnTo>
                  <a:lnTo>
                    <a:pt x="615" y="484"/>
                  </a:lnTo>
                  <a:lnTo>
                    <a:pt x="615" y="480"/>
                  </a:lnTo>
                  <a:lnTo>
                    <a:pt x="621" y="473"/>
                  </a:lnTo>
                  <a:lnTo>
                    <a:pt x="621" y="465"/>
                  </a:lnTo>
                  <a:lnTo>
                    <a:pt x="630" y="454"/>
                  </a:lnTo>
                  <a:lnTo>
                    <a:pt x="619" y="462"/>
                  </a:lnTo>
                  <a:lnTo>
                    <a:pt x="619" y="469"/>
                  </a:lnTo>
                  <a:lnTo>
                    <a:pt x="611" y="477"/>
                  </a:lnTo>
                  <a:lnTo>
                    <a:pt x="604" y="477"/>
                  </a:lnTo>
                  <a:lnTo>
                    <a:pt x="604" y="473"/>
                  </a:lnTo>
                  <a:lnTo>
                    <a:pt x="602" y="465"/>
                  </a:lnTo>
                  <a:lnTo>
                    <a:pt x="600" y="458"/>
                  </a:lnTo>
                  <a:lnTo>
                    <a:pt x="600" y="443"/>
                  </a:lnTo>
                  <a:lnTo>
                    <a:pt x="596" y="437"/>
                  </a:lnTo>
                  <a:lnTo>
                    <a:pt x="604" y="431"/>
                  </a:lnTo>
                  <a:lnTo>
                    <a:pt x="602" y="431"/>
                  </a:lnTo>
                  <a:lnTo>
                    <a:pt x="590" y="437"/>
                  </a:lnTo>
                  <a:lnTo>
                    <a:pt x="585" y="433"/>
                  </a:lnTo>
                  <a:lnTo>
                    <a:pt x="579" y="431"/>
                  </a:lnTo>
                  <a:lnTo>
                    <a:pt x="585" y="437"/>
                  </a:lnTo>
                  <a:lnTo>
                    <a:pt x="590" y="443"/>
                  </a:lnTo>
                  <a:lnTo>
                    <a:pt x="592" y="450"/>
                  </a:lnTo>
                  <a:lnTo>
                    <a:pt x="590" y="450"/>
                  </a:lnTo>
                  <a:lnTo>
                    <a:pt x="581" y="450"/>
                  </a:lnTo>
                  <a:lnTo>
                    <a:pt x="575" y="448"/>
                  </a:lnTo>
                  <a:lnTo>
                    <a:pt x="564" y="435"/>
                  </a:lnTo>
                  <a:lnTo>
                    <a:pt x="560" y="428"/>
                  </a:lnTo>
                  <a:lnTo>
                    <a:pt x="543" y="403"/>
                  </a:lnTo>
                  <a:lnTo>
                    <a:pt x="545" y="401"/>
                  </a:lnTo>
                  <a:lnTo>
                    <a:pt x="541" y="392"/>
                  </a:lnTo>
                  <a:lnTo>
                    <a:pt x="526" y="386"/>
                  </a:lnTo>
                  <a:lnTo>
                    <a:pt x="521" y="379"/>
                  </a:lnTo>
                  <a:lnTo>
                    <a:pt x="528" y="384"/>
                  </a:lnTo>
                  <a:lnTo>
                    <a:pt x="528" y="379"/>
                  </a:lnTo>
                  <a:lnTo>
                    <a:pt x="536" y="377"/>
                  </a:lnTo>
                  <a:lnTo>
                    <a:pt x="538" y="365"/>
                  </a:lnTo>
                  <a:lnTo>
                    <a:pt x="549" y="343"/>
                  </a:lnTo>
                  <a:lnTo>
                    <a:pt x="549" y="337"/>
                  </a:lnTo>
                  <a:lnTo>
                    <a:pt x="543" y="330"/>
                  </a:lnTo>
                  <a:lnTo>
                    <a:pt x="536" y="337"/>
                  </a:lnTo>
                  <a:lnTo>
                    <a:pt x="534" y="330"/>
                  </a:lnTo>
                  <a:lnTo>
                    <a:pt x="517" y="322"/>
                  </a:lnTo>
                  <a:lnTo>
                    <a:pt x="517" y="324"/>
                  </a:lnTo>
                  <a:lnTo>
                    <a:pt x="523" y="330"/>
                  </a:lnTo>
                  <a:lnTo>
                    <a:pt x="523" y="337"/>
                  </a:lnTo>
                  <a:lnTo>
                    <a:pt x="526" y="339"/>
                  </a:lnTo>
                  <a:lnTo>
                    <a:pt x="532" y="339"/>
                  </a:lnTo>
                  <a:lnTo>
                    <a:pt x="528" y="352"/>
                  </a:lnTo>
                  <a:lnTo>
                    <a:pt x="523" y="360"/>
                  </a:lnTo>
                  <a:lnTo>
                    <a:pt x="523" y="356"/>
                  </a:lnTo>
                  <a:lnTo>
                    <a:pt x="509" y="347"/>
                  </a:lnTo>
                  <a:lnTo>
                    <a:pt x="517" y="358"/>
                  </a:lnTo>
                  <a:lnTo>
                    <a:pt x="509" y="352"/>
                  </a:lnTo>
                  <a:lnTo>
                    <a:pt x="504" y="343"/>
                  </a:lnTo>
                  <a:lnTo>
                    <a:pt x="509" y="333"/>
                  </a:lnTo>
                  <a:lnTo>
                    <a:pt x="509" y="318"/>
                  </a:lnTo>
                  <a:lnTo>
                    <a:pt x="506" y="311"/>
                  </a:lnTo>
                  <a:lnTo>
                    <a:pt x="513" y="275"/>
                  </a:lnTo>
                  <a:lnTo>
                    <a:pt x="513" y="267"/>
                  </a:lnTo>
                  <a:lnTo>
                    <a:pt x="511" y="258"/>
                  </a:lnTo>
                  <a:lnTo>
                    <a:pt x="511" y="237"/>
                  </a:lnTo>
                  <a:lnTo>
                    <a:pt x="509" y="235"/>
                  </a:lnTo>
                  <a:lnTo>
                    <a:pt x="509" y="226"/>
                  </a:lnTo>
                  <a:lnTo>
                    <a:pt x="500" y="222"/>
                  </a:lnTo>
                  <a:lnTo>
                    <a:pt x="496" y="215"/>
                  </a:lnTo>
                  <a:lnTo>
                    <a:pt x="496" y="209"/>
                  </a:lnTo>
                  <a:lnTo>
                    <a:pt x="483" y="198"/>
                  </a:lnTo>
                  <a:lnTo>
                    <a:pt x="470" y="201"/>
                  </a:lnTo>
                  <a:lnTo>
                    <a:pt x="462" y="198"/>
                  </a:lnTo>
                  <a:lnTo>
                    <a:pt x="457" y="192"/>
                  </a:lnTo>
                  <a:lnTo>
                    <a:pt x="451" y="188"/>
                  </a:lnTo>
                  <a:lnTo>
                    <a:pt x="445" y="179"/>
                  </a:lnTo>
                  <a:lnTo>
                    <a:pt x="423" y="166"/>
                  </a:lnTo>
                  <a:lnTo>
                    <a:pt x="423" y="160"/>
                  </a:lnTo>
                  <a:lnTo>
                    <a:pt x="419" y="152"/>
                  </a:lnTo>
                  <a:lnTo>
                    <a:pt x="404" y="145"/>
                  </a:lnTo>
                  <a:lnTo>
                    <a:pt x="394" y="130"/>
                  </a:lnTo>
                  <a:lnTo>
                    <a:pt x="381" y="122"/>
                  </a:lnTo>
                  <a:lnTo>
                    <a:pt x="372" y="120"/>
                  </a:lnTo>
                  <a:lnTo>
                    <a:pt x="357" y="111"/>
                  </a:lnTo>
                  <a:lnTo>
                    <a:pt x="353" y="111"/>
                  </a:lnTo>
                  <a:lnTo>
                    <a:pt x="345" y="113"/>
                  </a:lnTo>
                  <a:lnTo>
                    <a:pt x="332" y="115"/>
                  </a:lnTo>
                  <a:lnTo>
                    <a:pt x="325" y="120"/>
                  </a:lnTo>
                  <a:lnTo>
                    <a:pt x="321" y="128"/>
                  </a:lnTo>
                  <a:lnTo>
                    <a:pt x="323" y="130"/>
                  </a:lnTo>
                  <a:lnTo>
                    <a:pt x="315" y="128"/>
                  </a:lnTo>
                  <a:lnTo>
                    <a:pt x="323" y="132"/>
                  </a:lnTo>
                  <a:lnTo>
                    <a:pt x="325" y="139"/>
                  </a:lnTo>
                  <a:lnTo>
                    <a:pt x="319" y="137"/>
                  </a:lnTo>
                  <a:lnTo>
                    <a:pt x="313" y="139"/>
                  </a:lnTo>
                  <a:lnTo>
                    <a:pt x="306" y="141"/>
                  </a:lnTo>
                  <a:lnTo>
                    <a:pt x="285" y="160"/>
                  </a:lnTo>
                  <a:lnTo>
                    <a:pt x="276" y="160"/>
                  </a:lnTo>
                  <a:lnTo>
                    <a:pt x="276" y="156"/>
                  </a:lnTo>
                  <a:lnTo>
                    <a:pt x="268" y="162"/>
                  </a:lnTo>
                  <a:lnTo>
                    <a:pt x="268" y="166"/>
                  </a:lnTo>
                  <a:lnTo>
                    <a:pt x="259" y="166"/>
                  </a:lnTo>
                  <a:lnTo>
                    <a:pt x="245" y="171"/>
                  </a:lnTo>
                  <a:lnTo>
                    <a:pt x="242" y="173"/>
                  </a:lnTo>
                  <a:lnTo>
                    <a:pt x="236" y="173"/>
                  </a:lnTo>
                  <a:lnTo>
                    <a:pt x="228" y="171"/>
                  </a:lnTo>
                  <a:lnTo>
                    <a:pt x="225" y="164"/>
                  </a:lnTo>
                  <a:lnTo>
                    <a:pt x="225" y="156"/>
                  </a:lnTo>
                  <a:lnTo>
                    <a:pt x="228" y="162"/>
                  </a:lnTo>
                  <a:lnTo>
                    <a:pt x="230" y="171"/>
                  </a:lnTo>
                  <a:lnTo>
                    <a:pt x="236" y="169"/>
                  </a:lnTo>
                  <a:lnTo>
                    <a:pt x="236" y="162"/>
                  </a:lnTo>
                  <a:lnTo>
                    <a:pt x="232" y="154"/>
                  </a:lnTo>
                  <a:lnTo>
                    <a:pt x="223" y="147"/>
                  </a:lnTo>
                  <a:lnTo>
                    <a:pt x="217" y="145"/>
                  </a:lnTo>
                  <a:lnTo>
                    <a:pt x="210" y="141"/>
                  </a:lnTo>
                  <a:lnTo>
                    <a:pt x="213" y="141"/>
                  </a:lnTo>
                  <a:lnTo>
                    <a:pt x="210" y="139"/>
                  </a:lnTo>
                  <a:lnTo>
                    <a:pt x="202" y="134"/>
                  </a:lnTo>
                  <a:lnTo>
                    <a:pt x="196" y="128"/>
                  </a:lnTo>
                  <a:lnTo>
                    <a:pt x="210" y="132"/>
                  </a:lnTo>
                  <a:lnTo>
                    <a:pt x="217" y="139"/>
                  </a:lnTo>
                  <a:lnTo>
                    <a:pt x="221" y="132"/>
                  </a:lnTo>
                  <a:lnTo>
                    <a:pt x="215" y="134"/>
                  </a:lnTo>
                  <a:lnTo>
                    <a:pt x="210" y="126"/>
                  </a:lnTo>
                  <a:lnTo>
                    <a:pt x="202" y="128"/>
                  </a:lnTo>
                  <a:lnTo>
                    <a:pt x="191" y="122"/>
                  </a:lnTo>
                  <a:lnTo>
                    <a:pt x="196" y="115"/>
                  </a:lnTo>
                  <a:lnTo>
                    <a:pt x="202" y="113"/>
                  </a:lnTo>
                  <a:lnTo>
                    <a:pt x="202" y="105"/>
                  </a:lnTo>
                  <a:lnTo>
                    <a:pt x="191" y="113"/>
                  </a:lnTo>
                  <a:lnTo>
                    <a:pt x="185" y="111"/>
                  </a:lnTo>
                  <a:lnTo>
                    <a:pt x="179" y="111"/>
                  </a:lnTo>
                  <a:lnTo>
                    <a:pt x="181" y="117"/>
                  </a:lnTo>
                  <a:lnTo>
                    <a:pt x="187" y="122"/>
                  </a:lnTo>
                  <a:lnTo>
                    <a:pt x="189" y="128"/>
                  </a:lnTo>
                  <a:lnTo>
                    <a:pt x="174" y="120"/>
                  </a:lnTo>
                  <a:lnTo>
                    <a:pt x="157" y="113"/>
                  </a:lnTo>
                  <a:lnTo>
                    <a:pt x="127" y="107"/>
                  </a:lnTo>
                  <a:lnTo>
                    <a:pt x="121" y="107"/>
                  </a:lnTo>
                  <a:lnTo>
                    <a:pt x="115" y="105"/>
                  </a:lnTo>
                  <a:lnTo>
                    <a:pt x="127" y="107"/>
                  </a:lnTo>
                  <a:lnTo>
                    <a:pt x="130" y="103"/>
                  </a:lnTo>
                  <a:lnTo>
                    <a:pt x="136" y="100"/>
                  </a:lnTo>
                  <a:lnTo>
                    <a:pt x="144" y="105"/>
                  </a:lnTo>
                  <a:lnTo>
                    <a:pt x="151" y="105"/>
                  </a:lnTo>
                  <a:lnTo>
                    <a:pt x="147" y="100"/>
                  </a:lnTo>
                  <a:lnTo>
                    <a:pt x="134" y="94"/>
                  </a:lnTo>
                  <a:lnTo>
                    <a:pt x="127" y="96"/>
                  </a:lnTo>
                  <a:lnTo>
                    <a:pt x="121" y="100"/>
                  </a:lnTo>
                  <a:lnTo>
                    <a:pt x="119" y="94"/>
                  </a:lnTo>
                  <a:lnTo>
                    <a:pt x="104" y="107"/>
                  </a:lnTo>
                  <a:lnTo>
                    <a:pt x="100" y="107"/>
                  </a:lnTo>
                  <a:lnTo>
                    <a:pt x="81" y="109"/>
                  </a:lnTo>
                  <a:lnTo>
                    <a:pt x="59" y="115"/>
                  </a:lnTo>
                  <a:lnTo>
                    <a:pt x="51" y="115"/>
                  </a:lnTo>
                  <a:lnTo>
                    <a:pt x="53" y="113"/>
                  </a:lnTo>
                  <a:lnTo>
                    <a:pt x="64" y="111"/>
                  </a:lnTo>
                  <a:lnTo>
                    <a:pt x="70" y="105"/>
                  </a:lnTo>
                  <a:lnTo>
                    <a:pt x="61" y="98"/>
                  </a:lnTo>
                  <a:lnTo>
                    <a:pt x="61" y="90"/>
                  </a:lnTo>
                  <a:lnTo>
                    <a:pt x="59" y="98"/>
                  </a:lnTo>
                  <a:lnTo>
                    <a:pt x="55" y="105"/>
                  </a:lnTo>
                  <a:lnTo>
                    <a:pt x="51" y="96"/>
                  </a:lnTo>
                  <a:lnTo>
                    <a:pt x="47" y="100"/>
                  </a:lnTo>
                  <a:lnTo>
                    <a:pt x="47" y="100"/>
                  </a:lnTo>
                  <a:lnTo>
                    <a:pt x="49" y="103"/>
                  </a:lnTo>
                  <a:lnTo>
                    <a:pt x="44" y="111"/>
                  </a:lnTo>
                  <a:lnTo>
                    <a:pt x="38" y="122"/>
                  </a:lnTo>
                  <a:lnTo>
                    <a:pt x="32" y="126"/>
                  </a:lnTo>
                  <a:lnTo>
                    <a:pt x="25" y="128"/>
                  </a:lnTo>
                  <a:lnTo>
                    <a:pt x="21" y="128"/>
                  </a:lnTo>
                  <a:lnTo>
                    <a:pt x="23" y="120"/>
                  </a:lnTo>
                  <a:lnTo>
                    <a:pt x="32" y="113"/>
                  </a:lnTo>
                  <a:lnTo>
                    <a:pt x="29" y="109"/>
                  </a:lnTo>
                  <a:lnTo>
                    <a:pt x="23" y="107"/>
                  </a:lnTo>
                </a:path>
              </a:pathLst>
            </a:custGeom>
            <a:solidFill>
              <a:srgbClr val="BEBEBE"/>
            </a:solidFill>
            <a:ln w="952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06" name="Freeform 671">
              <a:extLst>
                <a:ext uri="{FF2B5EF4-FFF2-40B4-BE49-F238E27FC236}">
                  <a16:creationId xmlns:a16="http://schemas.microsoft.com/office/drawing/2014/main" id="{FFCE19AD-D260-B446-B73C-BBAF9EB8305B}"/>
                </a:ext>
              </a:extLst>
            </p:cNvPr>
            <p:cNvSpPr>
              <a:spLocks noChangeAspect="1"/>
            </p:cNvSpPr>
            <p:nvPr/>
          </p:nvSpPr>
          <p:spPr bwMode="auto">
            <a:xfrm>
              <a:off x="1333535" y="2201431"/>
              <a:ext cx="1018698" cy="850106"/>
            </a:xfrm>
            <a:custGeom>
              <a:avLst/>
              <a:gdLst>
                <a:gd name="T0" fmla="*/ 0 w 713"/>
                <a:gd name="T1" fmla="*/ 409 h 595"/>
                <a:gd name="T2" fmla="*/ 11 w 713"/>
                <a:gd name="T3" fmla="*/ 384 h 595"/>
                <a:gd name="T4" fmla="*/ 9 w 713"/>
                <a:gd name="T5" fmla="*/ 347 h 595"/>
                <a:gd name="T6" fmla="*/ 38 w 713"/>
                <a:gd name="T7" fmla="*/ 307 h 595"/>
                <a:gd name="T8" fmla="*/ 49 w 713"/>
                <a:gd name="T9" fmla="*/ 296 h 595"/>
                <a:gd name="T10" fmla="*/ 49 w 713"/>
                <a:gd name="T11" fmla="*/ 296 h 595"/>
                <a:gd name="T12" fmla="*/ 47 w 713"/>
                <a:gd name="T13" fmla="*/ 294 h 595"/>
                <a:gd name="T14" fmla="*/ 64 w 713"/>
                <a:gd name="T15" fmla="*/ 267 h 595"/>
                <a:gd name="T16" fmla="*/ 64 w 713"/>
                <a:gd name="T17" fmla="*/ 267 h 595"/>
                <a:gd name="T18" fmla="*/ 83 w 713"/>
                <a:gd name="T19" fmla="*/ 215 h 595"/>
                <a:gd name="T20" fmla="*/ 96 w 713"/>
                <a:gd name="T21" fmla="*/ 190 h 595"/>
                <a:gd name="T22" fmla="*/ 102 w 713"/>
                <a:gd name="T23" fmla="*/ 166 h 595"/>
                <a:gd name="T24" fmla="*/ 119 w 713"/>
                <a:gd name="T25" fmla="*/ 124 h 595"/>
                <a:gd name="T26" fmla="*/ 130 w 713"/>
                <a:gd name="T27" fmla="*/ 96 h 595"/>
                <a:gd name="T28" fmla="*/ 136 w 713"/>
                <a:gd name="T29" fmla="*/ 77 h 595"/>
                <a:gd name="T30" fmla="*/ 141 w 713"/>
                <a:gd name="T31" fmla="*/ 64 h 595"/>
                <a:gd name="T32" fmla="*/ 145 w 713"/>
                <a:gd name="T33" fmla="*/ 45 h 595"/>
                <a:gd name="T34" fmla="*/ 149 w 713"/>
                <a:gd name="T35" fmla="*/ 30 h 595"/>
                <a:gd name="T36" fmla="*/ 160 w 713"/>
                <a:gd name="T37" fmla="*/ 0 h 595"/>
                <a:gd name="T38" fmla="*/ 170 w 713"/>
                <a:gd name="T39" fmla="*/ 9 h 595"/>
                <a:gd name="T40" fmla="*/ 173 w 713"/>
                <a:gd name="T41" fmla="*/ 5 h 595"/>
                <a:gd name="T42" fmla="*/ 190 w 713"/>
                <a:gd name="T43" fmla="*/ 7 h 595"/>
                <a:gd name="T44" fmla="*/ 202 w 713"/>
                <a:gd name="T45" fmla="*/ 19 h 595"/>
                <a:gd name="T46" fmla="*/ 221 w 713"/>
                <a:gd name="T47" fmla="*/ 22 h 595"/>
                <a:gd name="T48" fmla="*/ 236 w 713"/>
                <a:gd name="T49" fmla="*/ 49 h 595"/>
                <a:gd name="T50" fmla="*/ 247 w 713"/>
                <a:gd name="T51" fmla="*/ 94 h 595"/>
                <a:gd name="T52" fmla="*/ 266 w 713"/>
                <a:gd name="T53" fmla="*/ 105 h 595"/>
                <a:gd name="T54" fmla="*/ 294 w 713"/>
                <a:gd name="T55" fmla="*/ 103 h 595"/>
                <a:gd name="T56" fmla="*/ 315 w 713"/>
                <a:gd name="T57" fmla="*/ 103 h 595"/>
                <a:gd name="T58" fmla="*/ 343 w 713"/>
                <a:gd name="T59" fmla="*/ 109 h 595"/>
                <a:gd name="T60" fmla="*/ 366 w 713"/>
                <a:gd name="T61" fmla="*/ 120 h 595"/>
                <a:gd name="T62" fmla="*/ 402 w 713"/>
                <a:gd name="T63" fmla="*/ 120 h 595"/>
                <a:gd name="T64" fmla="*/ 424 w 713"/>
                <a:gd name="T65" fmla="*/ 126 h 595"/>
                <a:gd name="T66" fmla="*/ 475 w 713"/>
                <a:gd name="T67" fmla="*/ 122 h 595"/>
                <a:gd name="T68" fmla="*/ 505 w 713"/>
                <a:gd name="T69" fmla="*/ 122 h 595"/>
                <a:gd name="T70" fmla="*/ 528 w 713"/>
                <a:gd name="T71" fmla="*/ 120 h 595"/>
                <a:gd name="T72" fmla="*/ 690 w 713"/>
                <a:gd name="T73" fmla="*/ 166 h 595"/>
                <a:gd name="T74" fmla="*/ 711 w 713"/>
                <a:gd name="T75" fmla="*/ 190 h 595"/>
                <a:gd name="T76" fmla="*/ 692 w 713"/>
                <a:gd name="T77" fmla="*/ 230 h 595"/>
                <a:gd name="T78" fmla="*/ 669 w 713"/>
                <a:gd name="T79" fmla="*/ 273 h 595"/>
                <a:gd name="T80" fmla="*/ 645 w 713"/>
                <a:gd name="T81" fmla="*/ 294 h 595"/>
                <a:gd name="T82" fmla="*/ 626 w 713"/>
                <a:gd name="T83" fmla="*/ 339 h 595"/>
                <a:gd name="T84" fmla="*/ 641 w 713"/>
                <a:gd name="T85" fmla="*/ 350 h 595"/>
                <a:gd name="T86" fmla="*/ 639 w 713"/>
                <a:gd name="T87" fmla="*/ 373 h 595"/>
                <a:gd name="T88" fmla="*/ 628 w 713"/>
                <a:gd name="T89" fmla="*/ 396 h 595"/>
                <a:gd name="T90" fmla="*/ 343 w 713"/>
                <a:gd name="T91" fmla="*/ 541 h 595"/>
                <a:gd name="T92" fmla="*/ 6 w 713"/>
                <a:gd name="T93" fmla="*/ 452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13" h="595">
                  <a:moveTo>
                    <a:pt x="6" y="452"/>
                  </a:moveTo>
                  <a:lnTo>
                    <a:pt x="0" y="437"/>
                  </a:lnTo>
                  <a:lnTo>
                    <a:pt x="0" y="409"/>
                  </a:lnTo>
                  <a:lnTo>
                    <a:pt x="4" y="399"/>
                  </a:lnTo>
                  <a:lnTo>
                    <a:pt x="4" y="392"/>
                  </a:lnTo>
                  <a:lnTo>
                    <a:pt x="11" y="384"/>
                  </a:lnTo>
                  <a:lnTo>
                    <a:pt x="13" y="377"/>
                  </a:lnTo>
                  <a:lnTo>
                    <a:pt x="9" y="362"/>
                  </a:lnTo>
                  <a:lnTo>
                    <a:pt x="9" y="347"/>
                  </a:lnTo>
                  <a:lnTo>
                    <a:pt x="23" y="330"/>
                  </a:lnTo>
                  <a:lnTo>
                    <a:pt x="36" y="301"/>
                  </a:lnTo>
                  <a:lnTo>
                    <a:pt x="38" y="307"/>
                  </a:lnTo>
                  <a:lnTo>
                    <a:pt x="43" y="301"/>
                  </a:lnTo>
                  <a:lnTo>
                    <a:pt x="49" y="296"/>
                  </a:lnTo>
                  <a:lnTo>
                    <a:pt x="49" y="296"/>
                  </a:lnTo>
                  <a:lnTo>
                    <a:pt x="51" y="301"/>
                  </a:lnTo>
                  <a:lnTo>
                    <a:pt x="53" y="296"/>
                  </a:lnTo>
                  <a:lnTo>
                    <a:pt x="49" y="296"/>
                  </a:lnTo>
                  <a:lnTo>
                    <a:pt x="49" y="294"/>
                  </a:lnTo>
                  <a:lnTo>
                    <a:pt x="49" y="296"/>
                  </a:lnTo>
                  <a:lnTo>
                    <a:pt x="47" y="294"/>
                  </a:lnTo>
                  <a:lnTo>
                    <a:pt x="49" y="288"/>
                  </a:lnTo>
                  <a:lnTo>
                    <a:pt x="58" y="273"/>
                  </a:lnTo>
                  <a:lnTo>
                    <a:pt x="64" y="267"/>
                  </a:lnTo>
                  <a:lnTo>
                    <a:pt x="70" y="267"/>
                  </a:lnTo>
                  <a:lnTo>
                    <a:pt x="70" y="264"/>
                  </a:lnTo>
                  <a:lnTo>
                    <a:pt x="64" y="267"/>
                  </a:lnTo>
                  <a:lnTo>
                    <a:pt x="66" y="260"/>
                  </a:lnTo>
                  <a:lnTo>
                    <a:pt x="68" y="252"/>
                  </a:lnTo>
                  <a:lnTo>
                    <a:pt x="83" y="215"/>
                  </a:lnTo>
                  <a:lnTo>
                    <a:pt x="87" y="201"/>
                  </a:lnTo>
                  <a:lnTo>
                    <a:pt x="92" y="194"/>
                  </a:lnTo>
                  <a:lnTo>
                    <a:pt x="96" y="190"/>
                  </a:lnTo>
                  <a:lnTo>
                    <a:pt x="98" y="188"/>
                  </a:lnTo>
                  <a:lnTo>
                    <a:pt x="96" y="179"/>
                  </a:lnTo>
                  <a:lnTo>
                    <a:pt x="102" y="166"/>
                  </a:lnTo>
                  <a:lnTo>
                    <a:pt x="104" y="152"/>
                  </a:lnTo>
                  <a:lnTo>
                    <a:pt x="117" y="130"/>
                  </a:lnTo>
                  <a:lnTo>
                    <a:pt x="119" y="124"/>
                  </a:lnTo>
                  <a:lnTo>
                    <a:pt x="126" y="111"/>
                  </a:lnTo>
                  <a:lnTo>
                    <a:pt x="128" y="105"/>
                  </a:lnTo>
                  <a:lnTo>
                    <a:pt x="130" y="96"/>
                  </a:lnTo>
                  <a:lnTo>
                    <a:pt x="132" y="90"/>
                  </a:lnTo>
                  <a:lnTo>
                    <a:pt x="134" y="81"/>
                  </a:lnTo>
                  <a:lnTo>
                    <a:pt x="136" y="77"/>
                  </a:lnTo>
                  <a:lnTo>
                    <a:pt x="143" y="79"/>
                  </a:lnTo>
                  <a:lnTo>
                    <a:pt x="138" y="73"/>
                  </a:lnTo>
                  <a:lnTo>
                    <a:pt x="141" y="64"/>
                  </a:lnTo>
                  <a:lnTo>
                    <a:pt x="147" y="58"/>
                  </a:lnTo>
                  <a:lnTo>
                    <a:pt x="145" y="51"/>
                  </a:lnTo>
                  <a:lnTo>
                    <a:pt x="145" y="45"/>
                  </a:lnTo>
                  <a:lnTo>
                    <a:pt x="147" y="39"/>
                  </a:lnTo>
                  <a:lnTo>
                    <a:pt x="149" y="30"/>
                  </a:lnTo>
                  <a:lnTo>
                    <a:pt x="149" y="30"/>
                  </a:lnTo>
                  <a:lnTo>
                    <a:pt x="155" y="22"/>
                  </a:lnTo>
                  <a:lnTo>
                    <a:pt x="158" y="9"/>
                  </a:lnTo>
                  <a:lnTo>
                    <a:pt x="160" y="0"/>
                  </a:lnTo>
                  <a:lnTo>
                    <a:pt x="166" y="7"/>
                  </a:lnTo>
                  <a:lnTo>
                    <a:pt x="168" y="9"/>
                  </a:lnTo>
                  <a:lnTo>
                    <a:pt x="170" y="9"/>
                  </a:lnTo>
                  <a:lnTo>
                    <a:pt x="166" y="5"/>
                  </a:lnTo>
                  <a:lnTo>
                    <a:pt x="168" y="2"/>
                  </a:lnTo>
                  <a:lnTo>
                    <a:pt x="173" y="5"/>
                  </a:lnTo>
                  <a:lnTo>
                    <a:pt x="175" y="7"/>
                  </a:lnTo>
                  <a:lnTo>
                    <a:pt x="183" y="9"/>
                  </a:lnTo>
                  <a:lnTo>
                    <a:pt x="190" y="7"/>
                  </a:lnTo>
                  <a:lnTo>
                    <a:pt x="196" y="11"/>
                  </a:lnTo>
                  <a:lnTo>
                    <a:pt x="200" y="17"/>
                  </a:lnTo>
                  <a:lnTo>
                    <a:pt x="202" y="19"/>
                  </a:lnTo>
                  <a:lnTo>
                    <a:pt x="209" y="22"/>
                  </a:lnTo>
                  <a:lnTo>
                    <a:pt x="215" y="19"/>
                  </a:lnTo>
                  <a:lnTo>
                    <a:pt x="221" y="22"/>
                  </a:lnTo>
                  <a:lnTo>
                    <a:pt x="226" y="28"/>
                  </a:lnTo>
                  <a:lnTo>
                    <a:pt x="234" y="34"/>
                  </a:lnTo>
                  <a:lnTo>
                    <a:pt x="236" y="49"/>
                  </a:lnTo>
                  <a:lnTo>
                    <a:pt x="232" y="85"/>
                  </a:lnTo>
                  <a:lnTo>
                    <a:pt x="236" y="90"/>
                  </a:lnTo>
                  <a:lnTo>
                    <a:pt x="247" y="94"/>
                  </a:lnTo>
                  <a:lnTo>
                    <a:pt x="253" y="100"/>
                  </a:lnTo>
                  <a:lnTo>
                    <a:pt x="258" y="100"/>
                  </a:lnTo>
                  <a:lnTo>
                    <a:pt x="266" y="105"/>
                  </a:lnTo>
                  <a:lnTo>
                    <a:pt x="273" y="107"/>
                  </a:lnTo>
                  <a:lnTo>
                    <a:pt x="287" y="105"/>
                  </a:lnTo>
                  <a:lnTo>
                    <a:pt x="294" y="103"/>
                  </a:lnTo>
                  <a:lnTo>
                    <a:pt x="302" y="98"/>
                  </a:lnTo>
                  <a:lnTo>
                    <a:pt x="309" y="98"/>
                  </a:lnTo>
                  <a:lnTo>
                    <a:pt x="315" y="103"/>
                  </a:lnTo>
                  <a:lnTo>
                    <a:pt x="328" y="103"/>
                  </a:lnTo>
                  <a:lnTo>
                    <a:pt x="334" y="107"/>
                  </a:lnTo>
                  <a:lnTo>
                    <a:pt x="343" y="109"/>
                  </a:lnTo>
                  <a:lnTo>
                    <a:pt x="349" y="113"/>
                  </a:lnTo>
                  <a:lnTo>
                    <a:pt x="351" y="120"/>
                  </a:lnTo>
                  <a:lnTo>
                    <a:pt x="366" y="120"/>
                  </a:lnTo>
                  <a:lnTo>
                    <a:pt x="373" y="122"/>
                  </a:lnTo>
                  <a:lnTo>
                    <a:pt x="394" y="117"/>
                  </a:lnTo>
                  <a:lnTo>
                    <a:pt x="402" y="120"/>
                  </a:lnTo>
                  <a:lnTo>
                    <a:pt x="409" y="126"/>
                  </a:lnTo>
                  <a:lnTo>
                    <a:pt x="417" y="128"/>
                  </a:lnTo>
                  <a:lnTo>
                    <a:pt x="424" y="126"/>
                  </a:lnTo>
                  <a:lnTo>
                    <a:pt x="439" y="124"/>
                  </a:lnTo>
                  <a:lnTo>
                    <a:pt x="454" y="122"/>
                  </a:lnTo>
                  <a:lnTo>
                    <a:pt x="475" y="122"/>
                  </a:lnTo>
                  <a:lnTo>
                    <a:pt x="483" y="117"/>
                  </a:lnTo>
                  <a:lnTo>
                    <a:pt x="488" y="120"/>
                  </a:lnTo>
                  <a:lnTo>
                    <a:pt x="505" y="122"/>
                  </a:lnTo>
                  <a:lnTo>
                    <a:pt x="513" y="124"/>
                  </a:lnTo>
                  <a:lnTo>
                    <a:pt x="520" y="124"/>
                  </a:lnTo>
                  <a:lnTo>
                    <a:pt x="528" y="120"/>
                  </a:lnTo>
                  <a:lnTo>
                    <a:pt x="598" y="137"/>
                  </a:lnTo>
                  <a:lnTo>
                    <a:pt x="690" y="156"/>
                  </a:lnTo>
                  <a:lnTo>
                    <a:pt x="690" y="166"/>
                  </a:lnTo>
                  <a:lnTo>
                    <a:pt x="694" y="173"/>
                  </a:lnTo>
                  <a:lnTo>
                    <a:pt x="696" y="177"/>
                  </a:lnTo>
                  <a:lnTo>
                    <a:pt x="711" y="190"/>
                  </a:lnTo>
                  <a:lnTo>
                    <a:pt x="713" y="205"/>
                  </a:lnTo>
                  <a:lnTo>
                    <a:pt x="709" y="211"/>
                  </a:lnTo>
                  <a:lnTo>
                    <a:pt x="692" y="230"/>
                  </a:lnTo>
                  <a:lnTo>
                    <a:pt x="681" y="254"/>
                  </a:lnTo>
                  <a:lnTo>
                    <a:pt x="669" y="267"/>
                  </a:lnTo>
                  <a:lnTo>
                    <a:pt x="669" y="273"/>
                  </a:lnTo>
                  <a:lnTo>
                    <a:pt x="664" y="281"/>
                  </a:lnTo>
                  <a:lnTo>
                    <a:pt x="658" y="288"/>
                  </a:lnTo>
                  <a:lnTo>
                    <a:pt x="645" y="294"/>
                  </a:lnTo>
                  <a:lnTo>
                    <a:pt x="637" y="309"/>
                  </a:lnTo>
                  <a:lnTo>
                    <a:pt x="630" y="316"/>
                  </a:lnTo>
                  <a:lnTo>
                    <a:pt x="626" y="339"/>
                  </a:lnTo>
                  <a:lnTo>
                    <a:pt x="628" y="343"/>
                  </a:lnTo>
                  <a:lnTo>
                    <a:pt x="635" y="345"/>
                  </a:lnTo>
                  <a:lnTo>
                    <a:pt x="641" y="350"/>
                  </a:lnTo>
                  <a:lnTo>
                    <a:pt x="645" y="356"/>
                  </a:lnTo>
                  <a:lnTo>
                    <a:pt x="641" y="365"/>
                  </a:lnTo>
                  <a:lnTo>
                    <a:pt x="639" y="373"/>
                  </a:lnTo>
                  <a:lnTo>
                    <a:pt x="632" y="388"/>
                  </a:lnTo>
                  <a:lnTo>
                    <a:pt x="630" y="390"/>
                  </a:lnTo>
                  <a:lnTo>
                    <a:pt x="628" y="396"/>
                  </a:lnTo>
                  <a:lnTo>
                    <a:pt x="586" y="595"/>
                  </a:lnTo>
                  <a:lnTo>
                    <a:pt x="486" y="573"/>
                  </a:lnTo>
                  <a:lnTo>
                    <a:pt x="343" y="541"/>
                  </a:lnTo>
                  <a:lnTo>
                    <a:pt x="192" y="501"/>
                  </a:lnTo>
                  <a:lnTo>
                    <a:pt x="11" y="452"/>
                  </a:lnTo>
                  <a:lnTo>
                    <a:pt x="6" y="452"/>
                  </a:lnTo>
                </a:path>
              </a:pathLst>
            </a:custGeom>
            <a:solidFill>
              <a:srgbClr val="194196"/>
            </a:solidFill>
            <a:ln w="9525" cap="flat">
              <a:solidFill>
                <a:srgbClr val="FFFFFF"/>
              </a:solid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US" sz="1000" b="1" dirty="0">
                  <a:solidFill>
                    <a:schemeClr val="bg1"/>
                  </a:solidFill>
                </a:rPr>
                <a:t>Ore.</a:t>
              </a:r>
            </a:p>
          </p:txBody>
        </p:sp>
        <p:sp>
          <p:nvSpPr>
            <p:cNvPr id="607" name="Freeform 677">
              <a:extLst>
                <a:ext uri="{FF2B5EF4-FFF2-40B4-BE49-F238E27FC236}">
                  <a16:creationId xmlns:a16="http://schemas.microsoft.com/office/drawing/2014/main" id="{8ED2C2CB-450F-3C42-80B1-0726AE025387}"/>
                </a:ext>
              </a:extLst>
            </p:cNvPr>
            <p:cNvSpPr>
              <a:spLocks noChangeAspect="1"/>
            </p:cNvSpPr>
            <p:nvPr/>
          </p:nvSpPr>
          <p:spPr bwMode="auto">
            <a:xfrm>
              <a:off x="1713611" y="2975135"/>
              <a:ext cx="805815" cy="1251585"/>
            </a:xfrm>
            <a:custGeom>
              <a:avLst/>
              <a:gdLst>
                <a:gd name="T0" fmla="*/ 17 w 564"/>
                <a:gd name="T1" fmla="*/ 254 h 876"/>
                <a:gd name="T2" fmla="*/ 79 w 564"/>
                <a:gd name="T3" fmla="*/ 0 h 876"/>
                <a:gd name="T4" fmla="*/ 222 w 564"/>
                <a:gd name="T5" fmla="*/ 32 h 876"/>
                <a:gd name="T6" fmla="*/ 322 w 564"/>
                <a:gd name="T7" fmla="*/ 54 h 876"/>
                <a:gd name="T8" fmla="*/ 454 w 564"/>
                <a:gd name="T9" fmla="*/ 81 h 876"/>
                <a:gd name="T10" fmla="*/ 564 w 564"/>
                <a:gd name="T11" fmla="*/ 103 h 876"/>
                <a:gd name="T12" fmla="*/ 464 w 564"/>
                <a:gd name="T13" fmla="*/ 661 h 876"/>
                <a:gd name="T14" fmla="*/ 449 w 564"/>
                <a:gd name="T15" fmla="*/ 748 h 876"/>
                <a:gd name="T16" fmla="*/ 441 w 564"/>
                <a:gd name="T17" fmla="*/ 759 h 876"/>
                <a:gd name="T18" fmla="*/ 432 w 564"/>
                <a:gd name="T19" fmla="*/ 767 h 876"/>
                <a:gd name="T20" fmla="*/ 426 w 564"/>
                <a:gd name="T21" fmla="*/ 765 h 876"/>
                <a:gd name="T22" fmla="*/ 424 w 564"/>
                <a:gd name="T23" fmla="*/ 756 h 876"/>
                <a:gd name="T24" fmla="*/ 417 w 564"/>
                <a:gd name="T25" fmla="*/ 750 h 876"/>
                <a:gd name="T26" fmla="*/ 409 w 564"/>
                <a:gd name="T27" fmla="*/ 750 h 876"/>
                <a:gd name="T28" fmla="*/ 403 w 564"/>
                <a:gd name="T29" fmla="*/ 746 h 876"/>
                <a:gd name="T30" fmla="*/ 394 w 564"/>
                <a:gd name="T31" fmla="*/ 746 h 876"/>
                <a:gd name="T32" fmla="*/ 385 w 564"/>
                <a:gd name="T33" fmla="*/ 752 h 876"/>
                <a:gd name="T34" fmla="*/ 381 w 564"/>
                <a:gd name="T35" fmla="*/ 761 h 876"/>
                <a:gd name="T36" fmla="*/ 388 w 564"/>
                <a:gd name="T37" fmla="*/ 776 h 876"/>
                <a:gd name="T38" fmla="*/ 383 w 564"/>
                <a:gd name="T39" fmla="*/ 782 h 876"/>
                <a:gd name="T40" fmla="*/ 381 w 564"/>
                <a:gd name="T41" fmla="*/ 790 h 876"/>
                <a:gd name="T42" fmla="*/ 383 w 564"/>
                <a:gd name="T43" fmla="*/ 803 h 876"/>
                <a:gd name="T44" fmla="*/ 381 w 564"/>
                <a:gd name="T45" fmla="*/ 814 h 876"/>
                <a:gd name="T46" fmla="*/ 379 w 564"/>
                <a:gd name="T47" fmla="*/ 822 h 876"/>
                <a:gd name="T48" fmla="*/ 383 w 564"/>
                <a:gd name="T49" fmla="*/ 835 h 876"/>
                <a:gd name="T50" fmla="*/ 381 w 564"/>
                <a:gd name="T51" fmla="*/ 852 h 876"/>
                <a:gd name="T52" fmla="*/ 373 w 564"/>
                <a:gd name="T53" fmla="*/ 859 h 876"/>
                <a:gd name="T54" fmla="*/ 373 w 564"/>
                <a:gd name="T55" fmla="*/ 876 h 876"/>
                <a:gd name="T56" fmla="*/ 262 w 564"/>
                <a:gd name="T57" fmla="*/ 712 h 876"/>
                <a:gd name="T58" fmla="*/ 0 w 564"/>
                <a:gd name="T59" fmla="*/ 328 h 876"/>
                <a:gd name="T60" fmla="*/ 17 w 564"/>
                <a:gd name="T61" fmla="*/ 254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64" h="876">
                  <a:moveTo>
                    <a:pt x="17" y="254"/>
                  </a:moveTo>
                  <a:lnTo>
                    <a:pt x="79" y="0"/>
                  </a:lnTo>
                  <a:lnTo>
                    <a:pt x="222" y="32"/>
                  </a:lnTo>
                  <a:lnTo>
                    <a:pt x="322" y="54"/>
                  </a:lnTo>
                  <a:lnTo>
                    <a:pt x="454" y="81"/>
                  </a:lnTo>
                  <a:lnTo>
                    <a:pt x="564" y="103"/>
                  </a:lnTo>
                  <a:lnTo>
                    <a:pt x="464" y="661"/>
                  </a:lnTo>
                  <a:lnTo>
                    <a:pt x="449" y="748"/>
                  </a:lnTo>
                  <a:lnTo>
                    <a:pt x="441" y="759"/>
                  </a:lnTo>
                  <a:lnTo>
                    <a:pt x="432" y="767"/>
                  </a:lnTo>
                  <a:lnTo>
                    <a:pt x="426" y="765"/>
                  </a:lnTo>
                  <a:lnTo>
                    <a:pt x="424" y="756"/>
                  </a:lnTo>
                  <a:lnTo>
                    <a:pt x="417" y="750"/>
                  </a:lnTo>
                  <a:lnTo>
                    <a:pt x="409" y="750"/>
                  </a:lnTo>
                  <a:lnTo>
                    <a:pt x="403" y="746"/>
                  </a:lnTo>
                  <a:lnTo>
                    <a:pt x="394" y="746"/>
                  </a:lnTo>
                  <a:lnTo>
                    <a:pt x="385" y="752"/>
                  </a:lnTo>
                  <a:lnTo>
                    <a:pt x="381" y="761"/>
                  </a:lnTo>
                  <a:lnTo>
                    <a:pt x="388" y="776"/>
                  </a:lnTo>
                  <a:lnTo>
                    <a:pt x="383" y="782"/>
                  </a:lnTo>
                  <a:lnTo>
                    <a:pt x="381" y="790"/>
                  </a:lnTo>
                  <a:lnTo>
                    <a:pt x="383" y="803"/>
                  </a:lnTo>
                  <a:lnTo>
                    <a:pt x="381" y="814"/>
                  </a:lnTo>
                  <a:lnTo>
                    <a:pt x="379" y="822"/>
                  </a:lnTo>
                  <a:lnTo>
                    <a:pt x="383" y="835"/>
                  </a:lnTo>
                  <a:lnTo>
                    <a:pt x="381" y="852"/>
                  </a:lnTo>
                  <a:lnTo>
                    <a:pt x="373" y="859"/>
                  </a:lnTo>
                  <a:lnTo>
                    <a:pt x="373" y="876"/>
                  </a:lnTo>
                  <a:lnTo>
                    <a:pt x="262" y="712"/>
                  </a:lnTo>
                  <a:lnTo>
                    <a:pt x="0" y="328"/>
                  </a:lnTo>
                  <a:lnTo>
                    <a:pt x="17" y="254"/>
                  </a:lnTo>
                </a:path>
              </a:pathLst>
            </a:custGeom>
            <a:solidFill>
              <a:srgbClr val="BEBEBE"/>
            </a:solidFill>
            <a:ln w="9525" cap="flat">
              <a:solidFill>
                <a:srgbClr val="FFFFFF"/>
              </a:solid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US" sz="1000" b="1" dirty="0">
                  <a:solidFill>
                    <a:srgbClr val="5A5A5A"/>
                  </a:solidFill>
                </a:rPr>
                <a:t>Nev.</a:t>
              </a:r>
            </a:p>
          </p:txBody>
        </p:sp>
        <p:sp>
          <p:nvSpPr>
            <p:cNvPr id="608" name="Freeform 678">
              <a:extLst>
                <a:ext uri="{FF2B5EF4-FFF2-40B4-BE49-F238E27FC236}">
                  <a16:creationId xmlns:a16="http://schemas.microsoft.com/office/drawing/2014/main" id="{236B9CFA-5040-3744-9215-759A80612BA9}"/>
                </a:ext>
              </a:extLst>
            </p:cNvPr>
            <p:cNvSpPr>
              <a:spLocks noChangeAspect="1"/>
            </p:cNvSpPr>
            <p:nvPr/>
          </p:nvSpPr>
          <p:spPr bwMode="auto">
            <a:xfrm>
              <a:off x="2160896" y="3918688"/>
              <a:ext cx="857250" cy="1002984"/>
            </a:xfrm>
            <a:custGeom>
              <a:avLst/>
              <a:gdLst>
                <a:gd name="T0" fmla="*/ 14 w 600"/>
                <a:gd name="T1" fmla="*/ 464 h 702"/>
                <a:gd name="T2" fmla="*/ 21 w 600"/>
                <a:gd name="T3" fmla="*/ 466 h 702"/>
                <a:gd name="T4" fmla="*/ 31 w 600"/>
                <a:gd name="T5" fmla="*/ 460 h 702"/>
                <a:gd name="T6" fmla="*/ 38 w 600"/>
                <a:gd name="T7" fmla="*/ 443 h 702"/>
                <a:gd name="T8" fmla="*/ 31 w 600"/>
                <a:gd name="T9" fmla="*/ 432 h 702"/>
                <a:gd name="T10" fmla="*/ 21 w 600"/>
                <a:gd name="T11" fmla="*/ 423 h 702"/>
                <a:gd name="T12" fmla="*/ 25 w 600"/>
                <a:gd name="T13" fmla="*/ 408 h 702"/>
                <a:gd name="T14" fmla="*/ 27 w 600"/>
                <a:gd name="T15" fmla="*/ 394 h 702"/>
                <a:gd name="T16" fmla="*/ 46 w 600"/>
                <a:gd name="T17" fmla="*/ 372 h 702"/>
                <a:gd name="T18" fmla="*/ 53 w 600"/>
                <a:gd name="T19" fmla="*/ 355 h 702"/>
                <a:gd name="T20" fmla="*/ 57 w 600"/>
                <a:gd name="T21" fmla="*/ 330 h 702"/>
                <a:gd name="T22" fmla="*/ 68 w 600"/>
                <a:gd name="T23" fmla="*/ 317 h 702"/>
                <a:gd name="T24" fmla="*/ 98 w 600"/>
                <a:gd name="T25" fmla="*/ 298 h 702"/>
                <a:gd name="T26" fmla="*/ 80 w 600"/>
                <a:gd name="T27" fmla="*/ 276 h 702"/>
                <a:gd name="T28" fmla="*/ 78 w 600"/>
                <a:gd name="T29" fmla="*/ 259 h 702"/>
                <a:gd name="T30" fmla="*/ 74 w 600"/>
                <a:gd name="T31" fmla="*/ 244 h 702"/>
                <a:gd name="T32" fmla="*/ 66 w 600"/>
                <a:gd name="T33" fmla="*/ 221 h 702"/>
                <a:gd name="T34" fmla="*/ 68 w 600"/>
                <a:gd name="T35" fmla="*/ 198 h 702"/>
                <a:gd name="T36" fmla="*/ 78 w 600"/>
                <a:gd name="T37" fmla="*/ 174 h 702"/>
                <a:gd name="T38" fmla="*/ 76 w 600"/>
                <a:gd name="T39" fmla="*/ 153 h 702"/>
                <a:gd name="T40" fmla="*/ 76 w 600"/>
                <a:gd name="T41" fmla="*/ 129 h 702"/>
                <a:gd name="T42" fmla="*/ 83 w 600"/>
                <a:gd name="T43" fmla="*/ 115 h 702"/>
                <a:gd name="T44" fmla="*/ 80 w 600"/>
                <a:gd name="T45" fmla="*/ 91 h 702"/>
                <a:gd name="T46" fmla="*/ 98 w 600"/>
                <a:gd name="T47" fmla="*/ 85 h 702"/>
                <a:gd name="T48" fmla="*/ 112 w 600"/>
                <a:gd name="T49" fmla="*/ 89 h 702"/>
                <a:gd name="T50" fmla="*/ 121 w 600"/>
                <a:gd name="T51" fmla="*/ 104 h 702"/>
                <a:gd name="T52" fmla="*/ 136 w 600"/>
                <a:gd name="T53" fmla="*/ 98 h 702"/>
                <a:gd name="T54" fmla="*/ 159 w 600"/>
                <a:gd name="T55" fmla="*/ 0 h 702"/>
                <a:gd name="T56" fmla="*/ 362 w 600"/>
                <a:gd name="T57" fmla="*/ 34 h 702"/>
                <a:gd name="T58" fmla="*/ 600 w 600"/>
                <a:gd name="T59" fmla="*/ 66 h 702"/>
                <a:gd name="T60" fmla="*/ 519 w 600"/>
                <a:gd name="T61" fmla="*/ 702 h 702"/>
                <a:gd name="T62" fmla="*/ 330 w 600"/>
                <a:gd name="T63" fmla="*/ 677 h 702"/>
                <a:gd name="T64" fmla="*/ 21 w 600"/>
                <a:gd name="T65" fmla="*/ 500 h 702"/>
                <a:gd name="T66" fmla="*/ 2 w 600"/>
                <a:gd name="T67" fmla="*/ 479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0" h="702">
                  <a:moveTo>
                    <a:pt x="12" y="464"/>
                  </a:moveTo>
                  <a:lnTo>
                    <a:pt x="14" y="464"/>
                  </a:lnTo>
                  <a:lnTo>
                    <a:pt x="19" y="464"/>
                  </a:lnTo>
                  <a:lnTo>
                    <a:pt x="21" y="466"/>
                  </a:lnTo>
                  <a:lnTo>
                    <a:pt x="29" y="466"/>
                  </a:lnTo>
                  <a:lnTo>
                    <a:pt x="31" y="460"/>
                  </a:lnTo>
                  <a:lnTo>
                    <a:pt x="38" y="455"/>
                  </a:lnTo>
                  <a:lnTo>
                    <a:pt x="38" y="443"/>
                  </a:lnTo>
                  <a:lnTo>
                    <a:pt x="38" y="436"/>
                  </a:lnTo>
                  <a:lnTo>
                    <a:pt x="31" y="432"/>
                  </a:lnTo>
                  <a:lnTo>
                    <a:pt x="23" y="430"/>
                  </a:lnTo>
                  <a:lnTo>
                    <a:pt x="21" y="423"/>
                  </a:lnTo>
                  <a:lnTo>
                    <a:pt x="25" y="415"/>
                  </a:lnTo>
                  <a:lnTo>
                    <a:pt x="25" y="408"/>
                  </a:lnTo>
                  <a:lnTo>
                    <a:pt x="23" y="400"/>
                  </a:lnTo>
                  <a:lnTo>
                    <a:pt x="27" y="394"/>
                  </a:lnTo>
                  <a:lnTo>
                    <a:pt x="34" y="387"/>
                  </a:lnTo>
                  <a:lnTo>
                    <a:pt x="46" y="372"/>
                  </a:lnTo>
                  <a:lnTo>
                    <a:pt x="49" y="364"/>
                  </a:lnTo>
                  <a:lnTo>
                    <a:pt x="53" y="355"/>
                  </a:lnTo>
                  <a:lnTo>
                    <a:pt x="55" y="342"/>
                  </a:lnTo>
                  <a:lnTo>
                    <a:pt x="57" y="330"/>
                  </a:lnTo>
                  <a:lnTo>
                    <a:pt x="63" y="325"/>
                  </a:lnTo>
                  <a:lnTo>
                    <a:pt x="68" y="317"/>
                  </a:lnTo>
                  <a:lnTo>
                    <a:pt x="93" y="304"/>
                  </a:lnTo>
                  <a:lnTo>
                    <a:pt x="98" y="298"/>
                  </a:lnTo>
                  <a:lnTo>
                    <a:pt x="93" y="291"/>
                  </a:lnTo>
                  <a:lnTo>
                    <a:pt x="80" y="276"/>
                  </a:lnTo>
                  <a:lnTo>
                    <a:pt x="80" y="268"/>
                  </a:lnTo>
                  <a:lnTo>
                    <a:pt x="78" y="259"/>
                  </a:lnTo>
                  <a:lnTo>
                    <a:pt x="76" y="253"/>
                  </a:lnTo>
                  <a:lnTo>
                    <a:pt x="74" y="244"/>
                  </a:lnTo>
                  <a:lnTo>
                    <a:pt x="66" y="227"/>
                  </a:lnTo>
                  <a:lnTo>
                    <a:pt x="66" y="221"/>
                  </a:lnTo>
                  <a:lnTo>
                    <a:pt x="68" y="215"/>
                  </a:lnTo>
                  <a:lnTo>
                    <a:pt x="68" y="198"/>
                  </a:lnTo>
                  <a:lnTo>
                    <a:pt x="76" y="191"/>
                  </a:lnTo>
                  <a:lnTo>
                    <a:pt x="78" y="174"/>
                  </a:lnTo>
                  <a:lnTo>
                    <a:pt x="74" y="161"/>
                  </a:lnTo>
                  <a:lnTo>
                    <a:pt x="76" y="153"/>
                  </a:lnTo>
                  <a:lnTo>
                    <a:pt x="78" y="142"/>
                  </a:lnTo>
                  <a:lnTo>
                    <a:pt x="76" y="129"/>
                  </a:lnTo>
                  <a:lnTo>
                    <a:pt x="78" y="121"/>
                  </a:lnTo>
                  <a:lnTo>
                    <a:pt x="83" y="115"/>
                  </a:lnTo>
                  <a:lnTo>
                    <a:pt x="76" y="100"/>
                  </a:lnTo>
                  <a:lnTo>
                    <a:pt x="80" y="91"/>
                  </a:lnTo>
                  <a:lnTo>
                    <a:pt x="89" y="85"/>
                  </a:lnTo>
                  <a:lnTo>
                    <a:pt x="98" y="85"/>
                  </a:lnTo>
                  <a:lnTo>
                    <a:pt x="104" y="89"/>
                  </a:lnTo>
                  <a:lnTo>
                    <a:pt x="112" y="89"/>
                  </a:lnTo>
                  <a:lnTo>
                    <a:pt x="119" y="95"/>
                  </a:lnTo>
                  <a:lnTo>
                    <a:pt x="121" y="104"/>
                  </a:lnTo>
                  <a:lnTo>
                    <a:pt x="127" y="106"/>
                  </a:lnTo>
                  <a:lnTo>
                    <a:pt x="136" y="98"/>
                  </a:lnTo>
                  <a:lnTo>
                    <a:pt x="144" y="87"/>
                  </a:lnTo>
                  <a:lnTo>
                    <a:pt x="159" y="0"/>
                  </a:lnTo>
                  <a:lnTo>
                    <a:pt x="240" y="14"/>
                  </a:lnTo>
                  <a:lnTo>
                    <a:pt x="362" y="34"/>
                  </a:lnTo>
                  <a:lnTo>
                    <a:pt x="479" y="51"/>
                  </a:lnTo>
                  <a:lnTo>
                    <a:pt x="600" y="66"/>
                  </a:lnTo>
                  <a:lnTo>
                    <a:pt x="519" y="698"/>
                  </a:lnTo>
                  <a:lnTo>
                    <a:pt x="519" y="702"/>
                  </a:lnTo>
                  <a:lnTo>
                    <a:pt x="472" y="696"/>
                  </a:lnTo>
                  <a:lnTo>
                    <a:pt x="330" y="677"/>
                  </a:lnTo>
                  <a:lnTo>
                    <a:pt x="208" y="609"/>
                  </a:lnTo>
                  <a:lnTo>
                    <a:pt x="21" y="500"/>
                  </a:lnTo>
                  <a:lnTo>
                    <a:pt x="0" y="487"/>
                  </a:lnTo>
                  <a:lnTo>
                    <a:pt x="2" y="479"/>
                  </a:lnTo>
                  <a:lnTo>
                    <a:pt x="12" y="464"/>
                  </a:lnTo>
                  <a:close/>
                </a:path>
              </a:pathLst>
            </a:custGeom>
            <a:solidFill>
              <a:srgbClr val="C00000"/>
            </a:solidFill>
            <a:ln w="9525" cap="flat">
              <a:solidFill>
                <a:srgbClr val="FFFFFF"/>
              </a:solid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US" sz="1000" b="1" dirty="0">
                  <a:solidFill>
                    <a:schemeClr val="bg1"/>
                  </a:solidFill>
                </a:rPr>
                <a:t>Ariz.*</a:t>
              </a:r>
            </a:p>
          </p:txBody>
        </p:sp>
        <p:sp>
          <p:nvSpPr>
            <p:cNvPr id="609" name="Freeform 681">
              <a:extLst>
                <a:ext uri="{FF2B5EF4-FFF2-40B4-BE49-F238E27FC236}">
                  <a16:creationId xmlns:a16="http://schemas.microsoft.com/office/drawing/2014/main" id="{2A227074-0FB7-E848-9145-35D7E689BAB4}"/>
                </a:ext>
              </a:extLst>
            </p:cNvPr>
            <p:cNvSpPr>
              <a:spLocks noChangeAspect="1"/>
            </p:cNvSpPr>
            <p:nvPr/>
          </p:nvSpPr>
          <p:spPr bwMode="auto">
            <a:xfrm>
              <a:off x="2173426" y="1953423"/>
              <a:ext cx="754380" cy="1223010"/>
            </a:xfrm>
            <a:custGeom>
              <a:avLst/>
              <a:gdLst>
                <a:gd name="T0" fmla="*/ 42 w 528"/>
                <a:gd name="T1" fmla="*/ 570 h 856"/>
                <a:gd name="T2" fmla="*/ 46 w 528"/>
                <a:gd name="T3" fmla="*/ 562 h 856"/>
                <a:gd name="T4" fmla="*/ 55 w 528"/>
                <a:gd name="T5" fmla="*/ 539 h 856"/>
                <a:gd name="T6" fmla="*/ 55 w 528"/>
                <a:gd name="T7" fmla="*/ 524 h 856"/>
                <a:gd name="T8" fmla="*/ 42 w 528"/>
                <a:gd name="T9" fmla="*/ 517 h 856"/>
                <a:gd name="T10" fmla="*/ 44 w 528"/>
                <a:gd name="T11" fmla="*/ 490 h 856"/>
                <a:gd name="T12" fmla="*/ 59 w 528"/>
                <a:gd name="T13" fmla="*/ 468 h 856"/>
                <a:gd name="T14" fmla="*/ 78 w 528"/>
                <a:gd name="T15" fmla="*/ 455 h 856"/>
                <a:gd name="T16" fmla="*/ 83 w 528"/>
                <a:gd name="T17" fmla="*/ 441 h 856"/>
                <a:gd name="T18" fmla="*/ 106 w 528"/>
                <a:gd name="T19" fmla="*/ 404 h 856"/>
                <a:gd name="T20" fmla="*/ 127 w 528"/>
                <a:gd name="T21" fmla="*/ 379 h 856"/>
                <a:gd name="T22" fmla="*/ 110 w 528"/>
                <a:gd name="T23" fmla="*/ 351 h 856"/>
                <a:gd name="T24" fmla="*/ 104 w 528"/>
                <a:gd name="T25" fmla="*/ 340 h 856"/>
                <a:gd name="T26" fmla="*/ 102 w 528"/>
                <a:gd name="T27" fmla="*/ 323 h 856"/>
                <a:gd name="T28" fmla="*/ 100 w 528"/>
                <a:gd name="T29" fmla="*/ 285 h 856"/>
                <a:gd name="T30" fmla="*/ 106 w 528"/>
                <a:gd name="T31" fmla="*/ 255 h 856"/>
                <a:gd name="T32" fmla="*/ 161 w 528"/>
                <a:gd name="T33" fmla="*/ 0 h 856"/>
                <a:gd name="T34" fmla="*/ 234 w 528"/>
                <a:gd name="T35" fmla="*/ 15 h 856"/>
                <a:gd name="T36" fmla="*/ 210 w 528"/>
                <a:gd name="T37" fmla="*/ 125 h 856"/>
                <a:gd name="T38" fmla="*/ 223 w 528"/>
                <a:gd name="T39" fmla="*/ 151 h 856"/>
                <a:gd name="T40" fmla="*/ 230 w 528"/>
                <a:gd name="T41" fmla="*/ 172 h 856"/>
                <a:gd name="T42" fmla="*/ 232 w 528"/>
                <a:gd name="T43" fmla="*/ 187 h 856"/>
                <a:gd name="T44" fmla="*/ 236 w 528"/>
                <a:gd name="T45" fmla="*/ 202 h 856"/>
                <a:gd name="T46" fmla="*/ 249 w 528"/>
                <a:gd name="T47" fmla="*/ 215 h 856"/>
                <a:gd name="T48" fmla="*/ 255 w 528"/>
                <a:gd name="T49" fmla="*/ 230 h 856"/>
                <a:gd name="T50" fmla="*/ 268 w 528"/>
                <a:gd name="T51" fmla="*/ 251 h 856"/>
                <a:gd name="T52" fmla="*/ 272 w 528"/>
                <a:gd name="T53" fmla="*/ 262 h 856"/>
                <a:gd name="T54" fmla="*/ 281 w 528"/>
                <a:gd name="T55" fmla="*/ 277 h 856"/>
                <a:gd name="T56" fmla="*/ 291 w 528"/>
                <a:gd name="T57" fmla="*/ 283 h 856"/>
                <a:gd name="T58" fmla="*/ 296 w 528"/>
                <a:gd name="T59" fmla="*/ 294 h 856"/>
                <a:gd name="T60" fmla="*/ 313 w 528"/>
                <a:gd name="T61" fmla="*/ 296 h 856"/>
                <a:gd name="T62" fmla="*/ 298 w 528"/>
                <a:gd name="T63" fmla="*/ 332 h 856"/>
                <a:gd name="T64" fmla="*/ 289 w 528"/>
                <a:gd name="T65" fmla="*/ 347 h 856"/>
                <a:gd name="T66" fmla="*/ 289 w 528"/>
                <a:gd name="T67" fmla="*/ 362 h 856"/>
                <a:gd name="T68" fmla="*/ 289 w 528"/>
                <a:gd name="T69" fmla="*/ 383 h 856"/>
                <a:gd name="T70" fmla="*/ 279 w 528"/>
                <a:gd name="T71" fmla="*/ 392 h 856"/>
                <a:gd name="T72" fmla="*/ 276 w 528"/>
                <a:gd name="T73" fmla="*/ 406 h 856"/>
                <a:gd name="T74" fmla="*/ 283 w 528"/>
                <a:gd name="T75" fmla="*/ 417 h 856"/>
                <a:gd name="T76" fmla="*/ 296 w 528"/>
                <a:gd name="T77" fmla="*/ 426 h 856"/>
                <a:gd name="T78" fmla="*/ 325 w 528"/>
                <a:gd name="T79" fmla="*/ 415 h 856"/>
                <a:gd name="T80" fmla="*/ 334 w 528"/>
                <a:gd name="T81" fmla="*/ 436 h 856"/>
                <a:gd name="T82" fmla="*/ 342 w 528"/>
                <a:gd name="T83" fmla="*/ 470 h 856"/>
                <a:gd name="T84" fmla="*/ 349 w 528"/>
                <a:gd name="T85" fmla="*/ 485 h 856"/>
                <a:gd name="T86" fmla="*/ 347 w 528"/>
                <a:gd name="T87" fmla="*/ 502 h 856"/>
                <a:gd name="T88" fmla="*/ 353 w 528"/>
                <a:gd name="T89" fmla="*/ 517 h 856"/>
                <a:gd name="T90" fmla="*/ 370 w 528"/>
                <a:gd name="T91" fmla="*/ 521 h 856"/>
                <a:gd name="T92" fmla="*/ 372 w 528"/>
                <a:gd name="T93" fmla="*/ 541 h 856"/>
                <a:gd name="T94" fmla="*/ 374 w 528"/>
                <a:gd name="T95" fmla="*/ 556 h 856"/>
                <a:gd name="T96" fmla="*/ 385 w 528"/>
                <a:gd name="T97" fmla="*/ 570 h 856"/>
                <a:gd name="T98" fmla="*/ 389 w 528"/>
                <a:gd name="T99" fmla="*/ 560 h 856"/>
                <a:gd name="T100" fmla="*/ 411 w 528"/>
                <a:gd name="T101" fmla="*/ 560 h 856"/>
                <a:gd name="T102" fmla="*/ 425 w 528"/>
                <a:gd name="T103" fmla="*/ 562 h 856"/>
                <a:gd name="T104" fmla="*/ 436 w 528"/>
                <a:gd name="T105" fmla="*/ 556 h 856"/>
                <a:gd name="T106" fmla="*/ 466 w 528"/>
                <a:gd name="T107" fmla="*/ 560 h 856"/>
                <a:gd name="T108" fmla="*/ 481 w 528"/>
                <a:gd name="T109" fmla="*/ 562 h 856"/>
                <a:gd name="T110" fmla="*/ 494 w 528"/>
                <a:gd name="T111" fmla="*/ 562 h 856"/>
                <a:gd name="T112" fmla="*/ 513 w 528"/>
                <a:gd name="T113" fmla="*/ 549 h 856"/>
                <a:gd name="T114" fmla="*/ 521 w 528"/>
                <a:gd name="T115" fmla="*/ 570 h 856"/>
                <a:gd name="T116" fmla="*/ 487 w 528"/>
                <a:gd name="T117" fmla="*/ 856 h 856"/>
                <a:gd name="T118" fmla="*/ 274 w 528"/>
                <a:gd name="T119" fmla="*/ 822 h 856"/>
                <a:gd name="T120" fmla="*/ 132 w 528"/>
                <a:gd name="T121" fmla="*/ 796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28" h="856">
                  <a:moveTo>
                    <a:pt x="0" y="769"/>
                  </a:moveTo>
                  <a:lnTo>
                    <a:pt x="42" y="570"/>
                  </a:lnTo>
                  <a:lnTo>
                    <a:pt x="44" y="564"/>
                  </a:lnTo>
                  <a:lnTo>
                    <a:pt x="46" y="562"/>
                  </a:lnTo>
                  <a:lnTo>
                    <a:pt x="53" y="547"/>
                  </a:lnTo>
                  <a:lnTo>
                    <a:pt x="55" y="539"/>
                  </a:lnTo>
                  <a:lnTo>
                    <a:pt x="59" y="530"/>
                  </a:lnTo>
                  <a:lnTo>
                    <a:pt x="55" y="524"/>
                  </a:lnTo>
                  <a:lnTo>
                    <a:pt x="49" y="519"/>
                  </a:lnTo>
                  <a:lnTo>
                    <a:pt x="42" y="517"/>
                  </a:lnTo>
                  <a:lnTo>
                    <a:pt x="40" y="513"/>
                  </a:lnTo>
                  <a:lnTo>
                    <a:pt x="44" y="490"/>
                  </a:lnTo>
                  <a:lnTo>
                    <a:pt x="51" y="483"/>
                  </a:lnTo>
                  <a:lnTo>
                    <a:pt x="59" y="468"/>
                  </a:lnTo>
                  <a:lnTo>
                    <a:pt x="72" y="462"/>
                  </a:lnTo>
                  <a:lnTo>
                    <a:pt x="78" y="455"/>
                  </a:lnTo>
                  <a:lnTo>
                    <a:pt x="83" y="447"/>
                  </a:lnTo>
                  <a:lnTo>
                    <a:pt x="83" y="441"/>
                  </a:lnTo>
                  <a:lnTo>
                    <a:pt x="95" y="428"/>
                  </a:lnTo>
                  <a:lnTo>
                    <a:pt x="106" y="404"/>
                  </a:lnTo>
                  <a:lnTo>
                    <a:pt x="123" y="385"/>
                  </a:lnTo>
                  <a:lnTo>
                    <a:pt x="127" y="379"/>
                  </a:lnTo>
                  <a:lnTo>
                    <a:pt x="125" y="364"/>
                  </a:lnTo>
                  <a:lnTo>
                    <a:pt x="110" y="351"/>
                  </a:lnTo>
                  <a:lnTo>
                    <a:pt x="108" y="347"/>
                  </a:lnTo>
                  <a:lnTo>
                    <a:pt x="104" y="340"/>
                  </a:lnTo>
                  <a:lnTo>
                    <a:pt x="104" y="330"/>
                  </a:lnTo>
                  <a:lnTo>
                    <a:pt x="102" y="323"/>
                  </a:lnTo>
                  <a:lnTo>
                    <a:pt x="104" y="300"/>
                  </a:lnTo>
                  <a:lnTo>
                    <a:pt x="100" y="285"/>
                  </a:lnTo>
                  <a:lnTo>
                    <a:pt x="104" y="279"/>
                  </a:lnTo>
                  <a:lnTo>
                    <a:pt x="106" y="255"/>
                  </a:lnTo>
                  <a:lnTo>
                    <a:pt x="159" y="4"/>
                  </a:lnTo>
                  <a:lnTo>
                    <a:pt x="161" y="0"/>
                  </a:lnTo>
                  <a:lnTo>
                    <a:pt x="217" y="12"/>
                  </a:lnTo>
                  <a:lnTo>
                    <a:pt x="234" y="15"/>
                  </a:lnTo>
                  <a:lnTo>
                    <a:pt x="232" y="19"/>
                  </a:lnTo>
                  <a:lnTo>
                    <a:pt x="210" y="125"/>
                  </a:lnTo>
                  <a:lnTo>
                    <a:pt x="223" y="147"/>
                  </a:lnTo>
                  <a:lnTo>
                    <a:pt x="223" y="151"/>
                  </a:lnTo>
                  <a:lnTo>
                    <a:pt x="230" y="166"/>
                  </a:lnTo>
                  <a:lnTo>
                    <a:pt x="230" y="172"/>
                  </a:lnTo>
                  <a:lnTo>
                    <a:pt x="227" y="181"/>
                  </a:lnTo>
                  <a:lnTo>
                    <a:pt x="232" y="187"/>
                  </a:lnTo>
                  <a:lnTo>
                    <a:pt x="223" y="189"/>
                  </a:lnTo>
                  <a:lnTo>
                    <a:pt x="236" y="202"/>
                  </a:lnTo>
                  <a:lnTo>
                    <a:pt x="238" y="208"/>
                  </a:lnTo>
                  <a:lnTo>
                    <a:pt x="249" y="215"/>
                  </a:lnTo>
                  <a:lnTo>
                    <a:pt x="251" y="223"/>
                  </a:lnTo>
                  <a:lnTo>
                    <a:pt x="255" y="230"/>
                  </a:lnTo>
                  <a:lnTo>
                    <a:pt x="259" y="236"/>
                  </a:lnTo>
                  <a:lnTo>
                    <a:pt x="268" y="251"/>
                  </a:lnTo>
                  <a:lnTo>
                    <a:pt x="274" y="257"/>
                  </a:lnTo>
                  <a:lnTo>
                    <a:pt x="272" y="262"/>
                  </a:lnTo>
                  <a:lnTo>
                    <a:pt x="274" y="270"/>
                  </a:lnTo>
                  <a:lnTo>
                    <a:pt x="281" y="277"/>
                  </a:lnTo>
                  <a:lnTo>
                    <a:pt x="285" y="283"/>
                  </a:lnTo>
                  <a:lnTo>
                    <a:pt x="291" y="283"/>
                  </a:lnTo>
                  <a:lnTo>
                    <a:pt x="289" y="289"/>
                  </a:lnTo>
                  <a:lnTo>
                    <a:pt x="296" y="294"/>
                  </a:lnTo>
                  <a:lnTo>
                    <a:pt x="306" y="294"/>
                  </a:lnTo>
                  <a:lnTo>
                    <a:pt x="313" y="296"/>
                  </a:lnTo>
                  <a:lnTo>
                    <a:pt x="306" y="317"/>
                  </a:lnTo>
                  <a:lnTo>
                    <a:pt x="298" y="332"/>
                  </a:lnTo>
                  <a:lnTo>
                    <a:pt x="296" y="340"/>
                  </a:lnTo>
                  <a:lnTo>
                    <a:pt x="289" y="347"/>
                  </a:lnTo>
                  <a:lnTo>
                    <a:pt x="291" y="353"/>
                  </a:lnTo>
                  <a:lnTo>
                    <a:pt x="289" y="362"/>
                  </a:lnTo>
                  <a:lnTo>
                    <a:pt x="293" y="368"/>
                  </a:lnTo>
                  <a:lnTo>
                    <a:pt x="289" y="383"/>
                  </a:lnTo>
                  <a:lnTo>
                    <a:pt x="283" y="385"/>
                  </a:lnTo>
                  <a:lnTo>
                    <a:pt x="279" y="392"/>
                  </a:lnTo>
                  <a:lnTo>
                    <a:pt x="281" y="400"/>
                  </a:lnTo>
                  <a:lnTo>
                    <a:pt x="276" y="406"/>
                  </a:lnTo>
                  <a:lnTo>
                    <a:pt x="274" y="413"/>
                  </a:lnTo>
                  <a:lnTo>
                    <a:pt x="283" y="417"/>
                  </a:lnTo>
                  <a:lnTo>
                    <a:pt x="289" y="426"/>
                  </a:lnTo>
                  <a:lnTo>
                    <a:pt x="296" y="426"/>
                  </a:lnTo>
                  <a:lnTo>
                    <a:pt x="325" y="409"/>
                  </a:lnTo>
                  <a:lnTo>
                    <a:pt x="325" y="415"/>
                  </a:lnTo>
                  <a:lnTo>
                    <a:pt x="334" y="421"/>
                  </a:lnTo>
                  <a:lnTo>
                    <a:pt x="334" y="436"/>
                  </a:lnTo>
                  <a:lnTo>
                    <a:pt x="336" y="455"/>
                  </a:lnTo>
                  <a:lnTo>
                    <a:pt x="342" y="470"/>
                  </a:lnTo>
                  <a:lnTo>
                    <a:pt x="347" y="477"/>
                  </a:lnTo>
                  <a:lnTo>
                    <a:pt x="349" y="485"/>
                  </a:lnTo>
                  <a:lnTo>
                    <a:pt x="349" y="492"/>
                  </a:lnTo>
                  <a:lnTo>
                    <a:pt x="347" y="502"/>
                  </a:lnTo>
                  <a:lnTo>
                    <a:pt x="349" y="509"/>
                  </a:lnTo>
                  <a:lnTo>
                    <a:pt x="353" y="517"/>
                  </a:lnTo>
                  <a:lnTo>
                    <a:pt x="362" y="515"/>
                  </a:lnTo>
                  <a:lnTo>
                    <a:pt x="370" y="521"/>
                  </a:lnTo>
                  <a:lnTo>
                    <a:pt x="374" y="534"/>
                  </a:lnTo>
                  <a:lnTo>
                    <a:pt x="372" y="541"/>
                  </a:lnTo>
                  <a:lnTo>
                    <a:pt x="374" y="549"/>
                  </a:lnTo>
                  <a:lnTo>
                    <a:pt x="374" y="556"/>
                  </a:lnTo>
                  <a:lnTo>
                    <a:pt x="379" y="562"/>
                  </a:lnTo>
                  <a:lnTo>
                    <a:pt x="385" y="570"/>
                  </a:lnTo>
                  <a:lnTo>
                    <a:pt x="387" y="568"/>
                  </a:lnTo>
                  <a:lnTo>
                    <a:pt x="389" y="560"/>
                  </a:lnTo>
                  <a:lnTo>
                    <a:pt x="396" y="558"/>
                  </a:lnTo>
                  <a:lnTo>
                    <a:pt x="411" y="560"/>
                  </a:lnTo>
                  <a:lnTo>
                    <a:pt x="419" y="562"/>
                  </a:lnTo>
                  <a:lnTo>
                    <a:pt x="425" y="562"/>
                  </a:lnTo>
                  <a:lnTo>
                    <a:pt x="432" y="556"/>
                  </a:lnTo>
                  <a:lnTo>
                    <a:pt x="436" y="556"/>
                  </a:lnTo>
                  <a:lnTo>
                    <a:pt x="451" y="560"/>
                  </a:lnTo>
                  <a:lnTo>
                    <a:pt x="466" y="560"/>
                  </a:lnTo>
                  <a:lnTo>
                    <a:pt x="472" y="564"/>
                  </a:lnTo>
                  <a:lnTo>
                    <a:pt x="481" y="562"/>
                  </a:lnTo>
                  <a:lnTo>
                    <a:pt x="494" y="566"/>
                  </a:lnTo>
                  <a:lnTo>
                    <a:pt x="494" y="562"/>
                  </a:lnTo>
                  <a:lnTo>
                    <a:pt x="506" y="547"/>
                  </a:lnTo>
                  <a:lnTo>
                    <a:pt x="513" y="549"/>
                  </a:lnTo>
                  <a:lnTo>
                    <a:pt x="517" y="562"/>
                  </a:lnTo>
                  <a:lnTo>
                    <a:pt x="521" y="570"/>
                  </a:lnTo>
                  <a:lnTo>
                    <a:pt x="528" y="577"/>
                  </a:lnTo>
                  <a:lnTo>
                    <a:pt x="487" y="856"/>
                  </a:lnTo>
                  <a:lnTo>
                    <a:pt x="391" y="843"/>
                  </a:lnTo>
                  <a:lnTo>
                    <a:pt x="274" y="822"/>
                  </a:lnTo>
                  <a:lnTo>
                    <a:pt x="242" y="818"/>
                  </a:lnTo>
                  <a:lnTo>
                    <a:pt x="132" y="796"/>
                  </a:lnTo>
                  <a:lnTo>
                    <a:pt x="0" y="769"/>
                  </a:lnTo>
                </a:path>
              </a:pathLst>
            </a:custGeom>
            <a:solidFill>
              <a:srgbClr val="C00000"/>
            </a:solidFill>
            <a:ln w="9525" cap="flat">
              <a:solidFill>
                <a:srgbClr val="FFFFFF"/>
              </a:solidFill>
              <a:prstDash val="solid"/>
              <a:miter lim="800000"/>
              <a:headEnd/>
              <a:tailEnd/>
            </a:ln>
          </p:spPr>
          <p:txBody>
            <a:bodyPr vert="horz" wrap="square" lIns="91440" tIns="45720" rIns="91440" bIns="45720" numCol="1" anchor="ctr" anchorCtr="0" compatLnSpc="1">
              <a:prstTxWarp prst="textNoShape">
                <a:avLst/>
              </a:prstTxWarp>
            </a:bodyPr>
            <a:lstStyle/>
            <a:p>
              <a:pPr algn="ctr"/>
              <a:endParaRPr lang="en-US" sz="1000" b="1" dirty="0">
                <a:solidFill>
                  <a:schemeClr val="tx2"/>
                </a:solidFill>
              </a:endParaRPr>
            </a:p>
            <a:p>
              <a:pPr algn="ctr"/>
              <a:endParaRPr lang="en-US" sz="1000" b="1" dirty="0">
                <a:solidFill>
                  <a:schemeClr val="tx2"/>
                </a:solidFill>
              </a:endParaRPr>
            </a:p>
            <a:p>
              <a:pPr algn="ctr"/>
              <a:endParaRPr lang="en-US" sz="1000" b="1" dirty="0">
                <a:solidFill>
                  <a:schemeClr val="tx2"/>
                </a:solidFill>
              </a:endParaRPr>
            </a:p>
            <a:p>
              <a:pPr algn="ctr"/>
              <a:endParaRPr lang="en-US" sz="1000" b="1" dirty="0">
                <a:solidFill>
                  <a:schemeClr val="tx2"/>
                </a:solidFill>
              </a:endParaRPr>
            </a:p>
            <a:p>
              <a:pPr algn="ctr"/>
              <a:r>
                <a:rPr lang="en-US" sz="1000" b="1" dirty="0">
                  <a:solidFill>
                    <a:schemeClr val="bg1"/>
                  </a:solidFill>
                </a:rPr>
                <a:t>Idaho</a:t>
              </a:r>
            </a:p>
          </p:txBody>
        </p:sp>
        <p:sp>
          <p:nvSpPr>
            <p:cNvPr id="610" name="Freeform 683">
              <a:extLst>
                <a:ext uri="{FF2B5EF4-FFF2-40B4-BE49-F238E27FC236}">
                  <a16:creationId xmlns:a16="http://schemas.microsoft.com/office/drawing/2014/main" id="{ABE44021-BF9B-1D4D-B84B-19DFD2109348}"/>
                </a:ext>
              </a:extLst>
            </p:cNvPr>
            <p:cNvSpPr>
              <a:spLocks noChangeAspect="1"/>
            </p:cNvSpPr>
            <p:nvPr/>
          </p:nvSpPr>
          <p:spPr bwMode="auto">
            <a:xfrm>
              <a:off x="2377318" y="3120900"/>
              <a:ext cx="708660" cy="891539"/>
            </a:xfrm>
            <a:custGeom>
              <a:avLst/>
              <a:gdLst>
                <a:gd name="T0" fmla="*/ 0 w 496"/>
                <a:gd name="T1" fmla="*/ 558 h 624"/>
                <a:gd name="T2" fmla="*/ 100 w 496"/>
                <a:gd name="T3" fmla="*/ 0 h 624"/>
                <a:gd name="T4" fmla="*/ 132 w 496"/>
                <a:gd name="T5" fmla="*/ 4 h 624"/>
                <a:gd name="T6" fmla="*/ 249 w 496"/>
                <a:gd name="T7" fmla="*/ 25 h 624"/>
                <a:gd name="T8" fmla="*/ 345 w 496"/>
                <a:gd name="T9" fmla="*/ 38 h 624"/>
                <a:gd name="T10" fmla="*/ 328 w 496"/>
                <a:gd name="T11" fmla="*/ 151 h 624"/>
                <a:gd name="T12" fmla="*/ 496 w 496"/>
                <a:gd name="T13" fmla="*/ 174 h 624"/>
                <a:gd name="T14" fmla="*/ 441 w 496"/>
                <a:gd name="T15" fmla="*/ 624 h 624"/>
                <a:gd name="T16" fmla="*/ 320 w 496"/>
                <a:gd name="T17" fmla="*/ 609 h 624"/>
                <a:gd name="T18" fmla="*/ 203 w 496"/>
                <a:gd name="T19" fmla="*/ 592 h 624"/>
                <a:gd name="T20" fmla="*/ 81 w 496"/>
                <a:gd name="T21" fmla="*/ 572 h 624"/>
                <a:gd name="T22" fmla="*/ 0 w 496"/>
                <a:gd name="T23" fmla="*/ 55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6" h="624">
                  <a:moveTo>
                    <a:pt x="0" y="558"/>
                  </a:moveTo>
                  <a:lnTo>
                    <a:pt x="100" y="0"/>
                  </a:lnTo>
                  <a:lnTo>
                    <a:pt x="132" y="4"/>
                  </a:lnTo>
                  <a:lnTo>
                    <a:pt x="249" y="25"/>
                  </a:lnTo>
                  <a:lnTo>
                    <a:pt x="345" y="38"/>
                  </a:lnTo>
                  <a:lnTo>
                    <a:pt x="328" y="151"/>
                  </a:lnTo>
                  <a:lnTo>
                    <a:pt x="496" y="174"/>
                  </a:lnTo>
                  <a:lnTo>
                    <a:pt x="441" y="624"/>
                  </a:lnTo>
                  <a:lnTo>
                    <a:pt x="320" y="609"/>
                  </a:lnTo>
                  <a:lnTo>
                    <a:pt x="203" y="592"/>
                  </a:lnTo>
                  <a:lnTo>
                    <a:pt x="81" y="572"/>
                  </a:lnTo>
                  <a:lnTo>
                    <a:pt x="0" y="558"/>
                  </a:lnTo>
                </a:path>
              </a:pathLst>
            </a:custGeom>
            <a:solidFill>
              <a:srgbClr val="BEBEBE"/>
            </a:solidFill>
            <a:ln w="9525" cap="flat">
              <a:solidFill>
                <a:srgbClr val="FFFFFF"/>
              </a:solid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US" sz="1000" b="1" dirty="0">
                  <a:solidFill>
                    <a:srgbClr val="5A5A5A"/>
                  </a:solidFill>
                </a:rPr>
                <a:t>Utah</a:t>
              </a:r>
            </a:p>
          </p:txBody>
        </p:sp>
        <p:sp>
          <p:nvSpPr>
            <p:cNvPr id="611" name="Freeform 685">
              <a:extLst>
                <a:ext uri="{FF2B5EF4-FFF2-40B4-BE49-F238E27FC236}">
                  <a16:creationId xmlns:a16="http://schemas.microsoft.com/office/drawing/2014/main" id="{FEDE7717-FCEB-4245-A8C1-3FD83A34B66F}"/>
                </a:ext>
              </a:extLst>
            </p:cNvPr>
            <p:cNvSpPr>
              <a:spLocks noChangeAspect="1"/>
            </p:cNvSpPr>
            <p:nvPr/>
          </p:nvSpPr>
          <p:spPr bwMode="auto">
            <a:xfrm>
              <a:off x="2473373" y="1974415"/>
              <a:ext cx="1305877" cy="811530"/>
            </a:xfrm>
            <a:custGeom>
              <a:avLst/>
              <a:gdLst>
                <a:gd name="T0" fmla="*/ 20 w 914"/>
                <a:gd name="T1" fmla="*/ 157 h 568"/>
                <a:gd name="T2" fmla="*/ 13 w 914"/>
                <a:gd name="T3" fmla="*/ 136 h 568"/>
                <a:gd name="T4" fmla="*/ 0 w 914"/>
                <a:gd name="T5" fmla="*/ 110 h 568"/>
                <a:gd name="T6" fmla="*/ 24 w 914"/>
                <a:gd name="T7" fmla="*/ 0 h 568"/>
                <a:gd name="T8" fmla="*/ 324 w 914"/>
                <a:gd name="T9" fmla="*/ 55 h 568"/>
                <a:gd name="T10" fmla="*/ 601 w 914"/>
                <a:gd name="T11" fmla="*/ 91 h 568"/>
                <a:gd name="T12" fmla="*/ 861 w 914"/>
                <a:gd name="T13" fmla="*/ 119 h 568"/>
                <a:gd name="T14" fmla="*/ 914 w 914"/>
                <a:gd name="T15" fmla="*/ 125 h 568"/>
                <a:gd name="T16" fmla="*/ 884 w 914"/>
                <a:gd name="T17" fmla="*/ 560 h 568"/>
                <a:gd name="T18" fmla="*/ 775 w 914"/>
                <a:gd name="T19" fmla="*/ 560 h 568"/>
                <a:gd name="T20" fmla="*/ 477 w 914"/>
                <a:gd name="T21" fmla="*/ 528 h 568"/>
                <a:gd name="T22" fmla="*/ 326 w 914"/>
                <a:gd name="T23" fmla="*/ 513 h 568"/>
                <a:gd name="T24" fmla="*/ 311 w 914"/>
                <a:gd name="T25" fmla="*/ 555 h 568"/>
                <a:gd name="T26" fmla="*/ 303 w 914"/>
                <a:gd name="T27" fmla="*/ 534 h 568"/>
                <a:gd name="T28" fmla="*/ 284 w 914"/>
                <a:gd name="T29" fmla="*/ 547 h 568"/>
                <a:gd name="T30" fmla="*/ 271 w 914"/>
                <a:gd name="T31" fmla="*/ 547 h 568"/>
                <a:gd name="T32" fmla="*/ 256 w 914"/>
                <a:gd name="T33" fmla="*/ 545 h 568"/>
                <a:gd name="T34" fmla="*/ 226 w 914"/>
                <a:gd name="T35" fmla="*/ 541 h 568"/>
                <a:gd name="T36" fmla="*/ 215 w 914"/>
                <a:gd name="T37" fmla="*/ 547 h 568"/>
                <a:gd name="T38" fmla="*/ 201 w 914"/>
                <a:gd name="T39" fmla="*/ 545 h 568"/>
                <a:gd name="T40" fmla="*/ 179 w 914"/>
                <a:gd name="T41" fmla="*/ 545 h 568"/>
                <a:gd name="T42" fmla="*/ 175 w 914"/>
                <a:gd name="T43" fmla="*/ 555 h 568"/>
                <a:gd name="T44" fmla="*/ 164 w 914"/>
                <a:gd name="T45" fmla="*/ 541 h 568"/>
                <a:gd name="T46" fmla="*/ 162 w 914"/>
                <a:gd name="T47" fmla="*/ 526 h 568"/>
                <a:gd name="T48" fmla="*/ 160 w 914"/>
                <a:gd name="T49" fmla="*/ 506 h 568"/>
                <a:gd name="T50" fmla="*/ 143 w 914"/>
                <a:gd name="T51" fmla="*/ 502 h 568"/>
                <a:gd name="T52" fmla="*/ 137 w 914"/>
                <a:gd name="T53" fmla="*/ 487 h 568"/>
                <a:gd name="T54" fmla="*/ 139 w 914"/>
                <a:gd name="T55" fmla="*/ 470 h 568"/>
                <a:gd name="T56" fmla="*/ 132 w 914"/>
                <a:gd name="T57" fmla="*/ 455 h 568"/>
                <a:gd name="T58" fmla="*/ 124 w 914"/>
                <a:gd name="T59" fmla="*/ 421 h 568"/>
                <a:gd name="T60" fmla="*/ 115 w 914"/>
                <a:gd name="T61" fmla="*/ 400 h 568"/>
                <a:gd name="T62" fmla="*/ 86 w 914"/>
                <a:gd name="T63" fmla="*/ 411 h 568"/>
                <a:gd name="T64" fmla="*/ 73 w 914"/>
                <a:gd name="T65" fmla="*/ 402 h 568"/>
                <a:gd name="T66" fmla="*/ 66 w 914"/>
                <a:gd name="T67" fmla="*/ 391 h 568"/>
                <a:gd name="T68" fmla="*/ 69 w 914"/>
                <a:gd name="T69" fmla="*/ 377 h 568"/>
                <a:gd name="T70" fmla="*/ 79 w 914"/>
                <a:gd name="T71" fmla="*/ 368 h 568"/>
                <a:gd name="T72" fmla="*/ 79 w 914"/>
                <a:gd name="T73" fmla="*/ 347 h 568"/>
                <a:gd name="T74" fmla="*/ 79 w 914"/>
                <a:gd name="T75" fmla="*/ 332 h 568"/>
                <a:gd name="T76" fmla="*/ 88 w 914"/>
                <a:gd name="T77" fmla="*/ 317 h 568"/>
                <a:gd name="T78" fmla="*/ 103 w 914"/>
                <a:gd name="T79" fmla="*/ 281 h 568"/>
                <a:gd name="T80" fmla="*/ 86 w 914"/>
                <a:gd name="T81" fmla="*/ 279 h 568"/>
                <a:gd name="T82" fmla="*/ 81 w 914"/>
                <a:gd name="T83" fmla="*/ 268 h 568"/>
                <a:gd name="T84" fmla="*/ 71 w 914"/>
                <a:gd name="T85" fmla="*/ 262 h 568"/>
                <a:gd name="T86" fmla="*/ 62 w 914"/>
                <a:gd name="T87" fmla="*/ 247 h 568"/>
                <a:gd name="T88" fmla="*/ 58 w 914"/>
                <a:gd name="T89" fmla="*/ 236 h 568"/>
                <a:gd name="T90" fmla="*/ 45 w 914"/>
                <a:gd name="T91" fmla="*/ 215 h 568"/>
                <a:gd name="T92" fmla="*/ 39 w 914"/>
                <a:gd name="T93" fmla="*/ 200 h 568"/>
                <a:gd name="T94" fmla="*/ 26 w 914"/>
                <a:gd name="T95" fmla="*/ 187 h 568"/>
                <a:gd name="T96" fmla="*/ 22 w 914"/>
                <a:gd name="T97" fmla="*/ 172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14" h="568">
                  <a:moveTo>
                    <a:pt x="17" y="166"/>
                  </a:moveTo>
                  <a:lnTo>
                    <a:pt x="20" y="157"/>
                  </a:lnTo>
                  <a:lnTo>
                    <a:pt x="20" y="151"/>
                  </a:lnTo>
                  <a:lnTo>
                    <a:pt x="13" y="136"/>
                  </a:lnTo>
                  <a:lnTo>
                    <a:pt x="13" y="132"/>
                  </a:lnTo>
                  <a:lnTo>
                    <a:pt x="0" y="110"/>
                  </a:lnTo>
                  <a:lnTo>
                    <a:pt x="22" y="4"/>
                  </a:lnTo>
                  <a:lnTo>
                    <a:pt x="24" y="0"/>
                  </a:lnTo>
                  <a:lnTo>
                    <a:pt x="132" y="21"/>
                  </a:lnTo>
                  <a:lnTo>
                    <a:pt x="324" y="55"/>
                  </a:lnTo>
                  <a:lnTo>
                    <a:pt x="492" y="78"/>
                  </a:lnTo>
                  <a:lnTo>
                    <a:pt x="601" y="91"/>
                  </a:lnTo>
                  <a:lnTo>
                    <a:pt x="716" y="104"/>
                  </a:lnTo>
                  <a:lnTo>
                    <a:pt x="861" y="119"/>
                  </a:lnTo>
                  <a:lnTo>
                    <a:pt x="914" y="121"/>
                  </a:lnTo>
                  <a:lnTo>
                    <a:pt x="914" y="125"/>
                  </a:lnTo>
                  <a:lnTo>
                    <a:pt x="890" y="462"/>
                  </a:lnTo>
                  <a:lnTo>
                    <a:pt x="884" y="560"/>
                  </a:lnTo>
                  <a:lnTo>
                    <a:pt x="882" y="568"/>
                  </a:lnTo>
                  <a:lnTo>
                    <a:pt x="775" y="560"/>
                  </a:lnTo>
                  <a:lnTo>
                    <a:pt x="618" y="545"/>
                  </a:lnTo>
                  <a:lnTo>
                    <a:pt x="477" y="528"/>
                  </a:lnTo>
                  <a:lnTo>
                    <a:pt x="333" y="509"/>
                  </a:lnTo>
                  <a:lnTo>
                    <a:pt x="326" y="513"/>
                  </a:lnTo>
                  <a:lnTo>
                    <a:pt x="318" y="562"/>
                  </a:lnTo>
                  <a:lnTo>
                    <a:pt x="311" y="555"/>
                  </a:lnTo>
                  <a:lnTo>
                    <a:pt x="307" y="547"/>
                  </a:lnTo>
                  <a:lnTo>
                    <a:pt x="303" y="534"/>
                  </a:lnTo>
                  <a:lnTo>
                    <a:pt x="296" y="532"/>
                  </a:lnTo>
                  <a:lnTo>
                    <a:pt x="284" y="547"/>
                  </a:lnTo>
                  <a:lnTo>
                    <a:pt x="284" y="551"/>
                  </a:lnTo>
                  <a:lnTo>
                    <a:pt x="271" y="547"/>
                  </a:lnTo>
                  <a:lnTo>
                    <a:pt x="262" y="549"/>
                  </a:lnTo>
                  <a:lnTo>
                    <a:pt x="256" y="545"/>
                  </a:lnTo>
                  <a:lnTo>
                    <a:pt x="241" y="545"/>
                  </a:lnTo>
                  <a:lnTo>
                    <a:pt x="226" y="541"/>
                  </a:lnTo>
                  <a:lnTo>
                    <a:pt x="222" y="541"/>
                  </a:lnTo>
                  <a:lnTo>
                    <a:pt x="215" y="547"/>
                  </a:lnTo>
                  <a:lnTo>
                    <a:pt x="209" y="547"/>
                  </a:lnTo>
                  <a:lnTo>
                    <a:pt x="201" y="545"/>
                  </a:lnTo>
                  <a:lnTo>
                    <a:pt x="186" y="543"/>
                  </a:lnTo>
                  <a:lnTo>
                    <a:pt x="179" y="545"/>
                  </a:lnTo>
                  <a:lnTo>
                    <a:pt x="177" y="553"/>
                  </a:lnTo>
                  <a:lnTo>
                    <a:pt x="175" y="555"/>
                  </a:lnTo>
                  <a:lnTo>
                    <a:pt x="169" y="547"/>
                  </a:lnTo>
                  <a:lnTo>
                    <a:pt x="164" y="541"/>
                  </a:lnTo>
                  <a:lnTo>
                    <a:pt x="164" y="534"/>
                  </a:lnTo>
                  <a:lnTo>
                    <a:pt x="162" y="526"/>
                  </a:lnTo>
                  <a:lnTo>
                    <a:pt x="164" y="519"/>
                  </a:lnTo>
                  <a:lnTo>
                    <a:pt x="160" y="506"/>
                  </a:lnTo>
                  <a:lnTo>
                    <a:pt x="152" y="500"/>
                  </a:lnTo>
                  <a:lnTo>
                    <a:pt x="143" y="502"/>
                  </a:lnTo>
                  <a:lnTo>
                    <a:pt x="139" y="494"/>
                  </a:lnTo>
                  <a:lnTo>
                    <a:pt x="137" y="487"/>
                  </a:lnTo>
                  <a:lnTo>
                    <a:pt x="139" y="477"/>
                  </a:lnTo>
                  <a:lnTo>
                    <a:pt x="139" y="470"/>
                  </a:lnTo>
                  <a:lnTo>
                    <a:pt x="137" y="462"/>
                  </a:lnTo>
                  <a:lnTo>
                    <a:pt x="132" y="455"/>
                  </a:lnTo>
                  <a:lnTo>
                    <a:pt x="126" y="440"/>
                  </a:lnTo>
                  <a:lnTo>
                    <a:pt x="124" y="421"/>
                  </a:lnTo>
                  <a:lnTo>
                    <a:pt x="124" y="406"/>
                  </a:lnTo>
                  <a:lnTo>
                    <a:pt x="115" y="400"/>
                  </a:lnTo>
                  <a:lnTo>
                    <a:pt x="115" y="394"/>
                  </a:lnTo>
                  <a:lnTo>
                    <a:pt x="86" y="411"/>
                  </a:lnTo>
                  <a:lnTo>
                    <a:pt x="79" y="411"/>
                  </a:lnTo>
                  <a:lnTo>
                    <a:pt x="73" y="402"/>
                  </a:lnTo>
                  <a:lnTo>
                    <a:pt x="64" y="398"/>
                  </a:lnTo>
                  <a:lnTo>
                    <a:pt x="66" y="391"/>
                  </a:lnTo>
                  <a:lnTo>
                    <a:pt x="71" y="385"/>
                  </a:lnTo>
                  <a:lnTo>
                    <a:pt x="69" y="377"/>
                  </a:lnTo>
                  <a:lnTo>
                    <a:pt x="73" y="370"/>
                  </a:lnTo>
                  <a:lnTo>
                    <a:pt x="79" y="368"/>
                  </a:lnTo>
                  <a:lnTo>
                    <a:pt x="83" y="353"/>
                  </a:lnTo>
                  <a:lnTo>
                    <a:pt x="79" y="347"/>
                  </a:lnTo>
                  <a:lnTo>
                    <a:pt x="81" y="338"/>
                  </a:lnTo>
                  <a:lnTo>
                    <a:pt x="79" y="332"/>
                  </a:lnTo>
                  <a:lnTo>
                    <a:pt x="86" y="325"/>
                  </a:lnTo>
                  <a:lnTo>
                    <a:pt x="88" y="317"/>
                  </a:lnTo>
                  <a:lnTo>
                    <a:pt x="96" y="302"/>
                  </a:lnTo>
                  <a:lnTo>
                    <a:pt x="103" y="281"/>
                  </a:lnTo>
                  <a:lnTo>
                    <a:pt x="96" y="279"/>
                  </a:lnTo>
                  <a:lnTo>
                    <a:pt x="86" y="279"/>
                  </a:lnTo>
                  <a:lnTo>
                    <a:pt x="79" y="274"/>
                  </a:lnTo>
                  <a:lnTo>
                    <a:pt x="81" y="268"/>
                  </a:lnTo>
                  <a:lnTo>
                    <a:pt x="75" y="268"/>
                  </a:lnTo>
                  <a:lnTo>
                    <a:pt x="71" y="262"/>
                  </a:lnTo>
                  <a:lnTo>
                    <a:pt x="64" y="255"/>
                  </a:lnTo>
                  <a:lnTo>
                    <a:pt x="62" y="247"/>
                  </a:lnTo>
                  <a:lnTo>
                    <a:pt x="64" y="242"/>
                  </a:lnTo>
                  <a:lnTo>
                    <a:pt x="58" y="236"/>
                  </a:lnTo>
                  <a:lnTo>
                    <a:pt x="49" y="221"/>
                  </a:lnTo>
                  <a:lnTo>
                    <a:pt x="45" y="215"/>
                  </a:lnTo>
                  <a:lnTo>
                    <a:pt x="41" y="208"/>
                  </a:lnTo>
                  <a:lnTo>
                    <a:pt x="39" y="200"/>
                  </a:lnTo>
                  <a:lnTo>
                    <a:pt x="28" y="193"/>
                  </a:lnTo>
                  <a:lnTo>
                    <a:pt x="26" y="187"/>
                  </a:lnTo>
                  <a:lnTo>
                    <a:pt x="13" y="174"/>
                  </a:lnTo>
                  <a:lnTo>
                    <a:pt x="22" y="172"/>
                  </a:lnTo>
                  <a:lnTo>
                    <a:pt x="17" y="166"/>
                  </a:lnTo>
                </a:path>
              </a:pathLst>
            </a:custGeom>
            <a:solidFill>
              <a:srgbClr val="C00000"/>
            </a:solidFill>
            <a:ln w="9525" cap="flat">
              <a:solidFill>
                <a:srgbClr val="FFFFFF"/>
              </a:solid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US" sz="1000" b="1" dirty="0">
                  <a:solidFill>
                    <a:schemeClr val="bg1"/>
                  </a:solidFill>
                </a:rPr>
                <a:t>Mont.</a:t>
              </a:r>
              <a:endParaRPr lang="en-US" sz="1000" b="1" dirty="0">
                <a:solidFill>
                  <a:srgbClr val="5A5A5A"/>
                </a:solidFill>
              </a:endParaRPr>
            </a:p>
          </p:txBody>
        </p:sp>
        <p:sp>
          <p:nvSpPr>
            <p:cNvPr id="612" name="Freeform 687">
              <a:extLst>
                <a:ext uri="{FF2B5EF4-FFF2-40B4-BE49-F238E27FC236}">
                  <a16:creationId xmlns:a16="http://schemas.microsoft.com/office/drawing/2014/main" id="{E8FB71EC-66C4-C645-BC46-853964FA4A66}"/>
                </a:ext>
              </a:extLst>
            </p:cNvPr>
            <p:cNvSpPr>
              <a:spLocks noChangeAspect="1"/>
            </p:cNvSpPr>
            <p:nvPr/>
          </p:nvSpPr>
          <p:spPr bwMode="auto">
            <a:xfrm>
              <a:off x="2848699" y="2702463"/>
              <a:ext cx="888684" cy="727235"/>
            </a:xfrm>
            <a:custGeom>
              <a:avLst/>
              <a:gdLst>
                <a:gd name="T0" fmla="*/ 17 w 622"/>
                <a:gd name="T1" fmla="*/ 332 h 509"/>
                <a:gd name="T2" fmla="*/ 58 w 622"/>
                <a:gd name="T3" fmla="*/ 53 h 509"/>
                <a:gd name="T4" fmla="*/ 66 w 622"/>
                <a:gd name="T5" fmla="*/ 4 h 509"/>
                <a:gd name="T6" fmla="*/ 73 w 622"/>
                <a:gd name="T7" fmla="*/ 0 h 509"/>
                <a:gd name="T8" fmla="*/ 217 w 622"/>
                <a:gd name="T9" fmla="*/ 19 h 509"/>
                <a:gd name="T10" fmla="*/ 358 w 622"/>
                <a:gd name="T11" fmla="*/ 36 h 509"/>
                <a:gd name="T12" fmla="*/ 515 w 622"/>
                <a:gd name="T13" fmla="*/ 51 h 509"/>
                <a:gd name="T14" fmla="*/ 622 w 622"/>
                <a:gd name="T15" fmla="*/ 59 h 509"/>
                <a:gd name="T16" fmla="*/ 605 w 622"/>
                <a:gd name="T17" fmla="*/ 283 h 509"/>
                <a:gd name="T18" fmla="*/ 590 w 622"/>
                <a:gd name="T19" fmla="*/ 509 h 509"/>
                <a:gd name="T20" fmla="*/ 458 w 622"/>
                <a:gd name="T21" fmla="*/ 500 h 509"/>
                <a:gd name="T22" fmla="*/ 386 w 622"/>
                <a:gd name="T23" fmla="*/ 492 h 509"/>
                <a:gd name="T24" fmla="*/ 249 w 622"/>
                <a:gd name="T25" fmla="*/ 477 h 509"/>
                <a:gd name="T26" fmla="*/ 168 w 622"/>
                <a:gd name="T27" fmla="*/ 468 h 509"/>
                <a:gd name="T28" fmla="*/ 0 w 622"/>
                <a:gd name="T29" fmla="*/ 445 h 509"/>
                <a:gd name="T30" fmla="*/ 17 w 622"/>
                <a:gd name="T31" fmla="*/ 332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2" h="509">
                  <a:moveTo>
                    <a:pt x="17" y="332"/>
                  </a:moveTo>
                  <a:lnTo>
                    <a:pt x="58" y="53"/>
                  </a:lnTo>
                  <a:lnTo>
                    <a:pt x="66" y="4"/>
                  </a:lnTo>
                  <a:lnTo>
                    <a:pt x="73" y="0"/>
                  </a:lnTo>
                  <a:lnTo>
                    <a:pt x="217" y="19"/>
                  </a:lnTo>
                  <a:lnTo>
                    <a:pt x="358" y="36"/>
                  </a:lnTo>
                  <a:lnTo>
                    <a:pt x="515" y="51"/>
                  </a:lnTo>
                  <a:lnTo>
                    <a:pt x="622" y="59"/>
                  </a:lnTo>
                  <a:lnTo>
                    <a:pt x="605" y="283"/>
                  </a:lnTo>
                  <a:lnTo>
                    <a:pt x="590" y="509"/>
                  </a:lnTo>
                  <a:lnTo>
                    <a:pt x="458" y="500"/>
                  </a:lnTo>
                  <a:lnTo>
                    <a:pt x="386" y="492"/>
                  </a:lnTo>
                  <a:lnTo>
                    <a:pt x="249" y="477"/>
                  </a:lnTo>
                  <a:lnTo>
                    <a:pt x="168" y="468"/>
                  </a:lnTo>
                  <a:lnTo>
                    <a:pt x="0" y="445"/>
                  </a:lnTo>
                  <a:lnTo>
                    <a:pt x="17" y="332"/>
                  </a:lnTo>
                </a:path>
              </a:pathLst>
            </a:custGeom>
            <a:solidFill>
              <a:srgbClr val="C00000"/>
            </a:solidFill>
            <a:ln w="9525" cap="flat">
              <a:solidFill>
                <a:srgbClr val="FFFFFF"/>
              </a:solid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US" sz="1000" b="1" dirty="0">
                  <a:solidFill>
                    <a:schemeClr val="bg1"/>
                  </a:solidFill>
                </a:rPr>
                <a:t>Wyo.</a:t>
              </a:r>
            </a:p>
          </p:txBody>
        </p:sp>
        <p:sp>
          <p:nvSpPr>
            <p:cNvPr id="613" name="Freeform 689">
              <a:extLst>
                <a:ext uri="{FF2B5EF4-FFF2-40B4-BE49-F238E27FC236}">
                  <a16:creationId xmlns:a16="http://schemas.microsoft.com/office/drawing/2014/main" id="{4EE1E158-408B-284B-A737-3E3A672E9FD1}"/>
                </a:ext>
              </a:extLst>
            </p:cNvPr>
            <p:cNvSpPr>
              <a:spLocks noChangeAspect="1"/>
            </p:cNvSpPr>
            <p:nvPr/>
          </p:nvSpPr>
          <p:spPr bwMode="auto">
            <a:xfrm>
              <a:off x="2894102" y="4015261"/>
              <a:ext cx="878682" cy="921545"/>
            </a:xfrm>
            <a:custGeom>
              <a:avLst/>
              <a:gdLst>
                <a:gd name="T0" fmla="*/ 0 w 615"/>
                <a:gd name="T1" fmla="*/ 636 h 645"/>
                <a:gd name="T2" fmla="*/ 0 w 615"/>
                <a:gd name="T3" fmla="*/ 632 h 645"/>
                <a:gd name="T4" fmla="*/ 81 w 615"/>
                <a:gd name="T5" fmla="*/ 0 h 645"/>
                <a:gd name="T6" fmla="*/ 228 w 615"/>
                <a:gd name="T7" fmla="*/ 17 h 645"/>
                <a:gd name="T8" fmla="*/ 358 w 615"/>
                <a:gd name="T9" fmla="*/ 32 h 645"/>
                <a:gd name="T10" fmla="*/ 515 w 615"/>
                <a:gd name="T11" fmla="*/ 44 h 645"/>
                <a:gd name="T12" fmla="*/ 615 w 615"/>
                <a:gd name="T13" fmla="*/ 51 h 645"/>
                <a:gd name="T14" fmla="*/ 613 w 615"/>
                <a:gd name="T15" fmla="*/ 106 h 645"/>
                <a:gd name="T16" fmla="*/ 609 w 615"/>
                <a:gd name="T17" fmla="*/ 108 h 645"/>
                <a:gd name="T18" fmla="*/ 607 w 615"/>
                <a:gd name="T19" fmla="*/ 117 h 645"/>
                <a:gd name="T20" fmla="*/ 590 w 615"/>
                <a:gd name="T21" fmla="*/ 387 h 645"/>
                <a:gd name="T22" fmla="*/ 581 w 615"/>
                <a:gd name="T23" fmla="*/ 489 h 645"/>
                <a:gd name="T24" fmla="*/ 575 w 615"/>
                <a:gd name="T25" fmla="*/ 607 h 645"/>
                <a:gd name="T26" fmla="*/ 569 w 615"/>
                <a:gd name="T27" fmla="*/ 615 h 645"/>
                <a:gd name="T28" fmla="*/ 564 w 615"/>
                <a:gd name="T29" fmla="*/ 615 h 645"/>
                <a:gd name="T30" fmla="*/ 481 w 615"/>
                <a:gd name="T31" fmla="*/ 609 h 645"/>
                <a:gd name="T32" fmla="*/ 398 w 615"/>
                <a:gd name="T33" fmla="*/ 602 h 645"/>
                <a:gd name="T34" fmla="*/ 307 w 615"/>
                <a:gd name="T35" fmla="*/ 594 h 645"/>
                <a:gd name="T36" fmla="*/ 234 w 615"/>
                <a:gd name="T37" fmla="*/ 587 h 645"/>
                <a:gd name="T38" fmla="*/ 234 w 615"/>
                <a:gd name="T39" fmla="*/ 590 h 645"/>
                <a:gd name="T40" fmla="*/ 239 w 615"/>
                <a:gd name="T41" fmla="*/ 604 h 645"/>
                <a:gd name="T42" fmla="*/ 243 w 615"/>
                <a:gd name="T43" fmla="*/ 609 h 645"/>
                <a:gd name="T44" fmla="*/ 243 w 615"/>
                <a:gd name="T45" fmla="*/ 613 h 645"/>
                <a:gd name="T46" fmla="*/ 241 w 615"/>
                <a:gd name="T47" fmla="*/ 613 h 645"/>
                <a:gd name="T48" fmla="*/ 87 w 615"/>
                <a:gd name="T49" fmla="*/ 596 h 645"/>
                <a:gd name="T50" fmla="*/ 83 w 615"/>
                <a:gd name="T51" fmla="*/ 604 h 645"/>
                <a:gd name="T52" fmla="*/ 81 w 615"/>
                <a:gd name="T53" fmla="*/ 643 h 645"/>
                <a:gd name="T54" fmla="*/ 73 w 615"/>
                <a:gd name="T55" fmla="*/ 645 h 645"/>
                <a:gd name="T56" fmla="*/ 0 w 615"/>
                <a:gd name="T57" fmla="*/ 636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5" h="645">
                  <a:moveTo>
                    <a:pt x="0" y="636"/>
                  </a:moveTo>
                  <a:lnTo>
                    <a:pt x="0" y="632"/>
                  </a:lnTo>
                  <a:lnTo>
                    <a:pt x="81" y="0"/>
                  </a:lnTo>
                  <a:lnTo>
                    <a:pt x="228" y="17"/>
                  </a:lnTo>
                  <a:lnTo>
                    <a:pt x="358" y="32"/>
                  </a:lnTo>
                  <a:lnTo>
                    <a:pt x="515" y="44"/>
                  </a:lnTo>
                  <a:lnTo>
                    <a:pt x="615" y="51"/>
                  </a:lnTo>
                  <a:lnTo>
                    <a:pt x="613" y="106"/>
                  </a:lnTo>
                  <a:lnTo>
                    <a:pt x="609" y="108"/>
                  </a:lnTo>
                  <a:lnTo>
                    <a:pt x="607" y="117"/>
                  </a:lnTo>
                  <a:lnTo>
                    <a:pt x="590" y="387"/>
                  </a:lnTo>
                  <a:lnTo>
                    <a:pt x="581" y="489"/>
                  </a:lnTo>
                  <a:lnTo>
                    <a:pt x="575" y="607"/>
                  </a:lnTo>
                  <a:lnTo>
                    <a:pt x="569" y="615"/>
                  </a:lnTo>
                  <a:lnTo>
                    <a:pt x="564" y="615"/>
                  </a:lnTo>
                  <a:lnTo>
                    <a:pt x="481" y="609"/>
                  </a:lnTo>
                  <a:lnTo>
                    <a:pt x="398" y="602"/>
                  </a:lnTo>
                  <a:lnTo>
                    <a:pt x="307" y="594"/>
                  </a:lnTo>
                  <a:lnTo>
                    <a:pt x="234" y="587"/>
                  </a:lnTo>
                  <a:lnTo>
                    <a:pt x="234" y="590"/>
                  </a:lnTo>
                  <a:lnTo>
                    <a:pt x="239" y="604"/>
                  </a:lnTo>
                  <a:lnTo>
                    <a:pt x="243" y="609"/>
                  </a:lnTo>
                  <a:lnTo>
                    <a:pt x="243" y="613"/>
                  </a:lnTo>
                  <a:lnTo>
                    <a:pt x="241" y="613"/>
                  </a:lnTo>
                  <a:lnTo>
                    <a:pt x="87" y="596"/>
                  </a:lnTo>
                  <a:lnTo>
                    <a:pt x="83" y="604"/>
                  </a:lnTo>
                  <a:lnTo>
                    <a:pt x="81" y="643"/>
                  </a:lnTo>
                  <a:lnTo>
                    <a:pt x="73" y="645"/>
                  </a:lnTo>
                  <a:lnTo>
                    <a:pt x="0" y="636"/>
                  </a:lnTo>
                </a:path>
              </a:pathLst>
            </a:custGeom>
            <a:solidFill>
              <a:srgbClr val="194196"/>
            </a:solidFill>
            <a:ln w="9525" cap="flat">
              <a:solidFill>
                <a:srgbClr val="FFFFFF"/>
              </a:solid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US" sz="1000" b="1" dirty="0">
                  <a:solidFill>
                    <a:schemeClr val="bg1"/>
                  </a:solidFill>
                </a:rPr>
                <a:t>N.M.</a:t>
              </a:r>
            </a:p>
          </p:txBody>
        </p:sp>
        <p:sp>
          <p:nvSpPr>
            <p:cNvPr id="614" name="Freeform 691">
              <a:extLst>
                <a:ext uri="{FF2B5EF4-FFF2-40B4-BE49-F238E27FC236}">
                  <a16:creationId xmlns:a16="http://schemas.microsoft.com/office/drawing/2014/main" id="{B82DD152-F265-9A41-905E-EE926BA23F15}"/>
                </a:ext>
              </a:extLst>
            </p:cNvPr>
            <p:cNvSpPr>
              <a:spLocks noChangeAspect="1"/>
            </p:cNvSpPr>
            <p:nvPr/>
          </p:nvSpPr>
          <p:spPr bwMode="auto">
            <a:xfrm>
              <a:off x="3010656" y="3371431"/>
              <a:ext cx="921545" cy="721518"/>
            </a:xfrm>
            <a:custGeom>
              <a:avLst/>
              <a:gdLst>
                <a:gd name="T0" fmla="*/ 0 w 645"/>
                <a:gd name="T1" fmla="*/ 450 h 505"/>
                <a:gd name="T2" fmla="*/ 55 w 645"/>
                <a:gd name="T3" fmla="*/ 0 h 505"/>
                <a:gd name="T4" fmla="*/ 136 w 645"/>
                <a:gd name="T5" fmla="*/ 9 h 505"/>
                <a:gd name="T6" fmla="*/ 273 w 645"/>
                <a:gd name="T7" fmla="*/ 24 h 505"/>
                <a:gd name="T8" fmla="*/ 345 w 645"/>
                <a:gd name="T9" fmla="*/ 32 h 505"/>
                <a:gd name="T10" fmla="*/ 477 w 645"/>
                <a:gd name="T11" fmla="*/ 41 h 505"/>
                <a:gd name="T12" fmla="*/ 554 w 645"/>
                <a:gd name="T13" fmla="*/ 47 h 505"/>
                <a:gd name="T14" fmla="*/ 637 w 645"/>
                <a:gd name="T15" fmla="*/ 51 h 505"/>
                <a:gd name="T16" fmla="*/ 645 w 645"/>
                <a:gd name="T17" fmla="*/ 56 h 505"/>
                <a:gd name="T18" fmla="*/ 639 w 645"/>
                <a:gd name="T19" fmla="*/ 164 h 505"/>
                <a:gd name="T20" fmla="*/ 622 w 645"/>
                <a:gd name="T21" fmla="*/ 505 h 505"/>
                <a:gd name="T22" fmla="*/ 534 w 645"/>
                <a:gd name="T23" fmla="*/ 501 h 505"/>
                <a:gd name="T24" fmla="*/ 434 w 645"/>
                <a:gd name="T25" fmla="*/ 494 h 505"/>
                <a:gd name="T26" fmla="*/ 277 w 645"/>
                <a:gd name="T27" fmla="*/ 482 h 505"/>
                <a:gd name="T28" fmla="*/ 147 w 645"/>
                <a:gd name="T29" fmla="*/ 467 h 505"/>
                <a:gd name="T30" fmla="*/ 0 w 645"/>
                <a:gd name="T31" fmla="*/ 450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5" h="505">
                  <a:moveTo>
                    <a:pt x="0" y="450"/>
                  </a:moveTo>
                  <a:lnTo>
                    <a:pt x="55" y="0"/>
                  </a:lnTo>
                  <a:lnTo>
                    <a:pt x="136" y="9"/>
                  </a:lnTo>
                  <a:lnTo>
                    <a:pt x="273" y="24"/>
                  </a:lnTo>
                  <a:lnTo>
                    <a:pt x="345" y="32"/>
                  </a:lnTo>
                  <a:lnTo>
                    <a:pt x="477" y="41"/>
                  </a:lnTo>
                  <a:lnTo>
                    <a:pt x="554" y="47"/>
                  </a:lnTo>
                  <a:lnTo>
                    <a:pt x="637" y="51"/>
                  </a:lnTo>
                  <a:lnTo>
                    <a:pt x="645" y="56"/>
                  </a:lnTo>
                  <a:lnTo>
                    <a:pt x="639" y="164"/>
                  </a:lnTo>
                  <a:lnTo>
                    <a:pt x="622" y="505"/>
                  </a:lnTo>
                  <a:lnTo>
                    <a:pt x="534" y="501"/>
                  </a:lnTo>
                  <a:lnTo>
                    <a:pt x="434" y="494"/>
                  </a:lnTo>
                  <a:lnTo>
                    <a:pt x="277" y="482"/>
                  </a:lnTo>
                  <a:lnTo>
                    <a:pt x="147" y="467"/>
                  </a:lnTo>
                  <a:lnTo>
                    <a:pt x="0" y="450"/>
                  </a:lnTo>
                </a:path>
              </a:pathLst>
            </a:custGeom>
            <a:solidFill>
              <a:srgbClr val="E69696"/>
            </a:solidFill>
            <a:ln w="9525" cap="flat">
              <a:solidFill>
                <a:srgbClr val="FFFFFF"/>
              </a:solid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US" sz="1000" b="1" dirty="0">
                  <a:solidFill>
                    <a:schemeClr val="bg1"/>
                  </a:solidFill>
                </a:rPr>
                <a:t>Colo.</a:t>
              </a:r>
            </a:p>
          </p:txBody>
        </p:sp>
        <p:sp>
          <p:nvSpPr>
            <p:cNvPr id="615" name="Freeform 693">
              <a:extLst>
                <a:ext uri="{FF2B5EF4-FFF2-40B4-BE49-F238E27FC236}">
                  <a16:creationId xmlns:a16="http://schemas.microsoft.com/office/drawing/2014/main" id="{5A02152D-4302-A248-953C-035E05B60F19}"/>
                </a:ext>
              </a:extLst>
            </p:cNvPr>
            <p:cNvSpPr>
              <a:spLocks noChangeAspect="1"/>
            </p:cNvSpPr>
            <p:nvPr/>
          </p:nvSpPr>
          <p:spPr bwMode="auto">
            <a:xfrm>
              <a:off x="3695016" y="3101796"/>
              <a:ext cx="1050132" cy="517207"/>
            </a:xfrm>
            <a:custGeom>
              <a:avLst/>
              <a:gdLst>
                <a:gd name="T0" fmla="*/ 15 w 735"/>
                <a:gd name="T1" fmla="*/ 0 h 362"/>
                <a:gd name="T2" fmla="*/ 241 w 735"/>
                <a:gd name="T3" fmla="*/ 15 h 362"/>
                <a:gd name="T4" fmla="*/ 468 w 735"/>
                <a:gd name="T5" fmla="*/ 21 h 362"/>
                <a:gd name="T6" fmla="*/ 509 w 735"/>
                <a:gd name="T7" fmla="*/ 47 h 362"/>
                <a:gd name="T8" fmla="*/ 522 w 735"/>
                <a:gd name="T9" fmla="*/ 36 h 362"/>
                <a:gd name="T10" fmla="*/ 569 w 735"/>
                <a:gd name="T11" fmla="*/ 36 h 362"/>
                <a:gd name="T12" fmla="*/ 588 w 735"/>
                <a:gd name="T13" fmla="*/ 47 h 362"/>
                <a:gd name="T14" fmla="*/ 596 w 735"/>
                <a:gd name="T15" fmla="*/ 51 h 362"/>
                <a:gd name="T16" fmla="*/ 609 w 735"/>
                <a:gd name="T17" fmla="*/ 57 h 362"/>
                <a:gd name="T18" fmla="*/ 620 w 735"/>
                <a:gd name="T19" fmla="*/ 68 h 362"/>
                <a:gd name="T20" fmla="*/ 635 w 735"/>
                <a:gd name="T21" fmla="*/ 77 h 362"/>
                <a:gd name="T22" fmla="*/ 641 w 735"/>
                <a:gd name="T23" fmla="*/ 87 h 362"/>
                <a:gd name="T24" fmla="*/ 645 w 735"/>
                <a:gd name="T25" fmla="*/ 100 h 362"/>
                <a:gd name="T26" fmla="*/ 645 w 735"/>
                <a:gd name="T27" fmla="*/ 113 h 362"/>
                <a:gd name="T28" fmla="*/ 654 w 735"/>
                <a:gd name="T29" fmla="*/ 128 h 362"/>
                <a:gd name="T30" fmla="*/ 662 w 735"/>
                <a:gd name="T31" fmla="*/ 147 h 362"/>
                <a:gd name="T32" fmla="*/ 669 w 735"/>
                <a:gd name="T33" fmla="*/ 162 h 362"/>
                <a:gd name="T34" fmla="*/ 666 w 735"/>
                <a:gd name="T35" fmla="*/ 177 h 362"/>
                <a:gd name="T36" fmla="*/ 669 w 735"/>
                <a:gd name="T37" fmla="*/ 185 h 362"/>
                <a:gd name="T38" fmla="*/ 675 w 735"/>
                <a:gd name="T39" fmla="*/ 194 h 362"/>
                <a:gd name="T40" fmla="*/ 681 w 735"/>
                <a:gd name="T41" fmla="*/ 204 h 362"/>
                <a:gd name="T42" fmla="*/ 684 w 735"/>
                <a:gd name="T43" fmla="*/ 221 h 362"/>
                <a:gd name="T44" fmla="*/ 688 w 735"/>
                <a:gd name="T45" fmla="*/ 234 h 362"/>
                <a:gd name="T46" fmla="*/ 690 w 735"/>
                <a:gd name="T47" fmla="*/ 260 h 362"/>
                <a:gd name="T48" fmla="*/ 694 w 735"/>
                <a:gd name="T49" fmla="*/ 285 h 362"/>
                <a:gd name="T50" fmla="*/ 696 w 735"/>
                <a:gd name="T51" fmla="*/ 300 h 362"/>
                <a:gd name="T52" fmla="*/ 707 w 735"/>
                <a:gd name="T53" fmla="*/ 321 h 362"/>
                <a:gd name="T54" fmla="*/ 720 w 735"/>
                <a:gd name="T55" fmla="*/ 332 h 362"/>
                <a:gd name="T56" fmla="*/ 728 w 735"/>
                <a:gd name="T57" fmla="*/ 347 h 362"/>
                <a:gd name="T58" fmla="*/ 735 w 735"/>
                <a:gd name="T59" fmla="*/ 360 h 362"/>
                <a:gd name="T60" fmla="*/ 481 w 735"/>
                <a:gd name="T61" fmla="*/ 362 h 362"/>
                <a:gd name="T62" fmla="*/ 162 w 735"/>
                <a:gd name="T63" fmla="*/ 349 h 362"/>
                <a:gd name="T64" fmla="*/ 160 w 735"/>
                <a:gd name="T65" fmla="*/ 236 h 362"/>
                <a:gd name="T66" fmla="*/ 0 w 735"/>
                <a:gd name="T67" fmla="*/ 226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35" h="362">
                  <a:moveTo>
                    <a:pt x="0" y="226"/>
                  </a:moveTo>
                  <a:lnTo>
                    <a:pt x="15" y="0"/>
                  </a:lnTo>
                  <a:lnTo>
                    <a:pt x="100" y="6"/>
                  </a:lnTo>
                  <a:lnTo>
                    <a:pt x="241" y="15"/>
                  </a:lnTo>
                  <a:lnTo>
                    <a:pt x="379" y="19"/>
                  </a:lnTo>
                  <a:lnTo>
                    <a:pt x="468" y="21"/>
                  </a:lnTo>
                  <a:lnTo>
                    <a:pt x="479" y="30"/>
                  </a:lnTo>
                  <a:lnTo>
                    <a:pt x="509" y="47"/>
                  </a:lnTo>
                  <a:lnTo>
                    <a:pt x="515" y="45"/>
                  </a:lnTo>
                  <a:lnTo>
                    <a:pt x="522" y="36"/>
                  </a:lnTo>
                  <a:lnTo>
                    <a:pt x="537" y="38"/>
                  </a:lnTo>
                  <a:lnTo>
                    <a:pt x="569" y="36"/>
                  </a:lnTo>
                  <a:lnTo>
                    <a:pt x="579" y="45"/>
                  </a:lnTo>
                  <a:lnTo>
                    <a:pt x="588" y="47"/>
                  </a:lnTo>
                  <a:lnTo>
                    <a:pt x="594" y="49"/>
                  </a:lnTo>
                  <a:lnTo>
                    <a:pt x="596" y="51"/>
                  </a:lnTo>
                  <a:lnTo>
                    <a:pt x="603" y="51"/>
                  </a:lnTo>
                  <a:lnTo>
                    <a:pt x="609" y="57"/>
                  </a:lnTo>
                  <a:lnTo>
                    <a:pt x="618" y="62"/>
                  </a:lnTo>
                  <a:lnTo>
                    <a:pt x="620" y="68"/>
                  </a:lnTo>
                  <a:lnTo>
                    <a:pt x="628" y="74"/>
                  </a:lnTo>
                  <a:lnTo>
                    <a:pt x="635" y="77"/>
                  </a:lnTo>
                  <a:lnTo>
                    <a:pt x="641" y="79"/>
                  </a:lnTo>
                  <a:lnTo>
                    <a:pt x="641" y="87"/>
                  </a:lnTo>
                  <a:lnTo>
                    <a:pt x="641" y="91"/>
                  </a:lnTo>
                  <a:lnTo>
                    <a:pt x="645" y="100"/>
                  </a:lnTo>
                  <a:lnTo>
                    <a:pt x="647" y="106"/>
                  </a:lnTo>
                  <a:lnTo>
                    <a:pt x="645" y="113"/>
                  </a:lnTo>
                  <a:lnTo>
                    <a:pt x="652" y="121"/>
                  </a:lnTo>
                  <a:lnTo>
                    <a:pt x="654" y="128"/>
                  </a:lnTo>
                  <a:lnTo>
                    <a:pt x="662" y="140"/>
                  </a:lnTo>
                  <a:lnTo>
                    <a:pt x="662" y="147"/>
                  </a:lnTo>
                  <a:lnTo>
                    <a:pt x="666" y="155"/>
                  </a:lnTo>
                  <a:lnTo>
                    <a:pt x="669" y="162"/>
                  </a:lnTo>
                  <a:lnTo>
                    <a:pt x="666" y="168"/>
                  </a:lnTo>
                  <a:lnTo>
                    <a:pt x="666" y="177"/>
                  </a:lnTo>
                  <a:lnTo>
                    <a:pt x="669" y="183"/>
                  </a:lnTo>
                  <a:lnTo>
                    <a:pt x="669" y="185"/>
                  </a:lnTo>
                  <a:lnTo>
                    <a:pt x="675" y="185"/>
                  </a:lnTo>
                  <a:lnTo>
                    <a:pt x="675" y="194"/>
                  </a:lnTo>
                  <a:lnTo>
                    <a:pt x="681" y="196"/>
                  </a:lnTo>
                  <a:lnTo>
                    <a:pt x="681" y="204"/>
                  </a:lnTo>
                  <a:lnTo>
                    <a:pt x="686" y="211"/>
                  </a:lnTo>
                  <a:lnTo>
                    <a:pt x="684" y="221"/>
                  </a:lnTo>
                  <a:lnTo>
                    <a:pt x="688" y="228"/>
                  </a:lnTo>
                  <a:lnTo>
                    <a:pt x="688" y="234"/>
                  </a:lnTo>
                  <a:lnTo>
                    <a:pt x="688" y="245"/>
                  </a:lnTo>
                  <a:lnTo>
                    <a:pt x="690" y="260"/>
                  </a:lnTo>
                  <a:lnTo>
                    <a:pt x="688" y="281"/>
                  </a:lnTo>
                  <a:lnTo>
                    <a:pt x="694" y="285"/>
                  </a:lnTo>
                  <a:lnTo>
                    <a:pt x="696" y="292"/>
                  </a:lnTo>
                  <a:lnTo>
                    <a:pt x="696" y="300"/>
                  </a:lnTo>
                  <a:lnTo>
                    <a:pt x="703" y="307"/>
                  </a:lnTo>
                  <a:lnTo>
                    <a:pt x="707" y="321"/>
                  </a:lnTo>
                  <a:lnTo>
                    <a:pt x="713" y="328"/>
                  </a:lnTo>
                  <a:lnTo>
                    <a:pt x="720" y="332"/>
                  </a:lnTo>
                  <a:lnTo>
                    <a:pt x="722" y="341"/>
                  </a:lnTo>
                  <a:lnTo>
                    <a:pt x="728" y="347"/>
                  </a:lnTo>
                  <a:lnTo>
                    <a:pt x="726" y="353"/>
                  </a:lnTo>
                  <a:lnTo>
                    <a:pt x="735" y="360"/>
                  </a:lnTo>
                  <a:lnTo>
                    <a:pt x="592" y="362"/>
                  </a:lnTo>
                  <a:lnTo>
                    <a:pt x="481" y="362"/>
                  </a:lnTo>
                  <a:lnTo>
                    <a:pt x="270" y="356"/>
                  </a:lnTo>
                  <a:lnTo>
                    <a:pt x="162" y="349"/>
                  </a:lnTo>
                  <a:lnTo>
                    <a:pt x="168" y="241"/>
                  </a:lnTo>
                  <a:lnTo>
                    <a:pt x="160" y="236"/>
                  </a:lnTo>
                  <a:lnTo>
                    <a:pt x="77" y="232"/>
                  </a:lnTo>
                  <a:lnTo>
                    <a:pt x="0" y="226"/>
                  </a:lnTo>
                </a:path>
              </a:pathLst>
            </a:custGeom>
            <a:solidFill>
              <a:srgbClr val="C00000"/>
            </a:solidFill>
            <a:ln w="9525" cap="flat">
              <a:solidFill>
                <a:srgbClr val="FFFFFF"/>
              </a:solid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US" sz="1000" b="1" dirty="0">
                  <a:solidFill>
                    <a:schemeClr val="bg1"/>
                  </a:solidFill>
                </a:rPr>
                <a:t>Neb.</a:t>
              </a:r>
            </a:p>
          </p:txBody>
        </p:sp>
        <p:sp>
          <p:nvSpPr>
            <p:cNvPr id="616" name="Freeform 695">
              <a:extLst>
                <a:ext uri="{FF2B5EF4-FFF2-40B4-BE49-F238E27FC236}">
                  <a16:creationId xmlns:a16="http://schemas.microsoft.com/office/drawing/2014/main" id="{5A343B99-D242-5649-B8A5-D01037E75C49}"/>
                </a:ext>
              </a:extLst>
            </p:cNvPr>
            <p:cNvSpPr>
              <a:spLocks noChangeAspect="1"/>
            </p:cNvSpPr>
            <p:nvPr/>
          </p:nvSpPr>
          <p:spPr bwMode="auto">
            <a:xfrm>
              <a:off x="3716337" y="2628861"/>
              <a:ext cx="888684" cy="581502"/>
            </a:xfrm>
            <a:custGeom>
              <a:avLst/>
              <a:gdLst>
                <a:gd name="T0" fmla="*/ 0 w 622"/>
                <a:gd name="T1" fmla="*/ 330 h 407"/>
                <a:gd name="T2" fmla="*/ 17 w 622"/>
                <a:gd name="T3" fmla="*/ 106 h 407"/>
                <a:gd name="T4" fmla="*/ 19 w 622"/>
                <a:gd name="T5" fmla="*/ 98 h 407"/>
                <a:gd name="T6" fmla="*/ 25 w 622"/>
                <a:gd name="T7" fmla="*/ 0 h 407"/>
                <a:gd name="T8" fmla="*/ 166 w 622"/>
                <a:gd name="T9" fmla="*/ 10 h 407"/>
                <a:gd name="T10" fmla="*/ 321 w 622"/>
                <a:gd name="T11" fmla="*/ 17 h 407"/>
                <a:gd name="T12" fmla="*/ 464 w 622"/>
                <a:gd name="T13" fmla="*/ 19 h 407"/>
                <a:gd name="T14" fmla="*/ 611 w 622"/>
                <a:gd name="T15" fmla="*/ 21 h 407"/>
                <a:gd name="T16" fmla="*/ 607 w 622"/>
                <a:gd name="T17" fmla="*/ 36 h 407"/>
                <a:gd name="T18" fmla="*/ 603 w 622"/>
                <a:gd name="T19" fmla="*/ 42 h 407"/>
                <a:gd name="T20" fmla="*/ 596 w 622"/>
                <a:gd name="T21" fmla="*/ 47 h 407"/>
                <a:gd name="T22" fmla="*/ 590 w 622"/>
                <a:gd name="T23" fmla="*/ 53 h 407"/>
                <a:gd name="T24" fmla="*/ 588 w 622"/>
                <a:gd name="T25" fmla="*/ 59 h 407"/>
                <a:gd name="T26" fmla="*/ 592 w 622"/>
                <a:gd name="T27" fmla="*/ 66 h 407"/>
                <a:gd name="T28" fmla="*/ 600 w 622"/>
                <a:gd name="T29" fmla="*/ 81 h 407"/>
                <a:gd name="T30" fmla="*/ 609 w 622"/>
                <a:gd name="T31" fmla="*/ 81 h 407"/>
                <a:gd name="T32" fmla="*/ 615 w 622"/>
                <a:gd name="T33" fmla="*/ 85 h 407"/>
                <a:gd name="T34" fmla="*/ 620 w 622"/>
                <a:gd name="T35" fmla="*/ 93 h 407"/>
                <a:gd name="T36" fmla="*/ 622 w 622"/>
                <a:gd name="T37" fmla="*/ 296 h 407"/>
                <a:gd name="T38" fmla="*/ 609 w 622"/>
                <a:gd name="T39" fmla="*/ 296 h 407"/>
                <a:gd name="T40" fmla="*/ 611 w 622"/>
                <a:gd name="T41" fmla="*/ 304 h 407"/>
                <a:gd name="T42" fmla="*/ 615 w 622"/>
                <a:gd name="T43" fmla="*/ 311 h 407"/>
                <a:gd name="T44" fmla="*/ 613 w 622"/>
                <a:gd name="T45" fmla="*/ 317 h 407"/>
                <a:gd name="T46" fmla="*/ 611 w 622"/>
                <a:gd name="T47" fmla="*/ 319 h 407"/>
                <a:gd name="T48" fmla="*/ 613 w 622"/>
                <a:gd name="T49" fmla="*/ 328 h 407"/>
                <a:gd name="T50" fmla="*/ 620 w 622"/>
                <a:gd name="T51" fmla="*/ 334 h 407"/>
                <a:gd name="T52" fmla="*/ 620 w 622"/>
                <a:gd name="T53" fmla="*/ 341 h 407"/>
                <a:gd name="T54" fmla="*/ 615 w 622"/>
                <a:gd name="T55" fmla="*/ 347 h 407"/>
                <a:gd name="T56" fmla="*/ 617 w 622"/>
                <a:gd name="T57" fmla="*/ 355 h 407"/>
                <a:gd name="T58" fmla="*/ 613 w 622"/>
                <a:gd name="T59" fmla="*/ 370 h 407"/>
                <a:gd name="T60" fmla="*/ 611 w 622"/>
                <a:gd name="T61" fmla="*/ 370 h 407"/>
                <a:gd name="T62" fmla="*/ 607 w 622"/>
                <a:gd name="T63" fmla="*/ 377 h 407"/>
                <a:gd name="T64" fmla="*/ 609 w 622"/>
                <a:gd name="T65" fmla="*/ 385 h 407"/>
                <a:gd name="T66" fmla="*/ 615 w 622"/>
                <a:gd name="T67" fmla="*/ 392 h 407"/>
                <a:gd name="T68" fmla="*/ 620 w 622"/>
                <a:gd name="T69" fmla="*/ 407 h 407"/>
                <a:gd name="T70" fmla="*/ 613 w 622"/>
                <a:gd name="T71" fmla="*/ 404 h 407"/>
                <a:gd name="T72" fmla="*/ 605 w 622"/>
                <a:gd name="T73" fmla="*/ 398 h 407"/>
                <a:gd name="T74" fmla="*/ 603 w 622"/>
                <a:gd name="T75" fmla="*/ 392 h 407"/>
                <a:gd name="T76" fmla="*/ 594 w 622"/>
                <a:gd name="T77" fmla="*/ 387 h 407"/>
                <a:gd name="T78" fmla="*/ 588 w 622"/>
                <a:gd name="T79" fmla="*/ 381 h 407"/>
                <a:gd name="T80" fmla="*/ 581 w 622"/>
                <a:gd name="T81" fmla="*/ 381 h 407"/>
                <a:gd name="T82" fmla="*/ 579 w 622"/>
                <a:gd name="T83" fmla="*/ 379 h 407"/>
                <a:gd name="T84" fmla="*/ 573 w 622"/>
                <a:gd name="T85" fmla="*/ 377 h 407"/>
                <a:gd name="T86" fmla="*/ 564 w 622"/>
                <a:gd name="T87" fmla="*/ 375 h 407"/>
                <a:gd name="T88" fmla="*/ 554 w 622"/>
                <a:gd name="T89" fmla="*/ 366 h 407"/>
                <a:gd name="T90" fmla="*/ 522 w 622"/>
                <a:gd name="T91" fmla="*/ 368 h 407"/>
                <a:gd name="T92" fmla="*/ 507 w 622"/>
                <a:gd name="T93" fmla="*/ 366 h 407"/>
                <a:gd name="T94" fmla="*/ 500 w 622"/>
                <a:gd name="T95" fmla="*/ 375 h 407"/>
                <a:gd name="T96" fmla="*/ 494 w 622"/>
                <a:gd name="T97" fmla="*/ 377 h 407"/>
                <a:gd name="T98" fmla="*/ 464 w 622"/>
                <a:gd name="T99" fmla="*/ 360 h 407"/>
                <a:gd name="T100" fmla="*/ 453 w 622"/>
                <a:gd name="T101" fmla="*/ 351 h 407"/>
                <a:gd name="T102" fmla="*/ 364 w 622"/>
                <a:gd name="T103" fmla="*/ 349 h 407"/>
                <a:gd name="T104" fmla="*/ 226 w 622"/>
                <a:gd name="T105" fmla="*/ 345 h 407"/>
                <a:gd name="T106" fmla="*/ 85 w 622"/>
                <a:gd name="T107" fmla="*/ 336 h 407"/>
                <a:gd name="T108" fmla="*/ 0 w 622"/>
                <a:gd name="T109" fmla="*/ 33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2" h="407">
                  <a:moveTo>
                    <a:pt x="0" y="330"/>
                  </a:moveTo>
                  <a:lnTo>
                    <a:pt x="17" y="106"/>
                  </a:lnTo>
                  <a:lnTo>
                    <a:pt x="19" y="98"/>
                  </a:lnTo>
                  <a:lnTo>
                    <a:pt x="25" y="0"/>
                  </a:lnTo>
                  <a:lnTo>
                    <a:pt x="166" y="10"/>
                  </a:lnTo>
                  <a:lnTo>
                    <a:pt x="321" y="17"/>
                  </a:lnTo>
                  <a:lnTo>
                    <a:pt x="464" y="19"/>
                  </a:lnTo>
                  <a:lnTo>
                    <a:pt x="611" y="21"/>
                  </a:lnTo>
                  <a:lnTo>
                    <a:pt x="607" y="36"/>
                  </a:lnTo>
                  <a:lnTo>
                    <a:pt x="603" y="42"/>
                  </a:lnTo>
                  <a:lnTo>
                    <a:pt x="596" y="47"/>
                  </a:lnTo>
                  <a:lnTo>
                    <a:pt x="590" y="53"/>
                  </a:lnTo>
                  <a:lnTo>
                    <a:pt x="588" y="59"/>
                  </a:lnTo>
                  <a:lnTo>
                    <a:pt x="592" y="66"/>
                  </a:lnTo>
                  <a:lnTo>
                    <a:pt x="600" y="81"/>
                  </a:lnTo>
                  <a:lnTo>
                    <a:pt x="609" y="81"/>
                  </a:lnTo>
                  <a:lnTo>
                    <a:pt x="615" y="85"/>
                  </a:lnTo>
                  <a:lnTo>
                    <a:pt x="620" y="93"/>
                  </a:lnTo>
                  <a:lnTo>
                    <a:pt x="622" y="296"/>
                  </a:lnTo>
                  <a:lnTo>
                    <a:pt x="609" y="296"/>
                  </a:lnTo>
                  <a:lnTo>
                    <a:pt x="611" y="304"/>
                  </a:lnTo>
                  <a:lnTo>
                    <a:pt x="615" y="311"/>
                  </a:lnTo>
                  <a:lnTo>
                    <a:pt x="613" y="317"/>
                  </a:lnTo>
                  <a:lnTo>
                    <a:pt x="611" y="319"/>
                  </a:lnTo>
                  <a:lnTo>
                    <a:pt x="613" y="328"/>
                  </a:lnTo>
                  <a:lnTo>
                    <a:pt x="620" y="334"/>
                  </a:lnTo>
                  <a:lnTo>
                    <a:pt x="620" y="341"/>
                  </a:lnTo>
                  <a:lnTo>
                    <a:pt x="615" y="347"/>
                  </a:lnTo>
                  <a:lnTo>
                    <a:pt x="617" y="355"/>
                  </a:lnTo>
                  <a:lnTo>
                    <a:pt x="613" y="370"/>
                  </a:lnTo>
                  <a:lnTo>
                    <a:pt x="611" y="370"/>
                  </a:lnTo>
                  <a:lnTo>
                    <a:pt x="607" y="377"/>
                  </a:lnTo>
                  <a:lnTo>
                    <a:pt x="609" y="385"/>
                  </a:lnTo>
                  <a:lnTo>
                    <a:pt x="615" y="392"/>
                  </a:lnTo>
                  <a:lnTo>
                    <a:pt x="620" y="407"/>
                  </a:lnTo>
                  <a:lnTo>
                    <a:pt x="613" y="404"/>
                  </a:lnTo>
                  <a:lnTo>
                    <a:pt x="605" y="398"/>
                  </a:lnTo>
                  <a:lnTo>
                    <a:pt x="603" y="392"/>
                  </a:lnTo>
                  <a:lnTo>
                    <a:pt x="594" y="387"/>
                  </a:lnTo>
                  <a:lnTo>
                    <a:pt x="588" y="381"/>
                  </a:lnTo>
                  <a:lnTo>
                    <a:pt x="581" y="381"/>
                  </a:lnTo>
                  <a:lnTo>
                    <a:pt x="579" y="379"/>
                  </a:lnTo>
                  <a:lnTo>
                    <a:pt x="573" y="377"/>
                  </a:lnTo>
                  <a:lnTo>
                    <a:pt x="564" y="375"/>
                  </a:lnTo>
                  <a:lnTo>
                    <a:pt x="554" y="366"/>
                  </a:lnTo>
                  <a:lnTo>
                    <a:pt x="522" y="368"/>
                  </a:lnTo>
                  <a:lnTo>
                    <a:pt x="507" y="366"/>
                  </a:lnTo>
                  <a:lnTo>
                    <a:pt x="500" y="375"/>
                  </a:lnTo>
                  <a:lnTo>
                    <a:pt x="494" y="377"/>
                  </a:lnTo>
                  <a:lnTo>
                    <a:pt x="464" y="360"/>
                  </a:lnTo>
                  <a:lnTo>
                    <a:pt x="453" y="351"/>
                  </a:lnTo>
                  <a:lnTo>
                    <a:pt x="364" y="349"/>
                  </a:lnTo>
                  <a:lnTo>
                    <a:pt x="226" y="345"/>
                  </a:lnTo>
                  <a:lnTo>
                    <a:pt x="85" y="336"/>
                  </a:lnTo>
                  <a:lnTo>
                    <a:pt x="0" y="330"/>
                  </a:lnTo>
                </a:path>
              </a:pathLst>
            </a:custGeom>
            <a:solidFill>
              <a:srgbClr val="C00000"/>
            </a:solidFill>
            <a:ln w="9525" cap="flat">
              <a:solidFill>
                <a:srgbClr val="FFFFFF"/>
              </a:solid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US" sz="1000" b="1" dirty="0">
                  <a:solidFill>
                    <a:schemeClr val="bg1"/>
                  </a:solidFill>
                </a:rPr>
                <a:t>S.D.</a:t>
              </a:r>
            </a:p>
          </p:txBody>
        </p:sp>
        <p:sp>
          <p:nvSpPr>
            <p:cNvPr id="617" name="Freeform 697">
              <a:extLst>
                <a:ext uri="{FF2B5EF4-FFF2-40B4-BE49-F238E27FC236}">
                  <a16:creationId xmlns:a16="http://schemas.microsoft.com/office/drawing/2014/main" id="{53C5678B-7769-8A4C-92A6-F1C97E3F991F}"/>
                </a:ext>
              </a:extLst>
            </p:cNvPr>
            <p:cNvSpPr>
              <a:spLocks noChangeAspect="1"/>
            </p:cNvSpPr>
            <p:nvPr/>
          </p:nvSpPr>
          <p:spPr bwMode="auto">
            <a:xfrm>
              <a:off x="3750026" y="2145214"/>
              <a:ext cx="837246" cy="517207"/>
            </a:xfrm>
            <a:custGeom>
              <a:avLst/>
              <a:gdLst>
                <a:gd name="T0" fmla="*/ 0 w 586"/>
                <a:gd name="T1" fmla="*/ 341 h 362"/>
                <a:gd name="T2" fmla="*/ 24 w 586"/>
                <a:gd name="T3" fmla="*/ 4 h 362"/>
                <a:gd name="T4" fmla="*/ 24 w 586"/>
                <a:gd name="T5" fmla="*/ 0 h 362"/>
                <a:gd name="T6" fmla="*/ 141 w 586"/>
                <a:gd name="T7" fmla="*/ 8 h 362"/>
                <a:gd name="T8" fmla="*/ 318 w 586"/>
                <a:gd name="T9" fmla="*/ 17 h 362"/>
                <a:gd name="T10" fmla="*/ 469 w 586"/>
                <a:gd name="T11" fmla="*/ 19 h 362"/>
                <a:gd name="T12" fmla="*/ 535 w 586"/>
                <a:gd name="T13" fmla="*/ 19 h 362"/>
                <a:gd name="T14" fmla="*/ 533 w 586"/>
                <a:gd name="T15" fmla="*/ 23 h 362"/>
                <a:gd name="T16" fmla="*/ 533 w 586"/>
                <a:gd name="T17" fmla="*/ 23 h 362"/>
                <a:gd name="T18" fmla="*/ 537 w 586"/>
                <a:gd name="T19" fmla="*/ 30 h 362"/>
                <a:gd name="T20" fmla="*/ 541 w 586"/>
                <a:gd name="T21" fmla="*/ 51 h 362"/>
                <a:gd name="T22" fmla="*/ 543 w 586"/>
                <a:gd name="T23" fmla="*/ 57 h 362"/>
                <a:gd name="T24" fmla="*/ 539 w 586"/>
                <a:gd name="T25" fmla="*/ 70 h 362"/>
                <a:gd name="T26" fmla="*/ 541 w 586"/>
                <a:gd name="T27" fmla="*/ 85 h 362"/>
                <a:gd name="T28" fmla="*/ 541 w 586"/>
                <a:gd name="T29" fmla="*/ 92 h 362"/>
                <a:gd name="T30" fmla="*/ 541 w 586"/>
                <a:gd name="T31" fmla="*/ 96 h 362"/>
                <a:gd name="T32" fmla="*/ 541 w 586"/>
                <a:gd name="T33" fmla="*/ 109 h 362"/>
                <a:gd name="T34" fmla="*/ 543 w 586"/>
                <a:gd name="T35" fmla="*/ 117 h 362"/>
                <a:gd name="T36" fmla="*/ 552 w 586"/>
                <a:gd name="T37" fmla="*/ 141 h 362"/>
                <a:gd name="T38" fmla="*/ 550 w 586"/>
                <a:gd name="T39" fmla="*/ 145 h 362"/>
                <a:gd name="T40" fmla="*/ 558 w 586"/>
                <a:gd name="T41" fmla="*/ 166 h 362"/>
                <a:gd name="T42" fmla="*/ 563 w 586"/>
                <a:gd name="T43" fmla="*/ 181 h 362"/>
                <a:gd name="T44" fmla="*/ 563 w 586"/>
                <a:gd name="T45" fmla="*/ 190 h 362"/>
                <a:gd name="T46" fmla="*/ 560 w 586"/>
                <a:gd name="T47" fmla="*/ 196 h 362"/>
                <a:gd name="T48" fmla="*/ 563 w 586"/>
                <a:gd name="T49" fmla="*/ 202 h 362"/>
                <a:gd name="T50" fmla="*/ 563 w 586"/>
                <a:gd name="T51" fmla="*/ 217 h 362"/>
                <a:gd name="T52" fmla="*/ 565 w 586"/>
                <a:gd name="T53" fmla="*/ 232 h 362"/>
                <a:gd name="T54" fmla="*/ 565 w 586"/>
                <a:gd name="T55" fmla="*/ 243 h 362"/>
                <a:gd name="T56" fmla="*/ 569 w 586"/>
                <a:gd name="T57" fmla="*/ 251 h 362"/>
                <a:gd name="T58" fmla="*/ 567 w 586"/>
                <a:gd name="T59" fmla="*/ 258 h 362"/>
                <a:gd name="T60" fmla="*/ 569 w 586"/>
                <a:gd name="T61" fmla="*/ 285 h 362"/>
                <a:gd name="T62" fmla="*/ 571 w 586"/>
                <a:gd name="T63" fmla="*/ 292 h 362"/>
                <a:gd name="T64" fmla="*/ 571 w 586"/>
                <a:gd name="T65" fmla="*/ 298 h 362"/>
                <a:gd name="T66" fmla="*/ 573 w 586"/>
                <a:gd name="T67" fmla="*/ 307 h 362"/>
                <a:gd name="T68" fmla="*/ 582 w 586"/>
                <a:gd name="T69" fmla="*/ 317 h 362"/>
                <a:gd name="T70" fmla="*/ 584 w 586"/>
                <a:gd name="T71" fmla="*/ 326 h 362"/>
                <a:gd name="T72" fmla="*/ 584 w 586"/>
                <a:gd name="T73" fmla="*/ 332 h 362"/>
                <a:gd name="T74" fmla="*/ 586 w 586"/>
                <a:gd name="T75" fmla="*/ 347 h 362"/>
                <a:gd name="T76" fmla="*/ 586 w 586"/>
                <a:gd name="T77" fmla="*/ 354 h 362"/>
                <a:gd name="T78" fmla="*/ 586 w 586"/>
                <a:gd name="T79" fmla="*/ 362 h 362"/>
                <a:gd name="T80" fmla="*/ 439 w 586"/>
                <a:gd name="T81" fmla="*/ 360 h 362"/>
                <a:gd name="T82" fmla="*/ 296 w 586"/>
                <a:gd name="T83" fmla="*/ 358 h 362"/>
                <a:gd name="T84" fmla="*/ 141 w 586"/>
                <a:gd name="T85" fmla="*/ 351 h 362"/>
                <a:gd name="T86" fmla="*/ 0 w 586"/>
                <a:gd name="T87" fmla="*/ 341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86" h="362">
                  <a:moveTo>
                    <a:pt x="0" y="341"/>
                  </a:moveTo>
                  <a:lnTo>
                    <a:pt x="24" y="4"/>
                  </a:lnTo>
                  <a:lnTo>
                    <a:pt x="24" y="0"/>
                  </a:lnTo>
                  <a:lnTo>
                    <a:pt x="141" y="8"/>
                  </a:lnTo>
                  <a:lnTo>
                    <a:pt x="318" y="17"/>
                  </a:lnTo>
                  <a:lnTo>
                    <a:pt x="469" y="19"/>
                  </a:lnTo>
                  <a:lnTo>
                    <a:pt x="535" y="19"/>
                  </a:lnTo>
                  <a:lnTo>
                    <a:pt x="533" y="23"/>
                  </a:lnTo>
                  <a:lnTo>
                    <a:pt x="533" y="23"/>
                  </a:lnTo>
                  <a:lnTo>
                    <a:pt x="537" y="30"/>
                  </a:lnTo>
                  <a:lnTo>
                    <a:pt x="541" y="51"/>
                  </a:lnTo>
                  <a:lnTo>
                    <a:pt x="543" y="57"/>
                  </a:lnTo>
                  <a:lnTo>
                    <a:pt x="539" y="70"/>
                  </a:lnTo>
                  <a:lnTo>
                    <a:pt x="541" y="85"/>
                  </a:lnTo>
                  <a:lnTo>
                    <a:pt x="541" y="92"/>
                  </a:lnTo>
                  <a:lnTo>
                    <a:pt x="541" y="96"/>
                  </a:lnTo>
                  <a:lnTo>
                    <a:pt x="541" y="109"/>
                  </a:lnTo>
                  <a:lnTo>
                    <a:pt x="543" y="117"/>
                  </a:lnTo>
                  <a:lnTo>
                    <a:pt x="552" y="141"/>
                  </a:lnTo>
                  <a:lnTo>
                    <a:pt x="550" y="145"/>
                  </a:lnTo>
                  <a:lnTo>
                    <a:pt x="558" y="166"/>
                  </a:lnTo>
                  <a:lnTo>
                    <a:pt x="563" y="181"/>
                  </a:lnTo>
                  <a:lnTo>
                    <a:pt x="563" y="190"/>
                  </a:lnTo>
                  <a:lnTo>
                    <a:pt x="560" y="196"/>
                  </a:lnTo>
                  <a:lnTo>
                    <a:pt x="563" y="202"/>
                  </a:lnTo>
                  <a:lnTo>
                    <a:pt x="563" y="217"/>
                  </a:lnTo>
                  <a:lnTo>
                    <a:pt x="565" y="232"/>
                  </a:lnTo>
                  <a:lnTo>
                    <a:pt x="565" y="243"/>
                  </a:lnTo>
                  <a:lnTo>
                    <a:pt x="569" y="251"/>
                  </a:lnTo>
                  <a:lnTo>
                    <a:pt x="567" y="258"/>
                  </a:lnTo>
                  <a:lnTo>
                    <a:pt x="569" y="285"/>
                  </a:lnTo>
                  <a:lnTo>
                    <a:pt x="571" y="292"/>
                  </a:lnTo>
                  <a:lnTo>
                    <a:pt x="571" y="298"/>
                  </a:lnTo>
                  <a:lnTo>
                    <a:pt x="573" y="307"/>
                  </a:lnTo>
                  <a:lnTo>
                    <a:pt x="582" y="317"/>
                  </a:lnTo>
                  <a:lnTo>
                    <a:pt x="584" y="326"/>
                  </a:lnTo>
                  <a:lnTo>
                    <a:pt x="584" y="332"/>
                  </a:lnTo>
                  <a:lnTo>
                    <a:pt x="586" y="347"/>
                  </a:lnTo>
                  <a:lnTo>
                    <a:pt x="586" y="354"/>
                  </a:lnTo>
                  <a:lnTo>
                    <a:pt x="586" y="362"/>
                  </a:lnTo>
                  <a:lnTo>
                    <a:pt x="439" y="360"/>
                  </a:lnTo>
                  <a:lnTo>
                    <a:pt x="296" y="358"/>
                  </a:lnTo>
                  <a:lnTo>
                    <a:pt x="141" y="351"/>
                  </a:lnTo>
                  <a:lnTo>
                    <a:pt x="0" y="341"/>
                  </a:lnTo>
                </a:path>
              </a:pathLst>
            </a:custGeom>
            <a:solidFill>
              <a:srgbClr val="BEBEBE"/>
            </a:solidFill>
            <a:ln w="9525" cap="flat">
              <a:solidFill>
                <a:srgbClr val="FFFFFF"/>
              </a:solid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US" sz="1000" b="1" dirty="0">
                  <a:solidFill>
                    <a:srgbClr val="5A5A5A"/>
                  </a:solidFill>
                </a:rPr>
                <a:t>N.D.</a:t>
              </a:r>
            </a:p>
          </p:txBody>
        </p:sp>
        <p:sp>
          <p:nvSpPr>
            <p:cNvPr id="618" name="Freeform 699">
              <a:extLst>
                <a:ext uri="{FF2B5EF4-FFF2-40B4-BE49-F238E27FC236}">
                  <a16:creationId xmlns:a16="http://schemas.microsoft.com/office/drawing/2014/main" id="{6A65C5B2-8B9B-AE4C-9716-B56EB5809CBB}"/>
                </a:ext>
              </a:extLst>
            </p:cNvPr>
            <p:cNvSpPr>
              <a:spLocks noChangeAspect="1"/>
            </p:cNvSpPr>
            <p:nvPr/>
          </p:nvSpPr>
          <p:spPr bwMode="auto">
            <a:xfrm>
              <a:off x="3779854" y="4086929"/>
              <a:ext cx="1101565" cy="562927"/>
            </a:xfrm>
            <a:custGeom>
              <a:avLst/>
              <a:gdLst>
                <a:gd name="T0" fmla="*/ 2 w 771"/>
                <a:gd name="T1" fmla="*/ 0 h 394"/>
                <a:gd name="T2" fmla="*/ 232 w 771"/>
                <a:gd name="T3" fmla="*/ 10 h 394"/>
                <a:gd name="T4" fmla="*/ 637 w 771"/>
                <a:gd name="T5" fmla="*/ 15 h 394"/>
                <a:gd name="T6" fmla="*/ 750 w 771"/>
                <a:gd name="T7" fmla="*/ 70 h 394"/>
                <a:gd name="T8" fmla="*/ 769 w 771"/>
                <a:gd name="T9" fmla="*/ 196 h 394"/>
                <a:gd name="T10" fmla="*/ 750 w 771"/>
                <a:gd name="T11" fmla="*/ 389 h 394"/>
                <a:gd name="T12" fmla="*/ 735 w 771"/>
                <a:gd name="T13" fmla="*/ 381 h 394"/>
                <a:gd name="T14" fmla="*/ 705 w 771"/>
                <a:gd name="T15" fmla="*/ 360 h 394"/>
                <a:gd name="T16" fmla="*/ 695 w 771"/>
                <a:gd name="T17" fmla="*/ 368 h 394"/>
                <a:gd name="T18" fmla="*/ 682 w 771"/>
                <a:gd name="T19" fmla="*/ 370 h 394"/>
                <a:gd name="T20" fmla="*/ 669 w 771"/>
                <a:gd name="T21" fmla="*/ 362 h 394"/>
                <a:gd name="T22" fmla="*/ 650 w 771"/>
                <a:gd name="T23" fmla="*/ 372 h 394"/>
                <a:gd name="T24" fmla="*/ 635 w 771"/>
                <a:gd name="T25" fmla="*/ 368 h 394"/>
                <a:gd name="T26" fmla="*/ 620 w 771"/>
                <a:gd name="T27" fmla="*/ 372 h 394"/>
                <a:gd name="T28" fmla="*/ 603 w 771"/>
                <a:gd name="T29" fmla="*/ 383 h 394"/>
                <a:gd name="T30" fmla="*/ 594 w 771"/>
                <a:gd name="T31" fmla="*/ 383 h 394"/>
                <a:gd name="T32" fmla="*/ 580 w 771"/>
                <a:gd name="T33" fmla="*/ 377 h 394"/>
                <a:gd name="T34" fmla="*/ 567 w 771"/>
                <a:gd name="T35" fmla="*/ 368 h 394"/>
                <a:gd name="T36" fmla="*/ 554 w 771"/>
                <a:gd name="T37" fmla="*/ 370 h 394"/>
                <a:gd name="T38" fmla="*/ 541 w 771"/>
                <a:gd name="T39" fmla="*/ 362 h 394"/>
                <a:gd name="T40" fmla="*/ 537 w 771"/>
                <a:gd name="T41" fmla="*/ 368 h 394"/>
                <a:gd name="T42" fmla="*/ 526 w 771"/>
                <a:gd name="T43" fmla="*/ 385 h 394"/>
                <a:gd name="T44" fmla="*/ 520 w 771"/>
                <a:gd name="T45" fmla="*/ 385 h 394"/>
                <a:gd name="T46" fmla="*/ 520 w 771"/>
                <a:gd name="T47" fmla="*/ 370 h 394"/>
                <a:gd name="T48" fmla="*/ 501 w 771"/>
                <a:gd name="T49" fmla="*/ 375 h 394"/>
                <a:gd name="T50" fmla="*/ 492 w 771"/>
                <a:gd name="T51" fmla="*/ 368 h 394"/>
                <a:gd name="T52" fmla="*/ 482 w 771"/>
                <a:gd name="T53" fmla="*/ 360 h 394"/>
                <a:gd name="T54" fmla="*/ 462 w 771"/>
                <a:gd name="T55" fmla="*/ 368 h 394"/>
                <a:gd name="T56" fmla="*/ 450 w 771"/>
                <a:gd name="T57" fmla="*/ 370 h 394"/>
                <a:gd name="T58" fmla="*/ 448 w 771"/>
                <a:gd name="T59" fmla="*/ 355 h 394"/>
                <a:gd name="T60" fmla="*/ 435 w 771"/>
                <a:gd name="T61" fmla="*/ 347 h 394"/>
                <a:gd name="T62" fmla="*/ 428 w 771"/>
                <a:gd name="T63" fmla="*/ 340 h 394"/>
                <a:gd name="T64" fmla="*/ 407 w 771"/>
                <a:gd name="T65" fmla="*/ 345 h 394"/>
                <a:gd name="T66" fmla="*/ 394 w 771"/>
                <a:gd name="T67" fmla="*/ 343 h 394"/>
                <a:gd name="T68" fmla="*/ 384 w 771"/>
                <a:gd name="T69" fmla="*/ 338 h 394"/>
                <a:gd name="T70" fmla="*/ 362 w 771"/>
                <a:gd name="T71" fmla="*/ 334 h 394"/>
                <a:gd name="T72" fmla="*/ 347 w 771"/>
                <a:gd name="T73" fmla="*/ 332 h 394"/>
                <a:gd name="T74" fmla="*/ 335 w 771"/>
                <a:gd name="T75" fmla="*/ 330 h 394"/>
                <a:gd name="T76" fmla="*/ 335 w 771"/>
                <a:gd name="T77" fmla="*/ 315 h 394"/>
                <a:gd name="T78" fmla="*/ 322 w 771"/>
                <a:gd name="T79" fmla="*/ 304 h 394"/>
                <a:gd name="T80" fmla="*/ 316 w 771"/>
                <a:gd name="T81" fmla="*/ 309 h 394"/>
                <a:gd name="T82" fmla="*/ 303 w 771"/>
                <a:gd name="T83" fmla="*/ 306 h 394"/>
                <a:gd name="T84" fmla="*/ 288 w 771"/>
                <a:gd name="T85" fmla="*/ 306 h 394"/>
                <a:gd name="T86" fmla="*/ 269 w 771"/>
                <a:gd name="T87" fmla="*/ 287 h 394"/>
                <a:gd name="T88" fmla="*/ 262 w 771"/>
                <a:gd name="T89" fmla="*/ 274 h 394"/>
                <a:gd name="T90" fmla="*/ 260 w 771"/>
                <a:gd name="T91" fmla="*/ 68 h 394"/>
                <a:gd name="T92" fmla="*/ 215 w 771"/>
                <a:gd name="T93" fmla="*/ 68 h 394"/>
                <a:gd name="T94" fmla="*/ 0 w 771"/>
                <a:gd name="T95" fmla="*/ 55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71" h="394">
                  <a:moveTo>
                    <a:pt x="0" y="55"/>
                  </a:moveTo>
                  <a:lnTo>
                    <a:pt x="2" y="0"/>
                  </a:lnTo>
                  <a:lnTo>
                    <a:pt x="90" y="4"/>
                  </a:lnTo>
                  <a:lnTo>
                    <a:pt x="232" y="10"/>
                  </a:lnTo>
                  <a:lnTo>
                    <a:pt x="435" y="15"/>
                  </a:lnTo>
                  <a:lnTo>
                    <a:pt x="637" y="15"/>
                  </a:lnTo>
                  <a:lnTo>
                    <a:pt x="748" y="15"/>
                  </a:lnTo>
                  <a:lnTo>
                    <a:pt x="750" y="70"/>
                  </a:lnTo>
                  <a:lnTo>
                    <a:pt x="765" y="166"/>
                  </a:lnTo>
                  <a:lnTo>
                    <a:pt x="769" y="196"/>
                  </a:lnTo>
                  <a:lnTo>
                    <a:pt x="771" y="394"/>
                  </a:lnTo>
                  <a:lnTo>
                    <a:pt x="750" y="389"/>
                  </a:lnTo>
                  <a:lnTo>
                    <a:pt x="744" y="383"/>
                  </a:lnTo>
                  <a:lnTo>
                    <a:pt x="735" y="381"/>
                  </a:lnTo>
                  <a:lnTo>
                    <a:pt x="722" y="370"/>
                  </a:lnTo>
                  <a:lnTo>
                    <a:pt x="705" y="360"/>
                  </a:lnTo>
                  <a:lnTo>
                    <a:pt x="699" y="360"/>
                  </a:lnTo>
                  <a:lnTo>
                    <a:pt x="695" y="368"/>
                  </a:lnTo>
                  <a:lnTo>
                    <a:pt x="690" y="370"/>
                  </a:lnTo>
                  <a:lnTo>
                    <a:pt x="682" y="370"/>
                  </a:lnTo>
                  <a:lnTo>
                    <a:pt x="678" y="368"/>
                  </a:lnTo>
                  <a:lnTo>
                    <a:pt x="669" y="362"/>
                  </a:lnTo>
                  <a:lnTo>
                    <a:pt x="656" y="368"/>
                  </a:lnTo>
                  <a:lnTo>
                    <a:pt x="650" y="372"/>
                  </a:lnTo>
                  <a:lnTo>
                    <a:pt x="641" y="372"/>
                  </a:lnTo>
                  <a:lnTo>
                    <a:pt x="635" y="368"/>
                  </a:lnTo>
                  <a:lnTo>
                    <a:pt x="629" y="372"/>
                  </a:lnTo>
                  <a:lnTo>
                    <a:pt x="620" y="372"/>
                  </a:lnTo>
                  <a:lnTo>
                    <a:pt x="611" y="383"/>
                  </a:lnTo>
                  <a:lnTo>
                    <a:pt x="603" y="383"/>
                  </a:lnTo>
                  <a:lnTo>
                    <a:pt x="601" y="389"/>
                  </a:lnTo>
                  <a:lnTo>
                    <a:pt x="594" y="383"/>
                  </a:lnTo>
                  <a:lnTo>
                    <a:pt x="586" y="381"/>
                  </a:lnTo>
                  <a:lnTo>
                    <a:pt x="580" y="377"/>
                  </a:lnTo>
                  <a:lnTo>
                    <a:pt x="573" y="368"/>
                  </a:lnTo>
                  <a:lnTo>
                    <a:pt x="567" y="368"/>
                  </a:lnTo>
                  <a:lnTo>
                    <a:pt x="560" y="372"/>
                  </a:lnTo>
                  <a:lnTo>
                    <a:pt x="554" y="370"/>
                  </a:lnTo>
                  <a:lnTo>
                    <a:pt x="548" y="364"/>
                  </a:lnTo>
                  <a:lnTo>
                    <a:pt x="541" y="362"/>
                  </a:lnTo>
                  <a:lnTo>
                    <a:pt x="539" y="362"/>
                  </a:lnTo>
                  <a:lnTo>
                    <a:pt x="537" y="368"/>
                  </a:lnTo>
                  <a:lnTo>
                    <a:pt x="531" y="372"/>
                  </a:lnTo>
                  <a:lnTo>
                    <a:pt x="526" y="385"/>
                  </a:lnTo>
                  <a:lnTo>
                    <a:pt x="522" y="387"/>
                  </a:lnTo>
                  <a:lnTo>
                    <a:pt x="520" y="385"/>
                  </a:lnTo>
                  <a:lnTo>
                    <a:pt x="518" y="377"/>
                  </a:lnTo>
                  <a:lnTo>
                    <a:pt x="520" y="370"/>
                  </a:lnTo>
                  <a:lnTo>
                    <a:pt x="514" y="370"/>
                  </a:lnTo>
                  <a:lnTo>
                    <a:pt x="501" y="375"/>
                  </a:lnTo>
                  <a:lnTo>
                    <a:pt x="494" y="375"/>
                  </a:lnTo>
                  <a:lnTo>
                    <a:pt x="492" y="368"/>
                  </a:lnTo>
                  <a:lnTo>
                    <a:pt x="484" y="368"/>
                  </a:lnTo>
                  <a:lnTo>
                    <a:pt x="482" y="360"/>
                  </a:lnTo>
                  <a:lnTo>
                    <a:pt x="475" y="358"/>
                  </a:lnTo>
                  <a:lnTo>
                    <a:pt x="462" y="368"/>
                  </a:lnTo>
                  <a:lnTo>
                    <a:pt x="456" y="372"/>
                  </a:lnTo>
                  <a:lnTo>
                    <a:pt x="450" y="370"/>
                  </a:lnTo>
                  <a:lnTo>
                    <a:pt x="450" y="360"/>
                  </a:lnTo>
                  <a:lnTo>
                    <a:pt x="448" y="355"/>
                  </a:lnTo>
                  <a:lnTo>
                    <a:pt x="439" y="355"/>
                  </a:lnTo>
                  <a:lnTo>
                    <a:pt x="435" y="347"/>
                  </a:lnTo>
                  <a:lnTo>
                    <a:pt x="437" y="340"/>
                  </a:lnTo>
                  <a:lnTo>
                    <a:pt x="428" y="340"/>
                  </a:lnTo>
                  <a:lnTo>
                    <a:pt x="413" y="340"/>
                  </a:lnTo>
                  <a:lnTo>
                    <a:pt x="407" y="345"/>
                  </a:lnTo>
                  <a:lnTo>
                    <a:pt x="399" y="347"/>
                  </a:lnTo>
                  <a:lnTo>
                    <a:pt x="394" y="343"/>
                  </a:lnTo>
                  <a:lnTo>
                    <a:pt x="390" y="338"/>
                  </a:lnTo>
                  <a:lnTo>
                    <a:pt x="384" y="338"/>
                  </a:lnTo>
                  <a:lnTo>
                    <a:pt x="375" y="338"/>
                  </a:lnTo>
                  <a:lnTo>
                    <a:pt x="362" y="334"/>
                  </a:lnTo>
                  <a:lnTo>
                    <a:pt x="354" y="330"/>
                  </a:lnTo>
                  <a:lnTo>
                    <a:pt x="347" y="332"/>
                  </a:lnTo>
                  <a:lnTo>
                    <a:pt x="343" y="330"/>
                  </a:lnTo>
                  <a:lnTo>
                    <a:pt x="335" y="330"/>
                  </a:lnTo>
                  <a:lnTo>
                    <a:pt x="335" y="321"/>
                  </a:lnTo>
                  <a:lnTo>
                    <a:pt x="335" y="315"/>
                  </a:lnTo>
                  <a:lnTo>
                    <a:pt x="328" y="309"/>
                  </a:lnTo>
                  <a:lnTo>
                    <a:pt x="322" y="304"/>
                  </a:lnTo>
                  <a:lnTo>
                    <a:pt x="320" y="300"/>
                  </a:lnTo>
                  <a:lnTo>
                    <a:pt x="316" y="309"/>
                  </a:lnTo>
                  <a:lnTo>
                    <a:pt x="309" y="309"/>
                  </a:lnTo>
                  <a:lnTo>
                    <a:pt x="303" y="306"/>
                  </a:lnTo>
                  <a:lnTo>
                    <a:pt x="294" y="311"/>
                  </a:lnTo>
                  <a:lnTo>
                    <a:pt x="288" y="306"/>
                  </a:lnTo>
                  <a:lnTo>
                    <a:pt x="275" y="291"/>
                  </a:lnTo>
                  <a:lnTo>
                    <a:pt x="269" y="287"/>
                  </a:lnTo>
                  <a:lnTo>
                    <a:pt x="260" y="285"/>
                  </a:lnTo>
                  <a:lnTo>
                    <a:pt x="262" y="274"/>
                  </a:lnTo>
                  <a:lnTo>
                    <a:pt x="269" y="72"/>
                  </a:lnTo>
                  <a:lnTo>
                    <a:pt x="260" y="68"/>
                  </a:lnTo>
                  <a:lnTo>
                    <a:pt x="252" y="68"/>
                  </a:lnTo>
                  <a:lnTo>
                    <a:pt x="215" y="68"/>
                  </a:lnTo>
                  <a:lnTo>
                    <a:pt x="122" y="64"/>
                  </a:lnTo>
                  <a:lnTo>
                    <a:pt x="0" y="55"/>
                  </a:lnTo>
                </a:path>
              </a:pathLst>
            </a:custGeom>
            <a:solidFill>
              <a:srgbClr val="C00000"/>
            </a:solidFill>
            <a:ln w="9525" cap="flat">
              <a:solidFill>
                <a:srgbClr val="FFFFFF"/>
              </a:solid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US" sz="1000" dirty="0">
                  <a:solidFill>
                    <a:schemeClr val="bg1"/>
                  </a:solidFill>
                </a:rPr>
                <a:t>            </a:t>
              </a:r>
              <a:r>
                <a:rPr lang="en-US" sz="1000" b="1" dirty="0">
                  <a:solidFill>
                    <a:schemeClr val="bg1"/>
                  </a:solidFill>
                </a:rPr>
                <a:t>Okla.</a:t>
              </a:r>
            </a:p>
          </p:txBody>
        </p:sp>
        <p:sp>
          <p:nvSpPr>
            <p:cNvPr id="619" name="Freeform 701">
              <a:extLst>
                <a:ext uri="{FF2B5EF4-FFF2-40B4-BE49-F238E27FC236}">
                  <a16:creationId xmlns:a16="http://schemas.microsoft.com/office/drawing/2014/main" id="{A48C4A28-B95D-2440-A181-7950E2CF750F}"/>
                </a:ext>
              </a:extLst>
            </p:cNvPr>
            <p:cNvSpPr>
              <a:spLocks noChangeAspect="1"/>
            </p:cNvSpPr>
            <p:nvPr/>
          </p:nvSpPr>
          <p:spPr bwMode="auto">
            <a:xfrm>
              <a:off x="3902487" y="3605603"/>
              <a:ext cx="940117" cy="502921"/>
            </a:xfrm>
            <a:custGeom>
              <a:avLst/>
              <a:gdLst>
                <a:gd name="T0" fmla="*/ 0 w 658"/>
                <a:gd name="T1" fmla="*/ 341 h 352"/>
                <a:gd name="T2" fmla="*/ 17 w 658"/>
                <a:gd name="T3" fmla="*/ 0 h 352"/>
                <a:gd name="T4" fmla="*/ 125 w 658"/>
                <a:gd name="T5" fmla="*/ 7 h 352"/>
                <a:gd name="T6" fmla="*/ 336 w 658"/>
                <a:gd name="T7" fmla="*/ 13 h 352"/>
                <a:gd name="T8" fmla="*/ 447 w 658"/>
                <a:gd name="T9" fmla="*/ 13 h 352"/>
                <a:gd name="T10" fmla="*/ 590 w 658"/>
                <a:gd name="T11" fmla="*/ 11 h 352"/>
                <a:gd name="T12" fmla="*/ 611 w 658"/>
                <a:gd name="T13" fmla="*/ 26 h 352"/>
                <a:gd name="T14" fmla="*/ 617 w 658"/>
                <a:gd name="T15" fmla="*/ 21 h 352"/>
                <a:gd name="T16" fmla="*/ 624 w 658"/>
                <a:gd name="T17" fmla="*/ 24 h 352"/>
                <a:gd name="T18" fmla="*/ 628 w 658"/>
                <a:gd name="T19" fmla="*/ 32 h 352"/>
                <a:gd name="T20" fmla="*/ 630 w 658"/>
                <a:gd name="T21" fmla="*/ 39 h 352"/>
                <a:gd name="T22" fmla="*/ 628 w 658"/>
                <a:gd name="T23" fmla="*/ 41 h 352"/>
                <a:gd name="T24" fmla="*/ 622 w 658"/>
                <a:gd name="T25" fmla="*/ 41 h 352"/>
                <a:gd name="T26" fmla="*/ 617 w 658"/>
                <a:gd name="T27" fmla="*/ 47 h 352"/>
                <a:gd name="T28" fmla="*/ 609 w 658"/>
                <a:gd name="T29" fmla="*/ 60 h 352"/>
                <a:gd name="T30" fmla="*/ 613 w 658"/>
                <a:gd name="T31" fmla="*/ 66 h 352"/>
                <a:gd name="T32" fmla="*/ 619 w 658"/>
                <a:gd name="T33" fmla="*/ 75 h 352"/>
                <a:gd name="T34" fmla="*/ 628 w 658"/>
                <a:gd name="T35" fmla="*/ 81 h 352"/>
                <a:gd name="T36" fmla="*/ 628 w 658"/>
                <a:gd name="T37" fmla="*/ 87 h 352"/>
                <a:gd name="T38" fmla="*/ 639 w 658"/>
                <a:gd name="T39" fmla="*/ 102 h 352"/>
                <a:gd name="T40" fmla="*/ 645 w 658"/>
                <a:gd name="T41" fmla="*/ 105 h 352"/>
                <a:gd name="T42" fmla="*/ 654 w 658"/>
                <a:gd name="T43" fmla="*/ 111 h 352"/>
                <a:gd name="T44" fmla="*/ 658 w 658"/>
                <a:gd name="T45" fmla="*/ 352 h 352"/>
                <a:gd name="T46" fmla="*/ 547 w 658"/>
                <a:gd name="T47" fmla="*/ 352 h 352"/>
                <a:gd name="T48" fmla="*/ 345 w 658"/>
                <a:gd name="T49" fmla="*/ 352 h 352"/>
                <a:gd name="T50" fmla="*/ 142 w 658"/>
                <a:gd name="T51" fmla="*/ 347 h 352"/>
                <a:gd name="T52" fmla="*/ 0 w 658"/>
                <a:gd name="T53" fmla="*/ 34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8" h="352">
                  <a:moveTo>
                    <a:pt x="0" y="341"/>
                  </a:moveTo>
                  <a:lnTo>
                    <a:pt x="17" y="0"/>
                  </a:lnTo>
                  <a:lnTo>
                    <a:pt x="125" y="7"/>
                  </a:lnTo>
                  <a:lnTo>
                    <a:pt x="336" y="13"/>
                  </a:lnTo>
                  <a:lnTo>
                    <a:pt x="447" y="13"/>
                  </a:lnTo>
                  <a:lnTo>
                    <a:pt x="590" y="11"/>
                  </a:lnTo>
                  <a:lnTo>
                    <a:pt x="611" y="26"/>
                  </a:lnTo>
                  <a:lnTo>
                    <a:pt x="617" y="21"/>
                  </a:lnTo>
                  <a:lnTo>
                    <a:pt x="624" y="24"/>
                  </a:lnTo>
                  <a:lnTo>
                    <a:pt x="628" y="32"/>
                  </a:lnTo>
                  <a:lnTo>
                    <a:pt x="630" y="39"/>
                  </a:lnTo>
                  <a:lnTo>
                    <a:pt x="628" y="41"/>
                  </a:lnTo>
                  <a:lnTo>
                    <a:pt x="622" y="41"/>
                  </a:lnTo>
                  <a:lnTo>
                    <a:pt x="617" y="47"/>
                  </a:lnTo>
                  <a:lnTo>
                    <a:pt x="609" y="60"/>
                  </a:lnTo>
                  <a:lnTo>
                    <a:pt x="613" y="66"/>
                  </a:lnTo>
                  <a:lnTo>
                    <a:pt x="619" y="75"/>
                  </a:lnTo>
                  <a:lnTo>
                    <a:pt x="628" y="81"/>
                  </a:lnTo>
                  <a:lnTo>
                    <a:pt x="628" y="87"/>
                  </a:lnTo>
                  <a:lnTo>
                    <a:pt x="639" y="102"/>
                  </a:lnTo>
                  <a:lnTo>
                    <a:pt x="645" y="105"/>
                  </a:lnTo>
                  <a:lnTo>
                    <a:pt x="654" y="111"/>
                  </a:lnTo>
                  <a:lnTo>
                    <a:pt x="658" y="352"/>
                  </a:lnTo>
                  <a:lnTo>
                    <a:pt x="547" y="352"/>
                  </a:lnTo>
                  <a:lnTo>
                    <a:pt x="345" y="352"/>
                  </a:lnTo>
                  <a:lnTo>
                    <a:pt x="142" y="347"/>
                  </a:lnTo>
                  <a:lnTo>
                    <a:pt x="0" y="341"/>
                  </a:lnTo>
                </a:path>
              </a:pathLst>
            </a:custGeom>
            <a:solidFill>
              <a:srgbClr val="C00000"/>
            </a:solidFill>
            <a:ln w="9525" cap="flat">
              <a:solidFill>
                <a:srgbClr val="FFFFFF"/>
              </a:solid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US" sz="1000" b="1" dirty="0">
                  <a:solidFill>
                    <a:schemeClr val="bg1"/>
                  </a:solidFill>
                </a:rPr>
                <a:t>Kan</a:t>
              </a:r>
              <a:r>
                <a:rPr lang="en-US" sz="1000" dirty="0">
                  <a:solidFill>
                    <a:schemeClr val="bg1"/>
                  </a:solidFill>
                </a:rPr>
                <a:t>.</a:t>
              </a:r>
            </a:p>
          </p:txBody>
        </p:sp>
        <p:sp>
          <p:nvSpPr>
            <p:cNvPr id="620" name="Freeform 706">
              <a:extLst>
                <a:ext uri="{FF2B5EF4-FFF2-40B4-BE49-F238E27FC236}">
                  <a16:creationId xmlns:a16="http://schemas.microsoft.com/office/drawing/2014/main" id="{D99E364C-F23D-674A-9889-13417B9CFBC7}"/>
                </a:ext>
              </a:extLst>
            </p:cNvPr>
            <p:cNvSpPr>
              <a:spLocks noChangeAspect="1"/>
            </p:cNvSpPr>
            <p:nvPr/>
          </p:nvSpPr>
          <p:spPr bwMode="auto">
            <a:xfrm>
              <a:off x="7932059" y="3490861"/>
              <a:ext cx="8573" cy="30006"/>
            </a:xfrm>
            <a:custGeom>
              <a:avLst/>
              <a:gdLst>
                <a:gd name="T0" fmla="*/ 0 w 6"/>
                <a:gd name="T1" fmla="*/ 21 h 21"/>
                <a:gd name="T2" fmla="*/ 6 w 6"/>
                <a:gd name="T3" fmla="*/ 6 h 21"/>
                <a:gd name="T4" fmla="*/ 6 w 6"/>
                <a:gd name="T5" fmla="*/ 0 h 21"/>
                <a:gd name="T6" fmla="*/ 0 w 6"/>
                <a:gd name="T7" fmla="*/ 21 h 21"/>
              </a:gdLst>
              <a:ahLst/>
              <a:cxnLst>
                <a:cxn ang="0">
                  <a:pos x="T0" y="T1"/>
                </a:cxn>
                <a:cxn ang="0">
                  <a:pos x="T2" y="T3"/>
                </a:cxn>
                <a:cxn ang="0">
                  <a:pos x="T4" y="T5"/>
                </a:cxn>
                <a:cxn ang="0">
                  <a:pos x="T6" y="T7"/>
                </a:cxn>
              </a:cxnLst>
              <a:rect l="0" t="0" r="r" b="b"/>
              <a:pathLst>
                <a:path w="6" h="21">
                  <a:moveTo>
                    <a:pt x="0" y="21"/>
                  </a:moveTo>
                  <a:lnTo>
                    <a:pt x="6" y="6"/>
                  </a:lnTo>
                  <a:lnTo>
                    <a:pt x="6" y="0"/>
                  </a:lnTo>
                  <a:lnTo>
                    <a:pt x="0" y="2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21" name="Freeform 707">
              <a:extLst>
                <a:ext uri="{FF2B5EF4-FFF2-40B4-BE49-F238E27FC236}">
                  <a16:creationId xmlns:a16="http://schemas.microsoft.com/office/drawing/2014/main" id="{B0564380-6045-084B-8006-8EA8EB30A698}"/>
                </a:ext>
              </a:extLst>
            </p:cNvPr>
            <p:cNvSpPr>
              <a:spLocks noChangeAspect="1"/>
            </p:cNvSpPr>
            <p:nvPr/>
          </p:nvSpPr>
          <p:spPr bwMode="auto">
            <a:xfrm>
              <a:off x="7932059" y="3490861"/>
              <a:ext cx="8573" cy="30006"/>
            </a:xfrm>
            <a:custGeom>
              <a:avLst/>
              <a:gdLst>
                <a:gd name="T0" fmla="*/ 0 w 6"/>
                <a:gd name="T1" fmla="*/ 21 h 21"/>
                <a:gd name="T2" fmla="*/ 6 w 6"/>
                <a:gd name="T3" fmla="*/ 6 h 21"/>
                <a:gd name="T4" fmla="*/ 6 w 6"/>
                <a:gd name="T5" fmla="*/ 0 h 21"/>
                <a:gd name="T6" fmla="*/ 0 w 6"/>
                <a:gd name="T7" fmla="*/ 21 h 21"/>
              </a:gdLst>
              <a:ahLst/>
              <a:cxnLst>
                <a:cxn ang="0">
                  <a:pos x="T0" y="T1"/>
                </a:cxn>
                <a:cxn ang="0">
                  <a:pos x="T2" y="T3"/>
                </a:cxn>
                <a:cxn ang="0">
                  <a:pos x="T4" y="T5"/>
                </a:cxn>
                <a:cxn ang="0">
                  <a:pos x="T6" y="T7"/>
                </a:cxn>
              </a:cxnLst>
              <a:rect l="0" t="0" r="r" b="b"/>
              <a:pathLst>
                <a:path w="6" h="21">
                  <a:moveTo>
                    <a:pt x="0" y="21"/>
                  </a:moveTo>
                  <a:lnTo>
                    <a:pt x="6" y="6"/>
                  </a:lnTo>
                  <a:lnTo>
                    <a:pt x="6" y="0"/>
                  </a:lnTo>
                  <a:lnTo>
                    <a:pt x="0" y="21"/>
                  </a:lnTo>
                </a:path>
              </a:pathLst>
            </a:custGeom>
            <a:solidFill>
              <a:schemeClr val="bg2"/>
            </a:solidFill>
            <a:ln w="1428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22" name="Freeform 709">
              <a:extLst>
                <a:ext uri="{FF2B5EF4-FFF2-40B4-BE49-F238E27FC236}">
                  <a16:creationId xmlns:a16="http://schemas.microsoft.com/office/drawing/2014/main" id="{3B55318D-3FB3-E347-ACD6-C9EB6CBE7D27}"/>
                </a:ext>
              </a:extLst>
            </p:cNvPr>
            <p:cNvSpPr>
              <a:spLocks noChangeAspect="1"/>
            </p:cNvSpPr>
            <p:nvPr/>
          </p:nvSpPr>
          <p:spPr bwMode="auto">
            <a:xfrm>
              <a:off x="4514957" y="2110149"/>
              <a:ext cx="832962" cy="942975"/>
            </a:xfrm>
            <a:custGeom>
              <a:avLst/>
              <a:gdLst>
                <a:gd name="T0" fmla="*/ 155 w 583"/>
                <a:gd name="T1" fmla="*/ 42 h 660"/>
                <a:gd name="T2" fmla="*/ 162 w 583"/>
                <a:gd name="T3" fmla="*/ 2 h 660"/>
                <a:gd name="T4" fmla="*/ 185 w 583"/>
                <a:gd name="T5" fmla="*/ 31 h 660"/>
                <a:gd name="T6" fmla="*/ 198 w 583"/>
                <a:gd name="T7" fmla="*/ 70 h 660"/>
                <a:gd name="T8" fmla="*/ 226 w 583"/>
                <a:gd name="T9" fmla="*/ 78 h 660"/>
                <a:gd name="T10" fmla="*/ 266 w 583"/>
                <a:gd name="T11" fmla="*/ 93 h 660"/>
                <a:gd name="T12" fmla="*/ 294 w 583"/>
                <a:gd name="T13" fmla="*/ 80 h 660"/>
                <a:gd name="T14" fmla="*/ 304 w 583"/>
                <a:gd name="T15" fmla="*/ 78 h 660"/>
                <a:gd name="T16" fmla="*/ 347 w 583"/>
                <a:gd name="T17" fmla="*/ 98 h 660"/>
                <a:gd name="T18" fmla="*/ 362 w 583"/>
                <a:gd name="T19" fmla="*/ 110 h 660"/>
                <a:gd name="T20" fmla="*/ 377 w 583"/>
                <a:gd name="T21" fmla="*/ 108 h 660"/>
                <a:gd name="T22" fmla="*/ 398 w 583"/>
                <a:gd name="T23" fmla="*/ 115 h 660"/>
                <a:gd name="T24" fmla="*/ 434 w 583"/>
                <a:gd name="T25" fmla="*/ 136 h 660"/>
                <a:gd name="T26" fmla="*/ 464 w 583"/>
                <a:gd name="T27" fmla="*/ 123 h 660"/>
                <a:gd name="T28" fmla="*/ 485 w 583"/>
                <a:gd name="T29" fmla="*/ 119 h 660"/>
                <a:gd name="T30" fmla="*/ 498 w 583"/>
                <a:gd name="T31" fmla="*/ 127 h 660"/>
                <a:gd name="T32" fmla="*/ 528 w 583"/>
                <a:gd name="T33" fmla="*/ 123 h 660"/>
                <a:gd name="T34" fmla="*/ 551 w 583"/>
                <a:gd name="T35" fmla="*/ 132 h 660"/>
                <a:gd name="T36" fmla="*/ 583 w 583"/>
                <a:gd name="T37" fmla="*/ 132 h 660"/>
                <a:gd name="T38" fmla="*/ 562 w 583"/>
                <a:gd name="T39" fmla="*/ 146 h 660"/>
                <a:gd name="T40" fmla="*/ 517 w 583"/>
                <a:gd name="T41" fmla="*/ 168 h 660"/>
                <a:gd name="T42" fmla="*/ 460 w 583"/>
                <a:gd name="T43" fmla="*/ 219 h 660"/>
                <a:gd name="T44" fmla="*/ 430 w 583"/>
                <a:gd name="T45" fmla="*/ 253 h 660"/>
                <a:gd name="T46" fmla="*/ 398 w 583"/>
                <a:gd name="T47" fmla="*/ 283 h 660"/>
                <a:gd name="T48" fmla="*/ 389 w 583"/>
                <a:gd name="T49" fmla="*/ 293 h 660"/>
                <a:gd name="T50" fmla="*/ 385 w 583"/>
                <a:gd name="T51" fmla="*/ 359 h 660"/>
                <a:gd name="T52" fmla="*/ 353 w 583"/>
                <a:gd name="T53" fmla="*/ 383 h 660"/>
                <a:gd name="T54" fmla="*/ 343 w 583"/>
                <a:gd name="T55" fmla="*/ 404 h 660"/>
                <a:gd name="T56" fmla="*/ 353 w 583"/>
                <a:gd name="T57" fmla="*/ 421 h 660"/>
                <a:gd name="T58" fmla="*/ 355 w 583"/>
                <a:gd name="T59" fmla="*/ 468 h 660"/>
                <a:gd name="T60" fmla="*/ 355 w 583"/>
                <a:gd name="T61" fmla="*/ 502 h 660"/>
                <a:gd name="T62" fmla="*/ 370 w 583"/>
                <a:gd name="T63" fmla="*/ 526 h 660"/>
                <a:gd name="T64" fmla="*/ 396 w 583"/>
                <a:gd name="T65" fmla="*/ 538 h 660"/>
                <a:gd name="T66" fmla="*/ 424 w 583"/>
                <a:gd name="T67" fmla="*/ 553 h 660"/>
                <a:gd name="T68" fmla="*/ 453 w 583"/>
                <a:gd name="T69" fmla="*/ 585 h 660"/>
                <a:gd name="T70" fmla="*/ 475 w 583"/>
                <a:gd name="T71" fmla="*/ 598 h 660"/>
                <a:gd name="T72" fmla="*/ 485 w 583"/>
                <a:gd name="T73" fmla="*/ 634 h 660"/>
                <a:gd name="T74" fmla="*/ 404 w 583"/>
                <a:gd name="T75" fmla="*/ 649 h 660"/>
                <a:gd name="T76" fmla="*/ 64 w 583"/>
                <a:gd name="T77" fmla="*/ 660 h 660"/>
                <a:gd name="T78" fmla="*/ 51 w 583"/>
                <a:gd name="T79" fmla="*/ 445 h 660"/>
                <a:gd name="T80" fmla="*/ 30 w 583"/>
                <a:gd name="T81" fmla="*/ 423 h 660"/>
                <a:gd name="T82" fmla="*/ 45 w 583"/>
                <a:gd name="T83" fmla="*/ 406 h 660"/>
                <a:gd name="T84" fmla="*/ 53 w 583"/>
                <a:gd name="T85" fmla="*/ 377 h 660"/>
                <a:gd name="T86" fmla="*/ 51 w 583"/>
                <a:gd name="T87" fmla="*/ 349 h 660"/>
                <a:gd name="T88" fmla="*/ 38 w 583"/>
                <a:gd name="T89" fmla="*/ 321 h 660"/>
                <a:gd name="T90" fmla="*/ 34 w 583"/>
                <a:gd name="T91" fmla="*/ 281 h 660"/>
                <a:gd name="T92" fmla="*/ 32 w 583"/>
                <a:gd name="T93" fmla="*/ 255 h 660"/>
                <a:gd name="T94" fmla="*/ 27 w 583"/>
                <a:gd name="T95" fmla="*/ 219 h 660"/>
                <a:gd name="T96" fmla="*/ 25 w 583"/>
                <a:gd name="T97" fmla="*/ 189 h 660"/>
                <a:gd name="T98" fmla="*/ 10 w 583"/>
                <a:gd name="T99" fmla="*/ 140 h 660"/>
                <a:gd name="T100" fmla="*/ 8 w 583"/>
                <a:gd name="T101" fmla="*/ 115 h 660"/>
                <a:gd name="T102" fmla="*/ 10 w 583"/>
                <a:gd name="T103" fmla="*/ 80 h 660"/>
                <a:gd name="T104" fmla="*/ 0 w 583"/>
                <a:gd name="T105" fmla="*/ 46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3" h="660">
                  <a:moveTo>
                    <a:pt x="2" y="42"/>
                  </a:moveTo>
                  <a:lnTo>
                    <a:pt x="98" y="42"/>
                  </a:lnTo>
                  <a:lnTo>
                    <a:pt x="155" y="42"/>
                  </a:lnTo>
                  <a:lnTo>
                    <a:pt x="157" y="34"/>
                  </a:lnTo>
                  <a:lnTo>
                    <a:pt x="155" y="0"/>
                  </a:lnTo>
                  <a:lnTo>
                    <a:pt x="162" y="2"/>
                  </a:lnTo>
                  <a:lnTo>
                    <a:pt x="174" y="4"/>
                  </a:lnTo>
                  <a:lnTo>
                    <a:pt x="181" y="10"/>
                  </a:lnTo>
                  <a:lnTo>
                    <a:pt x="185" y="31"/>
                  </a:lnTo>
                  <a:lnTo>
                    <a:pt x="191" y="53"/>
                  </a:lnTo>
                  <a:lnTo>
                    <a:pt x="191" y="63"/>
                  </a:lnTo>
                  <a:lnTo>
                    <a:pt x="198" y="70"/>
                  </a:lnTo>
                  <a:lnTo>
                    <a:pt x="204" y="74"/>
                  </a:lnTo>
                  <a:lnTo>
                    <a:pt x="219" y="74"/>
                  </a:lnTo>
                  <a:lnTo>
                    <a:pt x="226" y="78"/>
                  </a:lnTo>
                  <a:lnTo>
                    <a:pt x="257" y="83"/>
                  </a:lnTo>
                  <a:lnTo>
                    <a:pt x="260" y="89"/>
                  </a:lnTo>
                  <a:lnTo>
                    <a:pt x="266" y="93"/>
                  </a:lnTo>
                  <a:lnTo>
                    <a:pt x="285" y="89"/>
                  </a:lnTo>
                  <a:lnTo>
                    <a:pt x="289" y="83"/>
                  </a:lnTo>
                  <a:lnTo>
                    <a:pt x="294" y="80"/>
                  </a:lnTo>
                  <a:lnTo>
                    <a:pt x="296" y="80"/>
                  </a:lnTo>
                  <a:lnTo>
                    <a:pt x="298" y="78"/>
                  </a:lnTo>
                  <a:lnTo>
                    <a:pt x="304" y="78"/>
                  </a:lnTo>
                  <a:lnTo>
                    <a:pt x="321" y="78"/>
                  </a:lnTo>
                  <a:lnTo>
                    <a:pt x="349" y="89"/>
                  </a:lnTo>
                  <a:lnTo>
                    <a:pt x="347" y="98"/>
                  </a:lnTo>
                  <a:lnTo>
                    <a:pt x="355" y="98"/>
                  </a:lnTo>
                  <a:lnTo>
                    <a:pt x="362" y="104"/>
                  </a:lnTo>
                  <a:lnTo>
                    <a:pt x="362" y="110"/>
                  </a:lnTo>
                  <a:lnTo>
                    <a:pt x="366" y="115"/>
                  </a:lnTo>
                  <a:lnTo>
                    <a:pt x="375" y="119"/>
                  </a:lnTo>
                  <a:lnTo>
                    <a:pt x="377" y="108"/>
                  </a:lnTo>
                  <a:lnTo>
                    <a:pt x="387" y="106"/>
                  </a:lnTo>
                  <a:lnTo>
                    <a:pt x="396" y="108"/>
                  </a:lnTo>
                  <a:lnTo>
                    <a:pt x="398" y="115"/>
                  </a:lnTo>
                  <a:lnTo>
                    <a:pt x="419" y="123"/>
                  </a:lnTo>
                  <a:lnTo>
                    <a:pt x="419" y="129"/>
                  </a:lnTo>
                  <a:lnTo>
                    <a:pt x="434" y="136"/>
                  </a:lnTo>
                  <a:lnTo>
                    <a:pt x="443" y="138"/>
                  </a:lnTo>
                  <a:lnTo>
                    <a:pt x="458" y="132"/>
                  </a:lnTo>
                  <a:lnTo>
                    <a:pt x="464" y="123"/>
                  </a:lnTo>
                  <a:lnTo>
                    <a:pt x="479" y="115"/>
                  </a:lnTo>
                  <a:lnTo>
                    <a:pt x="485" y="112"/>
                  </a:lnTo>
                  <a:lnTo>
                    <a:pt x="485" y="119"/>
                  </a:lnTo>
                  <a:lnTo>
                    <a:pt x="490" y="121"/>
                  </a:lnTo>
                  <a:lnTo>
                    <a:pt x="492" y="127"/>
                  </a:lnTo>
                  <a:lnTo>
                    <a:pt x="498" y="127"/>
                  </a:lnTo>
                  <a:lnTo>
                    <a:pt x="507" y="125"/>
                  </a:lnTo>
                  <a:lnTo>
                    <a:pt x="521" y="125"/>
                  </a:lnTo>
                  <a:lnTo>
                    <a:pt x="528" y="123"/>
                  </a:lnTo>
                  <a:lnTo>
                    <a:pt x="543" y="123"/>
                  </a:lnTo>
                  <a:lnTo>
                    <a:pt x="549" y="129"/>
                  </a:lnTo>
                  <a:lnTo>
                    <a:pt x="551" y="132"/>
                  </a:lnTo>
                  <a:lnTo>
                    <a:pt x="558" y="136"/>
                  </a:lnTo>
                  <a:lnTo>
                    <a:pt x="564" y="132"/>
                  </a:lnTo>
                  <a:lnTo>
                    <a:pt x="583" y="132"/>
                  </a:lnTo>
                  <a:lnTo>
                    <a:pt x="575" y="136"/>
                  </a:lnTo>
                  <a:lnTo>
                    <a:pt x="568" y="142"/>
                  </a:lnTo>
                  <a:lnTo>
                    <a:pt x="562" y="146"/>
                  </a:lnTo>
                  <a:lnTo>
                    <a:pt x="539" y="159"/>
                  </a:lnTo>
                  <a:lnTo>
                    <a:pt x="530" y="161"/>
                  </a:lnTo>
                  <a:lnTo>
                    <a:pt x="517" y="168"/>
                  </a:lnTo>
                  <a:lnTo>
                    <a:pt x="494" y="181"/>
                  </a:lnTo>
                  <a:lnTo>
                    <a:pt x="468" y="208"/>
                  </a:lnTo>
                  <a:lnTo>
                    <a:pt x="460" y="219"/>
                  </a:lnTo>
                  <a:lnTo>
                    <a:pt x="441" y="240"/>
                  </a:lnTo>
                  <a:lnTo>
                    <a:pt x="434" y="247"/>
                  </a:lnTo>
                  <a:lnTo>
                    <a:pt x="430" y="253"/>
                  </a:lnTo>
                  <a:lnTo>
                    <a:pt x="421" y="259"/>
                  </a:lnTo>
                  <a:lnTo>
                    <a:pt x="400" y="276"/>
                  </a:lnTo>
                  <a:lnTo>
                    <a:pt x="398" y="283"/>
                  </a:lnTo>
                  <a:lnTo>
                    <a:pt x="394" y="285"/>
                  </a:lnTo>
                  <a:lnTo>
                    <a:pt x="394" y="287"/>
                  </a:lnTo>
                  <a:lnTo>
                    <a:pt x="389" y="293"/>
                  </a:lnTo>
                  <a:lnTo>
                    <a:pt x="383" y="293"/>
                  </a:lnTo>
                  <a:lnTo>
                    <a:pt x="387" y="351"/>
                  </a:lnTo>
                  <a:lnTo>
                    <a:pt x="385" y="359"/>
                  </a:lnTo>
                  <a:lnTo>
                    <a:pt x="381" y="366"/>
                  </a:lnTo>
                  <a:lnTo>
                    <a:pt x="368" y="374"/>
                  </a:lnTo>
                  <a:lnTo>
                    <a:pt x="353" y="383"/>
                  </a:lnTo>
                  <a:lnTo>
                    <a:pt x="351" y="391"/>
                  </a:lnTo>
                  <a:lnTo>
                    <a:pt x="347" y="398"/>
                  </a:lnTo>
                  <a:lnTo>
                    <a:pt x="343" y="404"/>
                  </a:lnTo>
                  <a:lnTo>
                    <a:pt x="343" y="413"/>
                  </a:lnTo>
                  <a:lnTo>
                    <a:pt x="347" y="419"/>
                  </a:lnTo>
                  <a:lnTo>
                    <a:pt x="353" y="421"/>
                  </a:lnTo>
                  <a:lnTo>
                    <a:pt x="362" y="436"/>
                  </a:lnTo>
                  <a:lnTo>
                    <a:pt x="353" y="453"/>
                  </a:lnTo>
                  <a:lnTo>
                    <a:pt x="355" y="468"/>
                  </a:lnTo>
                  <a:lnTo>
                    <a:pt x="353" y="474"/>
                  </a:lnTo>
                  <a:lnTo>
                    <a:pt x="355" y="492"/>
                  </a:lnTo>
                  <a:lnTo>
                    <a:pt x="355" y="502"/>
                  </a:lnTo>
                  <a:lnTo>
                    <a:pt x="353" y="511"/>
                  </a:lnTo>
                  <a:lnTo>
                    <a:pt x="364" y="519"/>
                  </a:lnTo>
                  <a:lnTo>
                    <a:pt x="370" y="526"/>
                  </a:lnTo>
                  <a:lnTo>
                    <a:pt x="379" y="530"/>
                  </a:lnTo>
                  <a:lnTo>
                    <a:pt x="392" y="532"/>
                  </a:lnTo>
                  <a:lnTo>
                    <a:pt x="396" y="538"/>
                  </a:lnTo>
                  <a:lnTo>
                    <a:pt x="402" y="543"/>
                  </a:lnTo>
                  <a:lnTo>
                    <a:pt x="413" y="547"/>
                  </a:lnTo>
                  <a:lnTo>
                    <a:pt x="424" y="553"/>
                  </a:lnTo>
                  <a:lnTo>
                    <a:pt x="432" y="568"/>
                  </a:lnTo>
                  <a:lnTo>
                    <a:pt x="447" y="581"/>
                  </a:lnTo>
                  <a:lnTo>
                    <a:pt x="453" y="585"/>
                  </a:lnTo>
                  <a:lnTo>
                    <a:pt x="462" y="587"/>
                  </a:lnTo>
                  <a:lnTo>
                    <a:pt x="468" y="592"/>
                  </a:lnTo>
                  <a:lnTo>
                    <a:pt x="475" y="598"/>
                  </a:lnTo>
                  <a:lnTo>
                    <a:pt x="481" y="609"/>
                  </a:lnTo>
                  <a:lnTo>
                    <a:pt x="483" y="628"/>
                  </a:lnTo>
                  <a:lnTo>
                    <a:pt x="485" y="634"/>
                  </a:lnTo>
                  <a:lnTo>
                    <a:pt x="485" y="638"/>
                  </a:lnTo>
                  <a:lnTo>
                    <a:pt x="487" y="645"/>
                  </a:lnTo>
                  <a:lnTo>
                    <a:pt x="404" y="649"/>
                  </a:lnTo>
                  <a:lnTo>
                    <a:pt x="287" y="656"/>
                  </a:lnTo>
                  <a:lnTo>
                    <a:pt x="147" y="658"/>
                  </a:lnTo>
                  <a:lnTo>
                    <a:pt x="64" y="660"/>
                  </a:lnTo>
                  <a:lnTo>
                    <a:pt x="62" y="457"/>
                  </a:lnTo>
                  <a:lnTo>
                    <a:pt x="57" y="449"/>
                  </a:lnTo>
                  <a:lnTo>
                    <a:pt x="51" y="445"/>
                  </a:lnTo>
                  <a:lnTo>
                    <a:pt x="42" y="445"/>
                  </a:lnTo>
                  <a:lnTo>
                    <a:pt x="34" y="430"/>
                  </a:lnTo>
                  <a:lnTo>
                    <a:pt x="30" y="423"/>
                  </a:lnTo>
                  <a:lnTo>
                    <a:pt x="32" y="417"/>
                  </a:lnTo>
                  <a:lnTo>
                    <a:pt x="38" y="411"/>
                  </a:lnTo>
                  <a:lnTo>
                    <a:pt x="45" y="406"/>
                  </a:lnTo>
                  <a:lnTo>
                    <a:pt x="49" y="400"/>
                  </a:lnTo>
                  <a:lnTo>
                    <a:pt x="53" y="385"/>
                  </a:lnTo>
                  <a:lnTo>
                    <a:pt x="53" y="377"/>
                  </a:lnTo>
                  <a:lnTo>
                    <a:pt x="53" y="370"/>
                  </a:lnTo>
                  <a:lnTo>
                    <a:pt x="51" y="355"/>
                  </a:lnTo>
                  <a:lnTo>
                    <a:pt x="51" y="349"/>
                  </a:lnTo>
                  <a:lnTo>
                    <a:pt x="49" y="340"/>
                  </a:lnTo>
                  <a:lnTo>
                    <a:pt x="40" y="330"/>
                  </a:lnTo>
                  <a:lnTo>
                    <a:pt x="38" y="321"/>
                  </a:lnTo>
                  <a:lnTo>
                    <a:pt x="38" y="315"/>
                  </a:lnTo>
                  <a:lnTo>
                    <a:pt x="36" y="308"/>
                  </a:lnTo>
                  <a:lnTo>
                    <a:pt x="34" y="281"/>
                  </a:lnTo>
                  <a:lnTo>
                    <a:pt x="36" y="274"/>
                  </a:lnTo>
                  <a:lnTo>
                    <a:pt x="32" y="266"/>
                  </a:lnTo>
                  <a:lnTo>
                    <a:pt x="32" y="255"/>
                  </a:lnTo>
                  <a:lnTo>
                    <a:pt x="30" y="240"/>
                  </a:lnTo>
                  <a:lnTo>
                    <a:pt x="30" y="225"/>
                  </a:lnTo>
                  <a:lnTo>
                    <a:pt x="27" y="219"/>
                  </a:lnTo>
                  <a:lnTo>
                    <a:pt x="30" y="213"/>
                  </a:lnTo>
                  <a:lnTo>
                    <a:pt x="30" y="204"/>
                  </a:lnTo>
                  <a:lnTo>
                    <a:pt x="25" y="189"/>
                  </a:lnTo>
                  <a:lnTo>
                    <a:pt x="17" y="168"/>
                  </a:lnTo>
                  <a:lnTo>
                    <a:pt x="19" y="164"/>
                  </a:lnTo>
                  <a:lnTo>
                    <a:pt x="10" y="140"/>
                  </a:lnTo>
                  <a:lnTo>
                    <a:pt x="8" y="132"/>
                  </a:lnTo>
                  <a:lnTo>
                    <a:pt x="8" y="119"/>
                  </a:lnTo>
                  <a:lnTo>
                    <a:pt x="8" y="115"/>
                  </a:lnTo>
                  <a:lnTo>
                    <a:pt x="8" y="108"/>
                  </a:lnTo>
                  <a:lnTo>
                    <a:pt x="6" y="93"/>
                  </a:lnTo>
                  <a:lnTo>
                    <a:pt x="10" y="80"/>
                  </a:lnTo>
                  <a:lnTo>
                    <a:pt x="8" y="74"/>
                  </a:lnTo>
                  <a:lnTo>
                    <a:pt x="4" y="53"/>
                  </a:lnTo>
                  <a:lnTo>
                    <a:pt x="0" y="46"/>
                  </a:lnTo>
                  <a:lnTo>
                    <a:pt x="0" y="46"/>
                  </a:lnTo>
                  <a:lnTo>
                    <a:pt x="2" y="42"/>
                  </a:lnTo>
                </a:path>
              </a:pathLst>
            </a:custGeom>
            <a:solidFill>
              <a:srgbClr val="194196"/>
            </a:solidFill>
            <a:ln w="9525" cap="flat">
              <a:solidFill>
                <a:srgbClr val="FFFFFF"/>
              </a:solidFill>
              <a:prstDash val="solid"/>
              <a:miter lim="800000"/>
              <a:headEnd/>
              <a:tailEnd/>
            </a:ln>
          </p:spPr>
          <p:txBody>
            <a:bodyPr vert="horz" wrap="square" lIns="0" tIns="45720" rIns="91440" bIns="45720" numCol="1" anchor="ctr" anchorCtr="0" compatLnSpc="1">
              <a:prstTxWarp prst="textNoShape">
                <a:avLst/>
              </a:prstTxWarp>
            </a:bodyPr>
            <a:lstStyle/>
            <a:p>
              <a:r>
                <a:rPr lang="en-US" sz="1000" b="1" dirty="0">
                  <a:solidFill>
                    <a:schemeClr val="bg1"/>
                  </a:solidFill>
                </a:rPr>
                <a:t>    Minn.</a:t>
              </a:r>
            </a:p>
          </p:txBody>
        </p:sp>
        <p:sp>
          <p:nvSpPr>
            <p:cNvPr id="623" name="Freeform 710">
              <a:extLst>
                <a:ext uri="{FF2B5EF4-FFF2-40B4-BE49-F238E27FC236}">
                  <a16:creationId xmlns:a16="http://schemas.microsoft.com/office/drawing/2014/main" id="{FE7ED3B0-9340-F848-BF82-30D298734151}"/>
                </a:ext>
              </a:extLst>
            </p:cNvPr>
            <p:cNvSpPr>
              <a:spLocks noChangeAspect="1"/>
            </p:cNvSpPr>
            <p:nvPr/>
          </p:nvSpPr>
          <p:spPr bwMode="auto">
            <a:xfrm>
              <a:off x="4589236" y="3033676"/>
              <a:ext cx="768667" cy="504348"/>
            </a:xfrm>
            <a:custGeom>
              <a:avLst/>
              <a:gdLst>
                <a:gd name="T0" fmla="*/ 8 w 538"/>
                <a:gd name="T1" fmla="*/ 111 h 353"/>
                <a:gd name="T2" fmla="*/ 0 w 538"/>
                <a:gd name="T3" fmla="*/ 96 h 353"/>
                <a:gd name="T4" fmla="*/ 6 w 538"/>
                <a:gd name="T5" fmla="*/ 89 h 353"/>
                <a:gd name="T6" fmla="*/ 8 w 538"/>
                <a:gd name="T7" fmla="*/ 66 h 353"/>
                <a:gd name="T8" fmla="*/ 13 w 538"/>
                <a:gd name="T9" fmla="*/ 53 h 353"/>
                <a:gd name="T10" fmla="*/ 4 w 538"/>
                <a:gd name="T11" fmla="*/ 38 h 353"/>
                <a:gd name="T12" fmla="*/ 8 w 538"/>
                <a:gd name="T13" fmla="*/ 30 h 353"/>
                <a:gd name="T14" fmla="*/ 2 w 538"/>
                <a:gd name="T15" fmla="*/ 15 h 353"/>
                <a:gd name="T16" fmla="*/ 98 w 538"/>
                <a:gd name="T17" fmla="*/ 13 h 353"/>
                <a:gd name="T18" fmla="*/ 355 w 538"/>
                <a:gd name="T19" fmla="*/ 4 h 353"/>
                <a:gd name="T20" fmla="*/ 438 w 538"/>
                <a:gd name="T21" fmla="*/ 6 h 353"/>
                <a:gd name="T22" fmla="*/ 443 w 538"/>
                <a:gd name="T23" fmla="*/ 17 h 353"/>
                <a:gd name="T24" fmla="*/ 453 w 538"/>
                <a:gd name="T25" fmla="*/ 25 h 353"/>
                <a:gd name="T26" fmla="*/ 449 w 538"/>
                <a:gd name="T27" fmla="*/ 51 h 353"/>
                <a:gd name="T28" fmla="*/ 453 w 538"/>
                <a:gd name="T29" fmla="*/ 70 h 353"/>
                <a:gd name="T30" fmla="*/ 460 w 538"/>
                <a:gd name="T31" fmla="*/ 87 h 353"/>
                <a:gd name="T32" fmla="*/ 487 w 538"/>
                <a:gd name="T33" fmla="*/ 94 h 353"/>
                <a:gd name="T34" fmla="*/ 494 w 538"/>
                <a:gd name="T35" fmla="*/ 111 h 353"/>
                <a:gd name="T36" fmla="*/ 513 w 538"/>
                <a:gd name="T37" fmla="*/ 128 h 353"/>
                <a:gd name="T38" fmla="*/ 521 w 538"/>
                <a:gd name="T39" fmla="*/ 143 h 353"/>
                <a:gd name="T40" fmla="*/ 536 w 538"/>
                <a:gd name="T41" fmla="*/ 153 h 353"/>
                <a:gd name="T42" fmla="*/ 536 w 538"/>
                <a:gd name="T43" fmla="*/ 183 h 353"/>
                <a:gd name="T44" fmla="*/ 526 w 538"/>
                <a:gd name="T45" fmla="*/ 211 h 353"/>
                <a:gd name="T46" fmla="*/ 504 w 538"/>
                <a:gd name="T47" fmla="*/ 224 h 353"/>
                <a:gd name="T48" fmla="*/ 470 w 538"/>
                <a:gd name="T49" fmla="*/ 234 h 353"/>
                <a:gd name="T50" fmla="*/ 464 w 538"/>
                <a:gd name="T51" fmla="*/ 255 h 353"/>
                <a:gd name="T52" fmla="*/ 479 w 538"/>
                <a:gd name="T53" fmla="*/ 285 h 353"/>
                <a:gd name="T54" fmla="*/ 468 w 538"/>
                <a:gd name="T55" fmla="*/ 304 h 353"/>
                <a:gd name="T56" fmla="*/ 466 w 538"/>
                <a:gd name="T57" fmla="*/ 319 h 353"/>
                <a:gd name="T58" fmla="*/ 443 w 538"/>
                <a:gd name="T59" fmla="*/ 334 h 353"/>
                <a:gd name="T60" fmla="*/ 447 w 538"/>
                <a:gd name="T61" fmla="*/ 349 h 353"/>
                <a:gd name="T62" fmla="*/ 438 w 538"/>
                <a:gd name="T63" fmla="*/ 353 h 353"/>
                <a:gd name="T64" fmla="*/ 419 w 538"/>
                <a:gd name="T65" fmla="*/ 334 h 353"/>
                <a:gd name="T66" fmla="*/ 360 w 538"/>
                <a:gd name="T67" fmla="*/ 334 h 353"/>
                <a:gd name="T68" fmla="*/ 168 w 538"/>
                <a:gd name="T69" fmla="*/ 343 h 353"/>
                <a:gd name="T70" fmla="*/ 72 w 538"/>
                <a:gd name="T71" fmla="*/ 334 h 353"/>
                <a:gd name="T72" fmla="*/ 68 w 538"/>
                <a:gd name="T73" fmla="*/ 309 h 353"/>
                <a:gd name="T74" fmla="*/ 66 w 538"/>
                <a:gd name="T75" fmla="*/ 283 h 353"/>
                <a:gd name="T76" fmla="*/ 62 w 538"/>
                <a:gd name="T77" fmla="*/ 270 h 353"/>
                <a:gd name="T78" fmla="*/ 59 w 538"/>
                <a:gd name="T79" fmla="*/ 253 h 353"/>
                <a:gd name="T80" fmla="*/ 53 w 538"/>
                <a:gd name="T81" fmla="*/ 243 h 353"/>
                <a:gd name="T82" fmla="*/ 47 w 538"/>
                <a:gd name="T83" fmla="*/ 234 h 353"/>
                <a:gd name="T84" fmla="*/ 44 w 538"/>
                <a:gd name="T85" fmla="*/ 226 h 353"/>
                <a:gd name="T86" fmla="*/ 47 w 538"/>
                <a:gd name="T87" fmla="*/ 211 h 353"/>
                <a:gd name="T88" fmla="*/ 40 w 538"/>
                <a:gd name="T89" fmla="*/ 196 h 353"/>
                <a:gd name="T90" fmla="*/ 32 w 538"/>
                <a:gd name="T91" fmla="*/ 177 h 353"/>
                <a:gd name="T92" fmla="*/ 23 w 538"/>
                <a:gd name="T93" fmla="*/ 162 h 353"/>
                <a:gd name="T94" fmla="*/ 23 w 538"/>
                <a:gd name="T95" fmla="*/ 149 h 353"/>
                <a:gd name="T96" fmla="*/ 19 w 538"/>
                <a:gd name="T97" fmla="*/ 136 h 353"/>
                <a:gd name="T98" fmla="*/ 13 w 538"/>
                <a:gd name="T99" fmla="*/ 126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38" h="353">
                  <a:moveTo>
                    <a:pt x="13" y="126"/>
                  </a:moveTo>
                  <a:lnTo>
                    <a:pt x="8" y="111"/>
                  </a:lnTo>
                  <a:lnTo>
                    <a:pt x="2" y="104"/>
                  </a:lnTo>
                  <a:lnTo>
                    <a:pt x="0" y="96"/>
                  </a:lnTo>
                  <a:lnTo>
                    <a:pt x="4" y="89"/>
                  </a:lnTo>
                  <a:lnTo>
                    <a:pt x="6" y="89"/>
                  </a:lnTo>
                  <a:lnTo>
                    <a:pt x="10" y="74"/>
                  </a:lnTo>
                  <a:lnTo>
                    <a:pt x="8" y="66"/>
                  </a:lnTo>
                  <a:lnTo>
                    <a:pt x="13" y="60"/>
                  </a:lnTo>
                  <a:lnTo>
                    <a:pt x="13" y="53"/>
                  </a:lnTo>
                  <a:lnTo>
                    <a:pt x="6" y="47"/>
                  </a:lnTo>
                  <a:lnTo>
                    <a:pt x="4" y="38"/>
                  </a:lnTo>
                  <a:lnTo>
                    <a:pt x="6" y="36"/>
                  </a:lnTo>
                  <a:lnTo>
                    <a:pt x="8" y="30"/>
                  </a:lnTo>
                  <a:lnTo>
                    <a:pt x="4" y="23"/>
                  </a:lnTo>
                  <a:lnTo>
                    <a:pt x="2" y="15"/>
                  </a:lnTo>
                  <a:lnTo>
                    <a:pt x="15" y="15"/>
                  </a:lnTo>
                  <a:lnTo>
                    <a:pt x="98" y="13"/>
                  </a:lnTo>
                  <a:lnTo>
                    <a:pt x="238" y="11"/>
                  </a:lnTo>
                  <a:lnTo>
                    <a:pt x="355" y="4"/>
                  </a:lnTo>
                  <a:lnTo>
                    <a:pt x="438" y="0"/>
                  </a:lnTo>
                  <a:lnTo>
                    <a:pt x="438" y="6"/>
                  </a:lnTo>
                  <a:lnTo>
                    <a:pt x="441" y="8"/>
                  </a:lnTo>
                  <a:lnTo>
                    <a:pt x="443" y="17"/>
                  </a:lnTo>
                  <a:lnTo>
                    <a:pt x="449" y="19"/>
                  </a:lnTo>
                  <a:lnTo>
                    <a:pt x="453" y="25"/>
                  </a:lnTo>
                  <a:lnTo>
                    <a:pt x="445" y="40"/>
                  </a:lnTo>
                  <a:lnTo>
                    <a:pt x="449" y="51"/>
                  </a:lnTo>
                  <a:lnTo>
                    <a:pt x="449" y="64"/>
                  </a:lnTo>
                  <a:lnTo>
                    <a:pt x="453" y="70"/>
                  </a:lnTo>
                  <a:lnTo>
                    <a:pt x="455" y="79"/>
                  </a:lnTo>
                  <a:lnTo>
                    <a:pt x="460" y="87"/>
                  </a:lnTo>
                  <a:lnTo>
                    <a:pt x="466" y="89"/>
                  </a:lnTo>
                  <a:lnTo>
                    <a:pt x="487" y="94"/>
                  </a:lnTo>
                  <a:lnTo>
                    <a:pt x="494" y="109"/>
                  </a:lnTo>
                  <a:lnTo>
                    <a:pt x="494" y="111"/>
                  </a:lnTo>
                  <a:lnTo>
                    <a:pt x="498" y="117"/>
                  </a:lnTo>
                  <a:lnTo>
                    <a:pt x="513" y="128"/>
                  </a:lnTo>
                  <a:lnTo>
                    <a:pt x="515" y="136"/>
                  </a:lnTo>
                  <a:lnTo>
                    <a:pt x="521" y="143"/>
                  </a:lnTo>
                  <a:lnTo>
                    <a:pt x="530" y="147"/>
                  </a:lnTo>
                  <a:lnTo>
                    <a:pt x="536" y="153"/>
                  </a:lnTo>
                  <a:lnTo>
                    <a:pt x="538" y="160"/>
                  </a:lnTo>
                  <a:lnTo>
                    <a:pt x="536" y="183"/>
                  </a:lnTo>
                  <a:lnTo>
                    <a:pt x="526" y="196"/>
                  </a:lnTo>
                  <a:lnTo>
                    <a:pt x="526" y="211"/>
                  </a:lnTo>
                  <a:lnTo>
                    <a:pt x="517" y="217"/>
                  </a:lnTo>
                  <a:lnTo>
                    <a:pt x="504" y="224"/>
                  </a:lnTo>
                  <a:lnTo>
                    <a:pt x="496" y="228"/>
                  </a:lnTo>
                  <a:lnTo>
                    <a:pt x="470" y="234"/>
                  </a:lnTo>
                  <a:lnTo>
                    <a:pt x="466" y="243"/>
                  </a:lnTo>
                  <a:lnTo>
                    <a:pt x="464" y="255"/>
                  </a:lnTo>
                  <a:lnTo>
                    <a:pt x="479" y="270"/>
                  </a:lnTo>
                  <a:lnTo>
                    <a:pt x="479" y="285"/>
                  </a:lnTo>
                  <a:lnTo>
                    <a:pt x="468" y="300"/>
                  </a:lnTo>
                  <a:lnTo>
                    <a:pt x="468" y="304"/>
                  </a:lnTo>
                  <a:lnTo>
                    <a:pt x="468" y="311"/>
                  </a:lnTo>
                  <a:lnTo>
                    <a:pt x="466" y="319"/>
                  </a:lnTo>
                  <a:lnTo>
                    <a:pt x="449" y="328"/>
                  </a:lnTo>
                  <a:lnTo>
                    <a:pt x="443" y="334"/>
                  </a:lnTo>
                  <a:lnTo>
                    <a:pt x="447" y="341"/>
                  </a:lnTo>
                  <a:lnTo>
                    <a:pt x="447" y="349"/>
                  </a:lnTo>
                  <a:lnTo>
                    <a:pt x="443" y="353"/>
                  </a:lnTo>
                  <a:lnTo>
                    <a:pt x="438" y="353"/>
                  </a:lnTo>
                  <a:lnTo>
                    <a:pt x="432" y="345"/>
                  </a:lnTo>
                  <a:lnTo>
                    <a:pt x="419" y="334"/>
                  </a:lnTo>
                  <a:lnTo>
                    <a:pt x="415" y="328"/>
                  </a:lnTo>
                  <a:lnTo>
                    <a:pt x="360" y="334"/>
                  </a:lnTo>
                  <a:lnTo>
                    <a:pt x="228" y="341"/>
                  </a:lnTo>
                  <a:lnTo>
                    <a:pt x="168" y="343"/>
                  </a:lnTo>
                  <a:lnTo>
                    <a:pt x="74" y="341"/>
                  </a:lnTo>
                  <a:lnTo>
                    <a:pt x="72" y="334"/>
                  </a:lnTo>
                  <a:lnTo>
                    <a:pt x="66" y="330"/>
                  </a:lnTo>
                  <a:lnTo>
                    <a:pt x="68" y="309"/>
                  </a:lnTo>
                  <a:lnTo>
                    <a:pt x="66" y="294"/>
                  </a:lnTo>
                  <a:lnTo>
                    <a:pt x="66" y="283"/>
                  </a:lnTo>
                  <a:lnTo>
                    <a:pt x="66" y="277"/>
                  </a:lnTo>
                  <a:lnTo>
                    <a:pt x="62" y="270"/>
                  </a:lnTo>
                  <a:lnTo>
                    <a:pt x="64" y="260"/>
                  </a:lnTo>
                  <a:lnTo>
                    <a:pt x="59" y="253"/>
                  </a:lnTo>
                  <a:lnTo>
                    <a:pt x="59" y="245"/>
                  </a:lnTo>
                  <a:lnTo>
                    <a:pt x="53" y="243"/>
                  </a:lnTo>
                  <a:lnTo>
                    <a:pt x="53" y="234"/>
                  </a:lnTo>
                  <a:lnTo>
                    <a:pt x="47" y="234"/>
                  </a:lnTo>
                  <a:lnTo>
                    <a:pt x="47" y="232"/>
                  </a:lnTo>
                  <a:lnTo>
                    <a:pt x="44" y="226"/>
                  </a:lnTo>
                  <a:lnTo>
                    <a:pt x="44" y="217"/>
                  </a:lnTo>
                  <a:lnTo>
                    <a:pt x="47" y="211"/>
                  </a:lnTo>
                  <a:lnTo>
                    <a:pt x="44" y="204"/>
                  </a:lnTo>
                  <a:lnTo>
                    <a:pt x="40" y="196"/>
                  </a:lnTo>
                  <a:lnTo>
                    <a:pt x="40" y="189"/>
                  </a:lnTo>
                  <a:lnTo>
                    <a:pt x="32" y="177"/>
                  </a:lnTo>
                  <a:lnTo>
                    <a:pt x="30" y="170"/>
                  </a:lnTo>
                  <a:lnTo>
                    <a:pt x="23" y="162"/>
                  </a:lnTo>
                  <a:lnTo>
                    <a:pt x="25" y="155"/>
                  </a:lnTo>
                  <a:lnTo>
                    <a:pt x="23" y="149"/>
                  </a:lnTo>
                  <a:lnTo>
                    <a:pt x="19" y="140"/>
                  </a:lnTo>
                  <a:lnTo>
                    <a:pt x="19" y="136"/>
                  </a:lnTo>
                  <a:lnTo>
                    <a:pt x="19" y="128"/>
                  </a:lnTo>
                  <a:lnTo>
                    <a:pt x="13" y="126"/>
                  </a:lnTo>
                  <a:close/>
                </a:path>
              </a:pathLst>
            </a:custGeom>
            <a:solidFill>
              <a:srgbClr val="C00000"/>
            </a:solidFill>
            <a:ln w="9525" cap="flat">
              <a:solidFill>
                <a:srgbClr val="FFFFFF"/>
              </a:solid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US" sz="1000" b="1" dirty="0">
                  <a:solidFill>
                    <a:schemeClr val="bg1"/>
                  </a:solidFill>
                </a:rPr>
                <a:t>Iowa</a:t>
              </a:r>
            </a:p>
          </p:txBody>
        </p:sp>
        <p:sp>
          <p:nvSpPr>
            <p:cNvPr id="624" name="Freeform 713">
              <a:extLst>
                <a:ext uri="{FF2B5EF4-FFF2-40B4-BE49-F238E27FC236}">
                  <a16:creationId xmlns:a16="http://schemas.microsoft.com/office/drawing/2014/main" id="{0862F93A-261D-4747-823C-350C831319A6}"/>
                </a:ext>
              </a:extLst>
            </p:cNvPr>
            <p:cNvSpPr>
              <a:spLocks noChangeAspect="1"/>
            </p:cNvSpPr>
            <p:nvPr/>
          </p:nvSpPr>
          <p:spPr bwMode="auto">
            <a:xfrm>
              <a:off x="4696631" y="3498209"/>
              <a:ext cx="852966" cy="738666"/>
            </a:xfrm>
            <a:custGeom>
              <a:avLst/>
              <a:gdLst>
                <a:gd name="T0" fmla="*/ 94 w 597"/>
                <a:gd name="T1" fmla="*/ 15 h 517"/>
                <a:gd name="T2" fmla="*/ 286 w 597"/>
                <a:gd name="T3" fmla="*/ 6 h 517"/>
                <a:gd name="T4" fmla="*/ 345 w 597"/>
                <a:gd name="T5" fmla="*/ 6 h 517"/>
                <a:gd name="T6" fmla="*/ 364 w 597"/>
                <a:gd name="T7" fmla="*/ 25 h 517"/>
                <a:gd name="T8" fmla="*/ 364 w 597"/>
                <a:gd name="T9" fmla="*/ 34 h 517"/>
                <a:gd name="T10" fmla="*/ 362 w 597"/>
                <a:gd name="T11" fmla="*/ 55 h 517"/>
                <a:gd name="T12" fmla="*/ 369 w 597"/>
                <a:gd name="T13" fmla="*/ 72 h 517"/>
                <a:gd name="T14" fmla="*/ 377 w 597"/>
                <a:gd name="T15" fmla="*/ 94 h 517"/>
                <a:gd name="T16" fmla="*/ 388 w 597"/>
                <a:gd name="T17" fmla="*/ 109 h 517"/>
                <a:gd name="T18" fmla="*/ 403 w 597"/>
                <a:gd name="T19" fmla="*/ 121 h 517"/>
                <a:gd name="T20" fmla="*/ 424 w 597"/>
                <a:gd name="T21" fmla="*/ 138 h 517"/>
                <a:gd name="T22" fmla="*/ 435 w 597"/>
                <a:gd name="T23" fmla="*/ 151 h 517"/>
                <a:gd name="T24" fmla="*/ 447 w 597"/>
                <a:gd name="T25" fmla="*/ 189 h 517"/>
                <a:gd name="T26" fmla="*/ 460 w 597"/>
                <a:gd name="T27" fmla="*/ 181 h 517"/>
                <a:gd name="T28" fmla="*/ 471 w 597"/>
                <a:gd name="T29" fmla="*/ 183 h 517"/>
                <a:gd name="T30" fmla="*/ 492 w 597"/>
                <a:gd name="T31" fmla="*/ 194 h 517"/>
                <a:gd name="T32" fmla="*/ 488 w 597"/>
                <a:gd name="T33" fmla="*/ 204 h 517"/>
                <a:gd name="T34" fmla="*/ 482 w 597"/>
                <a:gd name="T35" fmla="*/ 228 h 517"/>
                <a:gd name="T36" fmla="*/ 475 w 597"/>
                <a:gd name="T37" fmla="*/ 247 h 517"/>
                <a:gd name="T38" fmla="*/ 475 w 597"/>
                <a:gd name="T39" fmla="*/ 262 h 517"/>
                <a:gd name="T40" fmla="*/ 509 w 597"/>
                <a:gd name="T41" fmla="*/ 292 h 517"/>
                <a:gd name="T42" fmla="*/ 516 w 597"/>
                <a:gd name="T43" fmla="*/ 300 h 517"/>
                <a:gd name="T44" fmla="*/ 535 w 597"/>
                <a:gd name="T45" fmla="*/ 304 h 517"/>
                <a:gd name="T46" fmla="*/ 548 w 597"/>
                <a:gd name="T47" fmla="*/ 317 h 517"/>
                <a:gd name="T48" fmla="*/ 556 w 597"/>
                <a:gd name="T49" fmla="*/ 336 h 517"/>
                <a:gd name="T50" fmla="*/ 562 w 597"/>
                <a:gd name="T51" fmla="*/ 358 h 517"/>
                <a:gd name="T52" fmla="*/ 567 w 597"/>
                <a:gd name="T53" fmla="*/ 379 h 517"/>
                <a:gd name="T54" fmla="*/ 586 w 597"/>
                <a:gd name="T55" fmla="*/ 392 h 517"/>
                <a:gd name="T56" fmla="*/ 597 w 597"/>
                <a:gd name="T57" fmla="*/ 402 h 517"/>
                <a:gd name="T58" fmla="*/ 597 w 597"/>
                <a:gd name="T59" fmla="*/ 422 h 517"/>
                <a:gd name="T60" fmla="*/ 594 w 597"/>
                <a:gd name="T61" fmla="*/ 432 h 517"/>
                <a:gd name="T62" fmla="*/ 584 w 597"/>
                <a:gd name="T63" fmla="*/ 441 h 517"/>
                <a:gd name="T64" fmla="*/ 573 w 597"/>
                <a:gd name="T65" fmla="*/ 454 h 517"/>
                <a:gd name="T66" fmla="*/ 567 w 597"/>
                <a:gd name="T67" fmla="*/ 454 h 517"/>
                <a:gd name="T68" fmla="*/ 560 w 597"/>
                <a:gd name="T69" fmla="*/ 454 h 517"/>
                <a:gd name="T70" fmla="*/ 565 w 597"/>
                <a:gd name="T71" fmla="*/ 468 h 517"/>
                <a:gd name="T72" fmla="*/ 562 w 597"/>
                <a:gd name="T73" fmla="*/ 479 h 517"/>
                <a:gd name="T74" fmla="*/ 560 w 597"/>
                <a:gd name="T75" fmla="*/ 492 h 517"/>
                <a:gd name="T76" fmla="*/ 550 w 597"/>
                <a:gd name="T77" fmla="*/ 511 h 517"/>
                <a:gd name="T78" fmla="*/ 494 w 597"/>
                <a:gd name="T79" fmla="*/ 509 h 517"/>
                <a:gd name="T80" fmla="*/ 503 w 597"/>
                <a:gd name="T81" fmla="*/ 494 h 517"/>
                <a:gd name="T82" fmla="*/ 518 w 597"/>
                <a:gd name="T83" fmla="*/ 483 h 517"/>
                <a:gd name="T84" fmla="*/ 516 w 597"/>
                <a:gd name="T85" fmla="*/ 468 h 517"/>
                <a:gd name="T86" fmla="*/ 503 w 597"/>
                <a:gd name="T87" fmla="*/ 458 h 517"/>
                <a:gd name="T88" fmla="*/ 198 w 597"/>
                <a:gd name="T89" fmla="*/ 475 h 517"/>
                <a:gd name="T90" fmla="*/ 107 w 597"/>
                <a:gd name="T91" fmla="*/ 422 h 517"/>
                <a:gd name="T92" fmla="*/ 94 w 597"/>
                <a:gd name="T93" fmla="*/ 175 h 517"/>
                <a:gd name="T94" fmla="*/ 77 w 597"/>
                <a:gd name="T95" fmla="*/ 157 h 517"/>
                <a:gd name="T96" fmla="*/ 68 w 597"/>
                <a:gd name="T97" fmla="*/ 145 h 517"/>
                <a:gd name="T98" fmla="*/ 58 w 597"/>
                <a:gd name="T99" fmla="*/ 130 h 517"/>
                <a:gd name="T100" fmla="*/ 71 w 597"/>
                <a:gd name="T101" fmla="*/ 111 h 517"/>
                <a:gd name="T102" fmla="*/ 79 w 597"/>
                <a:gd name="T103" fmla="*/ 109 h 517"/>
                <a:gd name="T104" fmla="*/ 73 w 597"/>
                <a:gd name="T105" fmla="*/ 94 h 517"/>
                <a:gd name="T106" fmla="*/ 60 w 597"/>
                <a:gd name="T107" fmla="*/ 96 h 517"/>
                <a:gd name="T108" fmla="*/ 30 w 597"/>
                <a:gd name="T109" fmla="*/ 74 h 517"/>
                <a:gd name="T110" fmla="*/ 26 w 597"/>
                <a:gd name="T111" fmla="*/ 62 h 517"/>
                <a:gd name="T112" fmla="*/ 17 w 597"/>
                <a:gd name="T113" fmla="*/ 49 h 517"/>
                <a:gd name="T114" fmla="*/ 7 w 597"/>
                <a:gd name="T115" fmla="*/ 28 h 517"/>
                <a:gd name="T116" fmla="*/ 0 w 597"/>
                <a:gd name="T117" fmla="*/ 13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97" h="517">
                  <a:moveTo>
                    <a:pt x="0" y="13"/>
                  </a:moveTo>
                  <a:lnTo>
                    <a:pt x="94" y="15"/>
                  </a:lnTo>
                  <a:lnTo>
                    <a:pt x="154" y="13"/>
                  </a:lnTo>
                  <a:lnTo>
                    <a:pt x="286" y="6"/>
                  </a:lnTo>
                  <a:lnTo>
                    <a:pt x="341" y="0"/>
                  </a:lnTo>
                  <a:lnTo>
                    <a:pt x="345" y="6"/>
                  </a:lnTo>
                  <a:lnTo>
                    <a:pt x="358" y="17"/>
                  </a:lnTo>
                  <a:lnTo>
                    <a:pt x="364" y="25"/>
                  </a:lnTo>
                  <a:lnTo>
                    <a:pt x="369" y="25"/>
                  </a:lnTo>
                  <a:lnTo>
                    <a:pt x="364" y="34"/>
                  </a:lnTo>
                  <a:lnTo>
                    <a:pt x="362" y="40"/>
                  </a:lnTo>
                  <a:lnTo>
                    <a:pt x="362" y="55"/>
                  </a:lnTo>
                  <a:lnTo>
                    <a:pt x="367" y="68"/>
                  </a:lnTo>
                  <a:lnTo>
                    <a:pt x="369" y="72"/>
                  </a:lnTo>
                  <a:lnTo>
                    <a:pt x="373" y="87"/>
                  </a:lnTo>
                  <a:lnTo>
                    <a:pt x="377" y="94"/>
                  </a:lnTo>
                  <a:lnTo>
                    <a:pt x="379" y="102"/>
                  </a:lnTo>
                  <a:lnTo>
                    <a:pt x="388" y="109"/>
                  </a:lnTo>
                  <a:lnTo>
                    <a:pt x="396" y="117"/>
                  </a:lnTo>
                  <a:lnTo>
                    <a:pt x="403" y="121"/>
                  </a:lnTo>
                  <a:lnTo>
                    <a:pt x="407" y="128"/>
                  </a:lnTo>
                  <a:lnTo>
                    <a:pt x="424" y="138"/>
                  </a:lnTo>
                  <a:lnTo>
                    <a:pt x="430" y="145"/>
                  </a:lnTo>
                  <a:lnTo>
                    <a:pt x="435" y="151"/>
                  </a:lnTo>
                  <a:lnTo>
                    <a:pt x="443" y="183"/>
                  </a:lnTo>
                  <a:lnTo>
                    <a:pt x="447" y="189"/>
                  </a:lnTo>
                  <a:lnTo>
                    <a:pt x="456" y="187"/>
                  </a:lnTo>
                  <a:lnTo>
                    <a:pt x="460" y="181"/>
                  </a:lnTo>
                  <a:lnTo>
                    <a:pt x="464" y="181"/>
                  </a:lnTo>
                  <a:lnTo>
                    <a:pt x="471" y="183"/>
                  </a:lnTo>
                  <a:lnTo>
                    <a:pt x="477" y="185"/>
                  </a:lnTo>
                  <a:lnTo>
                    <a:pt x="492" y="194"/>
                  </a:lnTo>
                  <a:lnTo>
                    <a:pt x="492" y="196"/>
                  </a:lnTo>
                  <a:lnTo>
                    <a:pt x="488" y="204"/>
                  </a:lnTo>
                  <a:lnTo>
                    <a:pt x="488" y="217"/>
                  </a:lnTo>
                  <a:lnTo>
                    <a:pt x="482" y="228"/>
                  </a:lnTo>
                  <a:lnTo>
                    <a:pt x="479" y="241"/>
                  </a:lnTo>
                  <a:lnTo>
                    <a:pt x="475" y="247"/>
                  </a:lnTo>
                  <a:lnTo>
                    <a:pt x="473" y="255"/>
                  </a:lnTo>
                  <a:lnTo>
                    <a:pt x="475" y="262"/>
                  </a:lnTo>
                  <a:lnTo>
                    <a:pt x="488" y="277"/>
                  </a:lnTo>
                  <a:lnTo>
                    <a:pt x="509" y="292"/>
                  </a:lnTo>
                  <a:lnTo>
                    <a:pt x="513" y="292"/>
                  </a:lnTo>
                  <a:lnTo>
                    <a:pt x="516" y="300"/>
                  </a:lnTo>
                  <a:lnTo>
                    <a:pt x="524" y="298"/>
                  </a:lnTo>
                  <a:lnTo>
                    <a:pt x="535" y="304"/>
                  </a:lnTo>
                  <a:lnTo>
                    <a:pt x="539" y="313"/>
                  </a:lnTo>
                  <a:lnTo>
                    <a:pt x="548" y="317"/>
                  </a:lnTo>
                  <a:lnTo>
                    <a:pt x="554" y="319"/>
                  </a:lnTo>
                  <a:lnTo>
                    <a:pt x="556" y="336"/>
                  </a:lnTo>
                  <a:lnTo>
                    <a:pt x="565" y="349"/>
                  </a:lnTo>
                  <a:lnTo>
                    <a:pt x="562" y="358"/>
                  </a:lnTo>
                  <a:lnTo>
                    <a:pt x="558" y="364"/>
                  </a:lnTo>
                  <a:lnTo>
                    <a:pt x="567" y="379"/>
                  </a:lnTo>
                  <a:lnTo>
                    <a:pt x="577" y="394"/>
                  </a:lnTo>
                  <a:lnTo>
                    <a:pt x="586" y="392"/>
                  </a:lnTo>
                  <a:lnTo>
                    <a:pt x="594" y="396"/>
                  </a:lnTo>
                  <a:lnTo>
                    <a:pt x="597" y="402"/>
                  </a:lnTo>
                  <a:lnTo>
                    <a:pt x="594" y="411"/>
                  </a:lnTo>
                  <a:lnTo>
                    <a:pt x="597" y="422"/>
                  </a:lnTo>
                  <a:lnTo>
                    <a:pt x="590" y="426"/>
                  </a:lnTo>
                  <a:lnTo>
                    <a:pt x="594" y="432"/>
                  </a:lnTo>
                  <a:lnTo>
                    <a:pt x="590" y="443"/>
                  </a:lnTo>
                  <a:lnTo>
                    <a:pt x="584" y="441"/>
                  </a:lnTo>
                  <a:lnTo>
                    <a:pt x="575" y="445"/>
                  </a:lnTo>
                  <a:lnTo>
                    <a:pt x="573" y="454"/>
                  </a:lnTo>
                  <a:lnTo>
                    <a:pt x="567" y="458"/>
                  </a:lnTo>
                  <a:lnTo>
                    <a:pt x="567" y="454"/>
                  </a:lnTo>
                  <a:lnTo>
                    <a:pt x="565" y="447"/>
                  </a:lnTo>
                  <a:lnTo>
                    <a:pt x="560" y="454"/>
                  </a:lnTo>
                  <a:lnTo>
                    <a:pt x="562" y="462"/>
                  </a:lnTo>
                  <a:lnTo>
                    <a:pt x="565" y="468"/>
                  </a:lnTo>
                  <a:lnTo>
                    <a:pt x="558" y="471"/>
                  </a:lnTo>
                  <a:lnTo>
                    <a:pt x="562" y="479"/>
                  </a:lnTo>
                  <a:lnTo>
                    <a:pt x="552" y="485"/>
                  </a:lnTo>
                  <a:lnTo>
                    <a:pt x="560" y="492"/>
                  </a:lnTo>
                  <a:lnTo>
                    <a:pt x="556" y="500"/>
                  </a:lnTo>
                  <a:lnTo>
                    <a:pt x="550" y="511"/>
                  </a:lnTo>
                  <a:lnTo>
                    <a:pt x="499" y="517"/>
                  </a:lnTo>
                  <a:lnTo>
                    <a:pt x="494" y="509"/>
                  </a:lnTo>
                  <a:lnTo>
                    <a:pt x="499" y="503"/>
                  </a:lnTo>
                  <a:lnTo>
                    <a:pt x="503" y="494"/>
                  </a:lnTo>
                  <a:lnTo>
                    <a:pt x="511" y="490"/>
                  </a:lnTo>
                  <a:lnTo>
                    <a:pt x="518" y="483"/>
                  </a:lnTo>
                  <a:lnTo>
                    <a:pt x="518" y="477"/>
                  </a:lnTo>
                  <a:lnTo>
                    <a:pt x="516" y="468"/>
                  </a:lnTo>
                  <a:lnTo>
                    <a:pt x="509" y="462"/>
                  </a:lnTo>
                  <a:lnTo>
                    <a:pt x="503" y="458"/>
                  </a:lnTo>
                  <a:lnTo>
                    <a:pt x="341" y="468"/>
                  </a:lnTo>
                  <a:lnTo>
                    <a:pt x="198" y="475"/>
                  </a:lnTo>
                  <a:lnTo>
                    <a:pt x="109" y="477"/>
                  </a:lnTo>
                  <a:lnTo>
                    <a:pt x="107" y="422"/>
                  </a:lnTo>
                  <a:lnTo>
                    <a:pt x="103" y="181"/>
                  </a:lnTo>
                  <a:lnTo>
                    <a:pt x="94" y="175"/>
                  </a:lnTo>
                  <a:lnTo>
                    <a:pt x="88" y="172"/>
                  </a:lnTo>
                  <a:lnTo>
                    <a:pt x="77" y="157"/>
                  </a:lnTo>
                  <a:lnTo>
                    <a:pt x="77" y="151"/>
                  </a:lnTo>
                  <a:lnTo>
                    <a:pt x="68" y="145"/>
                  </a:lnTo>
                  <a:lnTo>
                    <a:pt x="62" y="136"/>
                  </a:lnTo>
                  <a:lnTo>
                    <a:pt x="58" y="130"/>
                  </a:lnTo>
                  <a:lnTo>
                    <a:pt x="66" y="117"/>
                  </a:lnTo>
                  <a:lnTo>
                    <a:pt x="71" y="111"/>
                  </a:lnTo>
                  <a:lnTo>
                    <a:pt x="77" y="111"/>
                  </a:lnTo>
                  <a:lnTo>
                    <a:pt x="79" y="109"/>
                  </a:lnTo>
                  <a:lnTo>
                    <a:pt x="77" y="102"/>
                  </a:lnTo>
                  <a:lnTo>
                    <a:pt x="73" y="94"/>
                  </a:lnTo>
                  <a:lnTo>
                    <a:pt x="66" y="91"/>
                  </a:lnTo>
                  <a:lnTo>
                    <a:pt x="60" y="96"/>
                  </a:lnTo>
                  <a:lnTo>
                    <a:pt x="39" y="81"/>
                  </a:lnTo>
                  <a:lnTo>
                    <a:pt x="30" y="74"/>
                  </a:lnTo>
                  <a:lnTo>
                    <a:pt x="32" y="68"/>
                  </a:lnTo>
                  <a:lnTo>
                    <a:pt x="26" y="62"/>
                  </a:lnTo>
                  <a:lnTo>
                    <a:pt x="24" y="53"/>
                  </a:lnTo>
                  <a:lnTo>
                    <a:pt x="17" y="49"/>
                  </a:lnTo>
                  <a:lnTo>
                    <a:pt x="11" y="42"/>
                  </a:lnTo>
                  <a:lnTo>
                    <a:pt x="7" y="28"/>
                  </a:lnTo>
                  <a:lnTo>
                    <a:pt x="0" y="21"/>
                  </a:lnTo>
                  <a:lnTo>
                    <a:pt x="0" y="13"/>
                  </a:lnTo>
                </a:path>
              </a:pathLst>
            </a:custGeom>
            <a:solidFill>
              <a:srgbClr val="BEBEBE"/>
            </a:solidFill>
            <a:ln w="952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25" name="Freeform 715">
              <a:extLst>
                <a:ext uri="{FF2B5EF4-FFF2-40B4-BE49-F238E27FC236}">
                  <a16:creationId xmlns:a16="http://schemas.microsoft.com/office/drawing/2014/main" id="{326516E0-8F13-DA44-B864-804175653889}"/>
                </a:ext>
              </a:extLst>
            </p:cNvPr>
            <p:cNvSpPr>
              <a:spLocks noChangeAspect="1"/>
            </p:cNvSpPr>
            <p:nvPr/>
          </p:nvSpPr>
          <p:spPr bwMode="auto">
            <a:xfrm>
              <a:off x="4851646" y="4152655"/>
              <a:ext cx="635796" cy="590076"/>
            </a:xfrm>
            <a:custGeom>
              <a:avLst/>
              <a:gdLst>
                <a:gd name="T0" fmla="*/ 89 w 445"/>
                <a:gd name="T1" fmla="*/ 17 h 413"/>
                <a:gd name="T2" fmla="*/ 394 w 445"/>
                <a:gd name="T3" fmla="*/ 0 h 413"/>
                <a:gd name="T4" fmla="*/ 407 w 445"/>
                <a:gd name="T5" fmla="*/ 10 h 413"/>
                <a:gd name="T6" fmla="*/ 409 w 445"/>
                <a:gd name="T7" fmla="*/ 25 h 413"/>
                <a:gd name="T8" fmla="*/ 394 w 445"/>
                <a:gd name="T9" fmla="*/ 36 h 413"/>
                <a:gd name="T10" fmla="*/ 385 w 445"/>
                <a:gd name="T11" fmla="*/ 51 h 413"/>
                <a:gd name="T12" fmla="*/ 441 w 445"/>
                <a:gd name="T13" fmla="*/ 53 h 413"/>
                <a:gd name="T14" fmla="*/ 445 w 445"/>
                <a:gd name="T15" fmla="*/ 64 h 413"/>
                <a:gd name="T16" fmla="*/ 443 w 445"/>
                <a:gd name="T17" fmla="*/ 74 h 413"/>
                <a:gd name="T18" fmla="*/ 428 w 445"/>
                <a:gd name="T19" fmla="*/ 85 h 413"/>
                <a:gd name="T20" fmla="*/ 424 w 445"/>
                <a:gd name="T21" fmla="*/ 89 h 413"/>
                <a:gd name="T22" fmla="*/ 424 w 445"/>
                <a:gd name="T23" fmla="*/ 100 h 413"/>
                <a:gd name="T24" fmla="*/ 417 w 445"/>
                <a:gd name="T25" fmla="*/ 108 h 413"/>
                <a:gd name="T26" fmla="*/ 417 w 445"/>
                <a:gd name="T27" fmla="*/ 121 h 413"/>
                <a:gd name="T28" fmla="*/ 409 w 445"/>
                <a:gd name="T29" fmla="*/ 119 h 413"/>
                <a:gd name="T30" fmla="*/ 413 w 445"/>
                <a:gd name="T31" fmla="*/ 125 h 413"/>
                <a:gd name="T32" fmla="*/ 417 w 445"/>
                <a:gd name="T33" fmla="*/ 153 h 413"/>
                <a:gd name="T34" fmla="*/ 409 w 445"/>
                <a:gd name="T35" fmla="*/ 157 h 413"/>
                <a:gd name="T36" fmla="*/ 398 w 445"/>
                <a:gd name="T37" fmla="*/ 168 h 413"/>
                <a:gd name="T38" fmla="*/ 400 w 445"/>
                <a:gd name="T39" fmla="*/ 172 h 413"/>
                <a:gd name="T40" fmla="*/ 394 w 445"/>
                <a:gd name="T41" fmla="*/ 187 h 413"/>
                <a:gd name="T42" fmla="*/ 383 w 445"/>
                <a:gd name="T43" fmla="*/ 185 h 413"/>
                <a:gd name="T44" fmla="*/ 379 w 445"/>
                <a:gd name="T45" fmla="*/ 202 h 413"/>
                <a:gd name="T46" fmla="*/ 377 w 445"/>
                <a:gd name="T47" fmla="*/ 204 h 413"/>
                <a:gd name="T48" fmla="*/ 377 w 445"/>
                <a:gd name="T49" fmla="*/ 213 h 413"/>
                <a:gd name="T50" fmla="*/ 375 w 445"/>
                <a:gd name="T51" fmla="*/ 217 h 413"/>
                <a:gd name="T52" fmla="*/ 375 w 445"/>
                <a:gd name="T53" fmla="*/ 230 h 413"/>
                <a:gd name="T54" fmla="*/ 370 w 445"/>
                <a:gd name="T55" fmla="*/ 243 h 413"/>
                <a:gd name="T56" fmla="*/ 360 w 445"/>
                <a:gd name="T57" fmla="*/ 245 h 413"/>
                <a:gd name="T58" fmla="*/ 355 w 445"/>
                <a:gd name="T59" fmla="*/ 258 h 413"/>
                <a:gd name="T60" fmla="*/ 345 w 445"/>
                <a:gd name="T61" fmla="*/ 260 h 413"/>
                <a:gd name="T62" fmla="*/ 347 w 445"/>
                <a:gd name="T63" fmla="*/ 268 h 413"/>
                <a:gd name="T64" fmla="*/ 351 w 445"/>
                <a:gd name="T65" fmla="*/ 281 h 413"/>
                <a:gd name="T66" fmla="*/ 338 w 445"/>
                <a:gd name="T67" fmla="*/ 294 h 413"/>
                <a:gd name="T68" fmla="*/ 338 w 445"/>
                <a:gd name="T69" fmla="*/ 307 h 413"/>
                <a:gd name="T70" fmla="*/ 330 w 445"/>
                <a:gd name="T71" fmla="*/ 311 h 413"/>
                <a:gd name="T72" fmla="*/ 336 w 445"/>
                <a:gd name="T73" fmla="*/ 319 h 413"/>
                <a:gd name="T74" fmla="*/ 328 w 445"/>
                <a:gd name="T75" fmla="*/ 321 h 413"/>
                <a:gd name="T76" fmla="*/ 328 w 445"/>
                <a:gd name="T77" fmla="*/ 330 h 413"/>
                <a:gd name="T78" fmla="*/ 326 w 445"/>
                <a:gd name="T79" fmla="*/ 343 h 413"/>
                <a:gd name="T80" fmla="*/ 330 w 445"/>
                <a:gd name="T81" fmla="*/ 345 h 413"/>
                <a:gd name="T82" fmla="*/ 326 w 445"/>
                <a:gd name="T83" fmla="*/ 353 h 413"/>
                <a:gd name="T84" fmla="*/ 334 w 445"/>
                <a:gd name="T85" fmla="*/ 355 h 413"/>
                <a:gd name="T86" fmla="*/ 334 w 445"/>
                <a:gd name="T87" fmla="*/ 370 h 413"/>
                <a:gd name="T88" fmla="*/ 338 w 445"/>
                <a:gd name="T89" fmla="*/ 383 h 413"/>
                <a:gd name="T90" fmla="*/ 332 w 445"/>
                <a:gd name="T91" fmla="*/ 383 h 413"/>
                <a:gd name="T92" fmla="*/ 332 w 445"/>
                <a:gd name="T93" fmla="*/ 400 h 413"/>
                <a:gd name="T94" fmla="*/ 64 w 445"/>
                <a:gd name="T95" fmla="*/ 413 h 413"/>
                <a:gd name="T96" fmla="*/ 38 w 445"/>
                <a:gd name="T97" fmla="*/ 347 h 413"/>
                <a:gd name="T98" fmla="*/ 23 w 445"/>
                <a:gd name="T99" fmla="*/ 347 h 413"/>
                <a:gd name="T100" fmla="*/ 21 w 445"/>
                <a:gd name="T101" fmla="*/ 343 h 413"/>
                <a:gd name="T102" fmla="*/ 15 w 445"/>
                <a:gd name="T103" fmla="*/ 11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5" h="413">
                  <a:moveTo>
                    <a:pt x="0" y="19"/>
                  </a:moveTo>
                  <a:lnTo>
                    <a:pt x="89" y="17"/>
                  </a:lnTo>
                  <a:lnTo>
                    <a:pt x="232" y="10"/>
                  </a:lnTo>
                  <a:lnTo>
                    <a:pt x="394" y="0"/>
                  </a:lnTo>
                  <a:lnTo>
                    <a:pt x="400" y="4"/>
                  </a:lnTo>
                  <a:lnTo>
                    <a:pt x="407" y="10"/>
                  </a:lnTo>
                  <a:lnTo>
                    <a:pt x="409" y="19"/>
                  </a:lnTo>
                  <a:lnTo>
                    <a:pt x="409" y="25"/>
                  </a:lnTo>
                  <a:lnTo>
                    <a:pt x="402" y="32"/>
                  </a:lnTo>
                  <a:lnTo>
                    <a:pt x="394" y="36"/>
                  </a:lnTo>
                  <a:lnTo>
                    <a:pt x="390" y="45"/>
                  </a:lnTo>
                  <a:lnTo>
                    <a:pt x="385" y="51"/>
                  </a:lnTo>
                  <a:lnTo>
                    <a:pt x="390" y="59"/>
                  </a:lnTo>
                  <a:lnTo>
                    <a:pt x="441" y="53"/>
                  </a:lnTo>
                  <a:lnTo>
                    <a:pt x="445" y="57"/>
                  </a:lnTo>
                  <a:lnTo>
                    <a:pt x="445" y="64"/>
                  </a:lnTo>
                  <a:lnTo>
                    <a:pt x="439" y="68"/>
                  </a:lnTo>
                  <a:lnTo>
                    <a:pt x="443" y="74"/>
                  </a:lnTo>
                  <a:lnTo>
                    <a:pt x="434" y="81"/>
                  </a:lnTo>
                  <a:lnTo>
                    <a:pt x="428" y="85"/>
                  </a:lnTo>
                  <a:lnTo>
                    <a:pt x="424" y="87"/>
                  </a:lnTo>
                  <a:lnTo>
                    <a:pt x="424" y="89"/>
                  </a:lnTo>
                  <a:lnTo>
                    <a:pt x="430" y="96"/>
                  </a:lnTo>
                  <a:lnTo>
                    <a:pt x="424" y="100"/>
                  </a:lnTo>
                  <a:lnTo>
                    <a:pt x="422" y="106"/>
                  </a:lnTo>
                  <a:lnTo>
                    <a:pt x="417" y="108"/>
                  </a:lnTo>
                  <a:lnTo>
                    <a:pt x="419" y="115"/>
                  </a:lnTo>
                  <a:lnTo>
                    <a:pt x="417" y="121"/>
                  </a:lnTo>
                  <a:lnTo>
                    <a:pt x="415" y="117"/>
                  </a:lnTo>
                  <a:lnTo>
                    <a:pt x="409" y="119"/>
                  </a:lnTo>
                  <a:lnTo>
                    <a:pt x="407" y="128"/>
                  </a:lnTo>
                  <a:lnTo>
                    <a:pt x="413" y="125"/>
                  </a:lnTo>
                  <a:lnTo>
                    <a:pt x="413" y="134"/>
                  </a:lnTo>
                  <a:lnTo>
                    <a:pt x="417" y="153"/>
                  </a:lnTo>
                  <a:lnTo>
                    <a:pt x="415" y="155"/>
                  </a:lnTo>
                  <a:lnTo>
                    <a:pt x="409" y="157"/>
                  </a:lnTo>
                  <a:lnTo>
                    <a:pt x="404" y="164"/>
                  </a:lnTo>
                  <a:lnTo>
                    <a:pt x="398" y="168"/>
                  </a:lnTo>
                  <a:lnTo>
                    <a:pt x="396" y="170"/>
                  </a:lnTo>
                  <a:lnTo>
                    <a:pt x="400" y="172"/>
                  </a:lnTo>
                  <a:lnTo>
                    <a:pt x="400" y="181"/>
                  </a:lnTo>
                  <a:lnTo>
                    <a:pt x="394" y="187"/>
                  </a:lnTo>
                  <a:lnTo>
                    <a:pt x="387" y="189"/>
                  </a:lnTo>
                  <a:lnTo>
                    <a:pt x="383" y="185"/>
                  </a:lnTo>
                  <a:lnTo>
                    <a:pt x="385" y="202"/>
                  </a:lnTo>
                  <a:lnTo>
                    <a:pt x="379" y="202"/>
                  </a:lnTo>
                  <a:lnTo>
                    <a:pt x="377" y="194"/>
                  </a:lnTo>
                  <a:lnTo>
                    <a:pt x="377" y="204"/>
                  </a:lnTo>
                  <a:lnTo>
                    <a:pt x="385" y="209"/>
                  </a:lnTo>
                  <a:lnTo>
                    <a:pt x="377" y="213"/>
                  </a:lnTo>
                  <a:lnTo>
                    <a:pt x="375" y="204"/>
                  </a:lnTo>
                  <a:lnTo>
                    <a:pt x="375" y="217"/>
                  </a:lnTo>
                  <a:lnTo>
                    <a:pt x="379" y="219"/>
                  </a:lnTo>
                  <a:lnTo>
                    <a:pt x="375" y="230"/>
                  </a:lnTo>
                  <a:lnTo>
                    <a:pt x="377" y="234"/>
                  </a:lnTo>
                  <a:lnTo>
                    <a:pt x="370" y="243"/>
                  </a:lnTo>
                  <a:lnTo>
                    <a:pt x="366" y="245"/>
                  </a:lnTo>
                  <a:lnTo>
                    <a:pt x="360" y="245"/>
                  </a:lnTo>
                  <a:lnTo>
                    <a:pt x="362" y="251"/>
                  </a:lnTo>
                  <a:lnTo>
                    <a:pt x="355" y="258"/>
                  </a:lnTo>
                  <a:lnTo>
                    <a:pt x="353" y="262"/>
                  </a:lnTo>
                  <a:lnTo>
                    <a:pt x="345" y="260"/>
                  </a:lnTo>
                  <a:lnTo>
                    <a:pt x="351" y="266"/>
                  </a:lnTo>
                  <a:lnTo>
                    <a:pt x="347" y="268"/>
                  </a:lnTo>
                  <a:lnTo>
                    <a:pt x="347" y="275"/>
                  </a:lnTo>
                  <a:lnTo>
                    <a:pt x="351" y="281"/>
                  </a:lnTo>
                  <a:lnTo>
                    <a:pt x="332" y="289"/>
                  </a:lnTo>
                  <a:lnTo>
                    <a:pt x="338" y="294"/>
                  </a:lnTo>
                  <a:lnTo>
                    <a:pt x="336" y="300"/>
                  </a:lnTo>
                  <a:lnTo>
                    <a:pt x="338" y="307"/>
                  </a:lnTo>
                  <a:lnTo>
                    <a:pt x="336" y="311"/>
                  </a:lnTo>
                  <a:lnTo>
                    <a:pt x="330" y="311"/>
                  </a:lnTo>
                  <a:lnTo>
                    <a:pt x="330" y="317"/>
                  </a:lnTo>
                  <a:lnTo>
                    <a:pt x="336" y="319"/>
                  </a:lnTo>
                  <a:lnTo>
                    <a:pt x="330" y="324"/>
                  </a:lnTo>
                  <a:lnTo>
                    <a:pt x="328" y="321"/>
                  </a:lnTo>
                  <a:lnTo>
                    <a:pt x="324" y="324"/>
                  </a:lnTo>
                  <a:lnTo>
                    <a:pt x="328" y="330"/>
                  </a:lnTo>
                  <a:lnTo>
                    <a:pt x="321" y="336"/>
                  </a:lnTo>
                  <a:lnTo>
                    <a:pt x="326" y="343"/>
                  </a:lnTo>
                  <a:lnTo>
                    <a:pt x="321" y="351"/>
                  </a:lnTo>
                  <a:lnTo>
                    <a:pt x="330" y="345"/>
                  </a:lnTo>
                  <a:lnTo>
                    <a:pt x="332" y="349"/>
                  </a:lnTo>
                  <a:lnTo>
                    <a:pt x="326" y="353"/>
                  </a:lnTo>
                  <a:lnTo>
                    <a:pt x="332" y="355"/>
                  </a:lnTo>
                  <a:lnTo>
                    <a:pt x="334" y="355"/>
                  </a:lnTo>
                  <a:lnTo>
                    <a:pt x="332" y="362"/>
                  </a:lnTo>
                  <a:lnTo>
                    <a:pt x="334" y="370"/>
                  </a:lnTo>
                  <a:lnTo>
                    <a:pt x="336" y="370"/>
                  </a:lnTo>
                  <a:lnTo>
                    <a:pt x="338" y="383"/>
                  </a:lnTo>
                  <a:lnTo>
                    <a:pt x="338" y="383"/>
                  </a:lnTo>
                  <a:lnTo>
                    <a:pt x="332" y="383"/>
                  </a:lnTo>
                  <a:lnTo>
                    <a:pt x="332" y="390"/>
                  </a:lnTo>
                  <a:lnTo>
                    <a:pt x="332" y="400"/>
                  </a:lnTo>
                  <a:lnTo>
                    <a:pt x="179" y="409"/>
                  </a:lnTo>
                  <a:lnTo>
                    <a:pt x="64" y="413"/>
                  </a:lnTo>
                  <a:lnTo>
                    <a:pt x="62" y="351"/>
                  </a:lnTo>
                  <a:lnTo>
                    <a:pt x="38" y="347"/>
                  </a:lnTo>
                  <a:lnTo>
                    <a:pt x="32" y="353"/>
                  </a:lnTo>
                  <a:lnTo>
                    <a:pt x="23" y="347"/>
                  </a:lnTo>
                  <a:lnTo>
                    <a:pt x="23" y="345"/>
                  </a:lnTo>
                  <a:lnTo>
                    <a:pt x="21" y="343"/>
                  </a:lnTo>
                  <a:lnTo>
                    <a:pt x="19" y="145"/>
                  </a:lnTo>
                  <a:lnTo>
                    <a:pt x="15" y="115"/>
                  </a:lnTo>
                  <a:lnTo>
                    <a:pt x="0" y="19"/>
                  </a:lnTo>
                </a:path>
              </a:pathLst>
            </a:custGeom>
            <a:solidFill>
              <a:srgbClr val="C00000"/>
            </a:solidFill>
            <a:ln w="9525" cap="flat">
              <a:solidFill>
                <a:srgbClr val="FFFFFF"/>
              </a:solid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US" sz="1000" b="1" dirty="0">
                  <a:solidFill>
                    <a:schemeClr val="bg1"/>
                  </a:solidFill>
                </a:rPr>
                <a:t>Ark.</a:t>
              </a:r>
            </a:p>
          </p:txBody>
        </p:sp>
        <p:sp>
          <p:nvSpPr>
            <p:cNvPr id="626" name="Freeform 717">
              <a:extLst>
                <a:ext uri="{FF2B5EF4-FFF2-40B4-BE49-F238E27FC236}">
                  <a16:creationId xmlns:a16="http://schemas.microsoft.com/office/drawing/2014/main" id="{6BDCDBD8-DD6D-F346-9555-B78D5CFB85C7}"/>
                </a:ext>
              </a:extLst>
            </p:cNvPr>
            <p:cNvSpPr>
              <a:spLocks noChangeAspect="1"/>
            </p:cNvSpPr>
            <p:nvPr/>
          </p:nvSpPr>
          <p:spPr bwMode="auto">
            <a:xfrm>
              <a:off x="5214850" y="3159211"/>
              <a:ext cx="508635" cy="904399"/>
            </a:xfrm>
            <a:custGeom>
              <a:avLst/>
              <a:gdLst>
                <a:gd name="T0" fmla="*/ 11 w 356"/>
                <a:gd name="T1" fmla="*/ 250 h 633"/>
                <a:gd name="T2" fmla="*/ 30 w 356"/>
                <a:gd name="T3" fmla="*/ 228 h 633"/>
                <a:gd name="T4" fmla="*/ 32 w 356"/>
                <a:gd name="T5" fmla="*/ 209 h 633"/>
                <a:gd name="T6" fmla="*/ 28 w 356"/>
                <a:gd name="T7" fmla="*/ 164 h 633"/>
                <a:gd name="T8" fmla="*/ 60 w 356"/>
                <a:gd name="T9" fmla="*/ 137 h 633"/>
                <a:gd name="T10" fmla="*/ 90 w 356"/>
                <a:gd name="T11" fmla="*/ 120 h 633"/>
                <a:gd name="T12" fmla="*/ 102 w 356"/>
                <a:gd name="T13" fmla="*/ 69 h 633"/>
                <a:gd name="T14" fmla="*/ 85 w 356"/>
                <a:gd name="T15" fmla="*/ 52 h 633"/>
                <a:gd name="T16" fmla="*/ 62 w 356"/>
                <a:gd name="T17" fmla="*/ 26 h 633"/>
                <a:gd name="T18" fmla="*/ 190 w 356"/>
                <a:gd name="T19" fmla="*/ 9 h 633"/>
                <a:gd name="T20" fmla="*/ 292 w 356"/>
                <a:gd name="T21" fmla="*/ 7 h 633"/>
                <a:gd name="T22" fmla="*/ 301 w 356"/>
                <a:gd name="T23" fmla="*/ 43 h 633"/>
                <a:gd name="T24" fmla="*/ 313 w 356"/>
                <a:gd name="T25" fmla="*/ 69 h 633"/>
                <a:gd name="T26" fmla="*/ 324 w 356"/>
                <a:gd name="T27" fmla="*/ 90 h 633"/>
                <a:gd name="T28" fmla="*/ 345 w 356"/>
                <a:gd name="T29" fmla="*/ 367 h 633"/>
                <a:gd name="T30" fmla="*/ 347 w 356"/>
                <a:gd name="T31" fmla="*/ 390 h 633"/>
                <a:gd name="T32" fmla="*/ 356 w 356"/>
                <a:gd name="T33" fmla="*/ 420 h 633"/>
                <a:gd name="T34" fmla="*/ 345 w 356"/>
                <a:gd name="T35" fmla="*/ 443 h 633"/>
                <a:gd name="T36" fmla="*/ 330 w 356"/>
                <a:gd name="T37" fmla="*/ 473 h 633"/>
                <a:gd name="T38" fmla="*/ 324 w 356"/>
                <a:gd name="T39" fmla="*/ 488 h 633"/>
                <a:gd name="T40" fmla="*/ 320 w 356"/>
                <a:gd name="T41" fmla="*/ 518 h 633"/>
                <a:gd name="T42" fmla="*/ 320 w 356"/>
                <a:gd name="T43" fmla="*/ 535 h 633"/>
                <a:gd name="T44" fmla="*/ 315 w 356"/>
                <a:gd name="T45" fmla="*/ 556 h 633"/>
                <a:gd name="T46" fmla="*/ 301 w 356"/>
                <a:gd name="T47" fmla="*/ 573 h 633"/>
                <a:gd name="T48" fmla="*/ 286 w 356"/>
                <a:gd name="T49" fmla="*/ 588 h 633"/>
                <a:gd name="T50" fmla="*/ 294 w 356"/>
                <a:gd name="T51" fmla="*/ 610 h 633"/>
                <a:gd name="T52" fmla="*/ 275 w 356"/>
                <a:gd name="T53" fmla="*/ 614 h 633"/>
                <a:gd name="T54" fmla="*/ 247 w 356"/>
                <a:gd name="T55" fmla="*/ 605 h 633"/>
                <a:gd name="T56" fmla="*/ 228 w 356"/>
                <a:gd name="T57" fmla="*/ 629 h 633"/>
                <a:gd name="T58" fmla="*/ 215 w 356"/>
                <a:gd name="T59" fmla="*/ 631 h 633"/>
                <a:gd name="T60" fmla="*/ 200 w 356"/>
                <a:gd name="T61" fmla="*/ 595 h 633"/>
                <a:gd name="T62" fmla="*/ 192 w 356"/>
                <a:gd name="T63" fmla="*/ 556 h 633"/>
                <a:gd name="T64" fmla="*/ 173 w 356"/>
                <a:gd name="T65" fmla="*/ 541 h 633"/>
                <a:gd name="T66" fmla="*/ 151 w 356"/>
                <a:gd name="T67" fmla="*/ 529 h 633"/>
                <a:gd name="T68" fmla="*/ 113 w 356"/>
                <a:gd name="T69" fmla="*/ 499 h 633"/>
                <a:gd name="T70" fmla="*/ 117 w 356"/>
                <a:gd name="T71" fmla="*/ 478 h 633"/>
                <a:gd name="T72" fmla="*/ 126 w 356"/>
                <a:gd name="T73" fmla="*/ 441 h 633"/>
                <a:gd name="T74" fmla="*/ 115 w 356"/>
                <a:gd name="T75" fmla="*/ 422 h 633"/>
                <a:gd name="T76" fmla="*/ 98 w 356"/>
                <a:gd name="T77" fmla="*/ 418 h 633"/>
                <a:gd name="T78" fmla="*/ 81 w 356"/>
                <a:gd name="T79" fmla="*/ 420 h 633"/>
                <a:gd name="T80" fmla="*/ 62 w 356"/>
                <a:gd name="T81" fmla="*/ 375 h 633"/>
                <a:gd name="T82" fmla="*/ 34 w 356"/>
                <a:gd name="T83" fmla="*/ 354 h 633"/>
                <a:gd name="T84" fmla="*/ 15 w 356"/>
                <a:gd name="T85" fmla="*/ 331 h 633"/>
                <a:gd name="T86" fmla="*/ 5 w 356"/>
                <a:gd name="T87" fmla="*/ 305 h 633"/>
                <a:gd name="T88" fmla="*/ 2 w 356"/>
                <a:gd name="T89" fmla="*/ 271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56" h="633">
                  <a:moveTo>
                    <a:pt x="7" y="262"/>
                  </a:moveTo>
                  <a:lnTo>
                    <a:pt x="11" y="258"/>
                  </a:lnTo>
                  <a:lnTo>
                    <a:pt x="11" y="250"/>
                  </a:lnTo>
                  <a:lnTo>
                    <a:pt x="7" y="243"/>
                  </a:lnTo>
                  <a:lnTo>
                    <a:pt x="13" y="237"/>
                  </a:lnTo>
                  <a:lnTo>
                    <a:pt x="30" y="228"/>
                  </a:lnTo>
                  <a:lnTo>
                    <a:pt x="32" y="220"/>
                  </a:lnTo>
                  <a:lnTo>
                    <a:pt x="32" y="213"/>
                  </a:lnTo>
                  <a:lnTo>
                    <a:pt x="32" y="209"/>
                  </a:lnTo>
                  <a:lnTo>
                    <a:pt x="43" y="194"/>
                  </a:lnTo>
                  <a:lnTo>
                    <a:pt x="43" y="179"/>
                  </a:lnTo>
                  <a:lnTo>
                    <a:pt x="28" y="164"/>
                  </a:lnTo>
                  <a:lnTo>
                    <a:pt x="30" y="152"/>
                  </a:lnTo>
                  <a:lnTo>
                    <a:pt x="34" y="143"/>
                  </a:lnTo>
                  <a:lnTo>
                    <a:pt x="60" y="137"/>
                  </a:lnTo>
                  <a:lnTo>
                    <a:pt x="68" y="133"/>
                  </a:lnTo>
                  <a:lnTo>
                    <a:pt x="81" y="126"/>
                  </a:lnTo>
                  <a:lnTo>
                    <a:pt x="90" y="120"/>
                  </a:lnTo>
                  <a:lnTo>
                    <a:pt x="90" y="105"/>
                  </a:lnTo>
                  <a:lnTo>
                    <a:pt x="100" y="92"/>
                  </a:lnTo>
                  <a:lnTo>
                    <a:pt x="102" y="69"/>
                  </a:lnTo>
                  <a:lnTo>
                    <a:pt x="100" y="62"/>
                  </a:lnTo>
                  <a:lnTo>
                    <a:pt x="94" y="56"/>
                  </a:lnTo>
                  <a:lnTo>
                    <a:pt x="85" y="52"/>
                  </a:lnTo>
                  <a:lnTo>
                    <a:pt x="79" y="45"/>
                  </a:lnTo>
                  <a:lnTo>
                    <a:pt x="77" y="37"/>
                  </a:lnTo>
                  <a:lnTo>
                    <a:pt x="62" y="26"/>
                  </a:lnTo>
                  <a:lnTo>
                    <a:pt x="58" y="20"/>
                  </a:lnTo>
                  <a:lnTo>
                    <a:pt x="58" y="18"/>
                  </a:lnTo>
                  <a:lnTo>
                    <a:pt x="190" y="9"/>
                  </a:lnTo>
                  <a:lnTo>
                    <a:pt x="288" y="0"/>
                  </a:lnTo>
                  <a:lnTo>
                    <a:pt x="292" y="0"/>
                  </a:lnTo>
                  <a:lnTo>
                    <a:pt x="292" y="7"/>
                  </a:lnTo>
                  <a:lnTo>
                    <a:pt x="292" y="22"/>
                  </a:lnTo>
                  <a:lnTo>
                    <a:pt x="292" y="30"/>
                  </a:lnTo>
                  <a:lnTo>
                    <a:pt x="301" y="43"/>
                  </a:lnTo>
                  <a:lnTo>
                    <a:pt x="307" y="49"/>
                  </a:lnTo>
                  <a:lnTo>
                    <a:pt x="309" y="60"/>
                  </a:lnTo>
                  <a:lnTo>
                    <a:pt x="313" y="69"/>
                  </a:lnTo>
                  <a:lnTo>
                    <a:pt x="315" y="75"/>
                  </a:lnTo>
                  <a:lnTo>
                    <a:pt x="324" y="86"/>
                  </a:lnTo>
                  <a:lnTo>
                    <a:pt x="324" y="90"/>
                  </a:lnTo>
                  <a:lnTo>
                    <a:pt x="347" y="352"/>
                  </a:lnTo>
                  <a:lnTo>
                    <a:pt x="341" y="360"/>
                  </a:lnTo>
                  <a:lnTo>
                    <a:pt x="345" y="367"/>
                  </a:lnTo>
                  <a:lnTo>
                    <a:pt x="341" y="375"/>
                  </a:lnTo>
                  <a:lnTo>
                    <a:pt x="341" y="382"/>
                  </a:lnTo>
                  <a:lnTo>
                    <a:pt x="347" y="390"/>
                  </a:lnTo>
                  <a:lnTo>
                    <a:pt x="354" y="399"/>
                  </a:lnTo>
                  <a:lnTo>
                    <a:pt x="352" y="405"/>
                  </a:lnTo>
                  <a:lnTo>
                    <a:pt x="356" y="420"/>
                  </a:lnTo>
                  <a:lnTo>
                    <a:pt x="356" y="429"/>
                  </a:lnTo>
                  <a:lnTo>
                    <a:pt x="354" y="429"/>
                  </a:lnTo>
                  <a:lnTo>
                    <a:pt x="345" y="443"/>
                  </a:lnTo>
                  <a:lnTo>
                    <a:pt x="345" y="452"/>
                  </a:lnTo>
                  <a:lnTo>
                    <a:pt x="337" y="467"/>
                  </a:lnTo>
                  <a:lnTo>
                    <a:pt x="330" y="473"/>
                  </a:lnTo>
                  <a:lnTo>
                    <a:pt x="324" y="480"/>
                  </a:lnTo>
                  <a:lnTo>
                    <a:pt x="322" y="486"/>
                  </a:lnTo>
                  <a:lnTo>
                    <a:pt x="324" y="488"/>
                  </a:lnTo>
                  <a:lnTo>
                    <a:pt x="322" y="503"/>
                  </a:lnTo>
                  <a:lnTo>
                    <a:pt x="320" y="503"/>
                  </a:lnTo>
                  <a:lnTo>
                    <a:pt x="320" y="518"/>
                  </a:lnTo>
                  <a:lnTo>
                    <a:pt x="315" y="524"/>
                  </a:lnTo>
                  <a:lnTo>
                    <a:pt x="320" y="533"/>
                  </a:lnTo>
                  <a:lnTo>
                    <a:pt x="320" y="535"/>
                  </a:lnTo>
                  <a:lnTo>
                    <a:pt x="318" y="541"/>
                  </a:lnTo>
                  <a:lnTo>
                    <a:pt x="313" y="548"/>
                  </a:lnTo>
                  <a:lnTo>
                    <a:pt x="315" y="556"/>
                  </a:lnTo>
                  <a:lnTo>
                    <a:pt x="320" y="565"/>
                  </a:lnTo>
                  <a:lnTo>
                    <a:pt x="315" y="571"/>
                  </a:lnTo>
                  <a:lnTo>
                    <a:pt x="301" y="573"/>
                  </a:lnTo>
                  <a:lnTo>
                    <a:pt x="294" y="580"/>
                  </a:lnTo>
                  <a:lnTo>
                    <a:pt x="288" y="582"/>
                  </a:lnTo>
                  <a:lnTo>
                    <a:pt x="286" y="588"/>
                  </a:lnTo>
                  <a:lnTo>
                    <a:pt x="286" y="597"/>
                  </a:lnTo>
                  <a:lnTo>
                    <a:pt x="292" y="603"/>
                  </a:lnTo>
                  <a:lnTo>
                    <a:pt x="294" y="610"/>
                  </a:lnTo>
                  <a:lnTo>
                    <a:pt x="288" y="620"/>
                  </a:lnTo>
                  <a:lnTo>
                    <a:pt x="281" y="618"/>
                  </a:lnTo>
                  <a:lnTo>
                    <a:pt x="275" y="614"/>
                  </a:lnTo>
                  <a:lnTo>
                    <a:pt x="260" y="610"/>
                  </a:lnTo>
                  <a:lnTo>
                    <a:pt x="254" y="605"/>
                  </a:lnTo>
                  <a:lnTo>
                    <a:pt x="247" y="605"/>
                  </a:lnTo>
                  <a:lnTo>
                    <a:pt x="239" y="607"/>
                  </a:lnTo>
                  <a:lnTo>
                    <a:pt x="228" y="622"/>
                  </a:lnTo>
                  <a:lnTo>
                    <a:pt x="228" y="629"/>
                  </a:lnTo>
                  <a:lnTo>
                    <a:pt x="232" y="633"/>
                  </a:lnTo>
                  <a:lnTo>
                    <a:pt x="224" y="629"/>
                  </a:lnTo>
                  <a:lnTo>
                    <a:pt x="215" y="631"/>
                  </a:lnTo>
                  <a:lnTo>
                    <a:pt x="205" y="616"/>
                  </a:lnTo>
                  <a:lnTo>
                    <a:pt x="196" y="601"/>
                  </a:lnTo>
                  <a:lnTo>
                    <a:pt x="200" y="595"/>
                  </a:lnTo>
                  <a:lnTo>
                    <a:pt x="203" y="586"/>
                  </a:lnTo>
                  <a:lnTo>
                    <a:pt x="194" y="573"/>
                  </a:lnTo>
                  <a:lnTo>
                    <a:pt x="192" y="556"/>
                  </a:lnTo>
                  <a:lnTo>
                    <a:pt x="186" y="554"/>
                  </a:lnTo>
                  <a:lnTo>
                    <a:pt x="177" y="550"/>
                  </a:lnTo>
                  <a:lnTo>
                    <a:pt x="173" y="541"/>
                  </a:lnTo>
                  <a:lnTo>
                    <a:pt x="162" y="535"/>
                  </a:lnTo>
                  <a:lnTo>
                    <a:pt x="154" y="537"/>
                  </a:lnTo>
                  <a:lnTo>
                    <a:pt x="151" y="529"/>
                  </a:lnTo>
                  <a:lnTo>
                    <a:pt x="147" y="529"/>
                  </a:lnTo>
                  <a:lnTo>
                    <a:pt x="126" y="514"/>
                  </a:lnTo>
                  <a:lnTo>
                    <a:pt x="113" y="499"/>
                  </a:lnTo>
                  <a:lnTo>
                    <a:pt x="111" y="492"/>
                  </a:lnTo>
                  <a:lnTo>
                    <a:pt x="113" y="484"/>
                  </a:lnTo>
                  <a:lnTo>
                    <a:pt x="117" y="478"/>
                  </a:lnTo>
                  <a:lnTo>
                    <a:pt x="120" y="465"/>
                  </a:lnTo>
                  <a:lnTo>
                    <a:pt x="126" y="454"/>
                  </a:lnTo>
                  <a:lnTo>
                    <a:pt x="126" y="441"/>
                  </a:lnTo>
                  <a:lnTo>
                    <a:pt x="130" y="433"/>
                  </a:lnTo>
                  <a:lnTo>
                    <a:pt x="130" y="431"/>
                  </a:lnTo>
                  <a:lnTo>
                    <a:pt x="115" y="422"/>
                  </a:lnTo>
                  <a:lnTo>
                    <a:pt x="109" y="420"/>
                  </a:lnTo>
                  <a:lnTo>
                    <a:pt x="102" y="418"/>
                  </a:lnTo>
                  <a:lnTo>
                    <a:pt x="98" y="418"/>
                  </a:lnTo>
                  <a:lnTo>
                    <a:pt x="94" y="424"/>
                  </a:lnTo>
                  <a:lnTo>
                    <a:pt x="85" y="426"/>
                  </a:lnTo>
                  <a:lnTo>
                    <a:pt x="81" y="420"/>
                  </a:lnTo>
                  <a:lnTo>
                    <a:pt x="73" y="388"/>
                  </a:lnTo>
                  <a:lnTo>
                    <a:pt x="68" y="382"/>
                  </a:lnTo>
                  <a:lnTo>
                    <a:pt x="62" y="375"/>
                  </a:lnTo>
                  <a:lnTo>
                    <a:pt x="45" y="365"/>
                  </a:lnTo>
                  <a:lnTo>
                    <a:pt x="41" y="358"/>
                  </a:lnTo>
                  <a:lnTo>
                    <a:pt x="34" y="354"/>
                  </a:lnTo>
                  <a:lnTo>
                    <a:pt x="26" y="346"/>
                  </a:lnTo>
                  <a:lnTo>
                    <a:pt x="17" y="339"/>
                  </a:lnTo>
                  <a:lnTo>
                    <a:pt x="15" y="331"/>
                  </a:lnTo>
                  <a:lnTo>
                    <a:pt x="11" y="324"/>
                  </a:lnTo>
                  <a:lnTo>
                    <a:pt x="7" y="309"/>
                  </a:lnTo>
                  <a:lnTo>
                    <a:pt x="5" y="305"/>
                  </a:lnTo>
                  <a:lnTo>
                    <a:pt x="0" y="292"/>
                  </a:lnTo>
                  <a:lnTo>
                    <a:pt x="0" y="277"/>
                  </a:lnTo>
                  <a:lnTo>
                    <a:pt x="2" y="271"/>
                  </a:lnTo>
                  <a:lnTo>
                    <a:pt x="7" y="262"/>
                  </a:lnTo>
                </a:path>
              </a:pathLst>
            </a:custGeom>
            <a:solidFill>
              <a:srgbClr val="194196"/>
            </a:solidFill>
            <a:ln w="9525" cap="flat">
              <a:solidFill>
                <a:srgbClr val="FFFFFF"/>
              </a:solid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US" sz="1000" b="1" dirty="0">
                  <a:solidFill>
                    <a:schemeClr val="tx2"/>
                  </a:solidFill>
                </a:rPr>
                <a:t> </a:t>
              </a:r>
              <a:r>
                <a:rPr lang="en-US" sz="1000" b="1" dirty="0">
                  <a:solidFill>
                    <a:schemeClr val="bg1"/>
                  </a:solidFill>
                </a:rPr>
                <a:t>Ill.</a:t>
              </a:r>
            </a:p>
          </p:txBody>
        </p:sp>
        <p:sp>
          <p:nvSpPr>
            <p:cNvPr id="627" name="Freeform 719">
              <a:extLst>
                <a:ext uri="{FF2B5EF4-FFF2-40B4-BE49-F238E27FC236}">
                  <a16:creationId xmlns:a16="http://schemas.microsoft.com/office/drawing/2014/main" id="{7428E89D-CC14-F140-904B-10D019BB164B}"/>
                </a:ext>
              </a:extLst>
            </p:cNvPr>
            <p:cNvSpPr>
              <a:spLocks noChangeAspect="1"/>
            </p:cNvSpPr>
            <p:nvPr/>
          </p:nvSpPr>
          <p:spPr bwMode="auto">
            <a:xfrm>
              <a:off x="5418222" y="4008320"/>
              <a:ext cx="1082994" cy="385763"/>
            </a:xfrm>
            <a:custGeom>
              <a:avLst/>
              <a:gdLst>
                <a:gd name="T0" fmla="*/ 2 w 758"/>
                <a:gd name="T1" fmla="*/ 268 h 270"/>
                <a:gd name="T2" fmla="*/ 13 w 758"/>
                <a:gd name="T3" fmla="*/ 257 h 270"/>
                <a:gd name="T4" fmla="*/ 21 w 758"/>
                <a:gd name="T5" fmla="*/ 253 h 270"/>
                <a:gd name="T6" fmla="*/ 17 w 758"/>
                <a:gd name="T7" fmla="*/ 225 h 270"/>
                <a:gd name="T8" fmla="*/ 13 w 758"/>
                <a:gd name="T9" fmla="*/ 219 h 270"/>
                <a:gd name="T10" fmla="*/ 21 w 758"/>
                <a:gd name="T11" fmla="*/ 221 h 270"/>
                <a:gd name="T12" fmla="*/ 21 w 758"/>
                <a:gd name="T13" fmla="*/ 208 h 270"/>
                <a:gd name="T14" fmla="*/ 28 w 758"/>
                <a:gd name="T15" fmla="*/ 200 h 270"/>
                <a:gd name="T16" fmla="*/ 28 w 758"/>
                <a:gd name="T17" fmla="*/ 189 h 270"/>
                <a:gd name="T18" fmla="*/ 32 w 758"/>
                <a:gd name="T19" fmla="*/ 185 h 270"/>
                <a:gd name="T20" fmla="*/ 47 w 758"/>
                <a:gd name="T21" fmla="*/ 174 h 270"/>
                <a:gd name="T22" fmla="*/ 49 w 758"/>
                <a:gd name="T23" fmla="*/ 164 h 270"/>
                <a:gd name="T24" fmla="*/ 45 w 758"/>
                <a:gd name="T25" fmla="*/ 153 h 270"/>
                <a:gd name="T26" fmla="*/ 55 w 758"/>
                <a:gd name="T27" fmla="*/ 134 h 270"/>
                <a:gd name="T28" fmla="*/ 57 w 758"/>
                <a:gd name="T29" fmla="*/ 121 h 270"/>
                <a:gd name="T30" fmla="*/ 60 w 758"/>
                <a:gd name="T31" fmla="*/ 110 h 270"/>
                <a:gd name="T32" fmla="*/ 55 w 758"/>
                <a:gd name="T33" fmla="*/ 96 h 270"/>
                <a:gd name="T34" fmla="*/ 62 w 758"/>
                <a:gd name="T35" fmla="*/ 100 h 270"/>
                <a:gd name="T36" fmla="*/ 192 w 758"/>
                <a:gd name="T37" fmla="*/ 85 h 270"/>
                <a:gd name="T38" fmla="*/ 187 w 758"/>
                <a:gd name="T39" fmla="*/ 64 h 270"/>
                <a:gd name="T40" fmla="*/ 211 w 758"/>
                <a:gd name="T41" fmla="*/ 66 h 270"/>
                <a:gd name="T42" fmla="*/ 283 w 758"/>
                <a:gd name="T43" fmla="*/ 59 h 270"/>
                <a:gd name="T44" fmla="*/ 373 w 758"/>
                <a:gd name="T45" fmla="*/ 51 h 270"/>
                <a:gd name="T46" fmla="*/ 441 w 758"/>
                <a:gd name="T47" fmla="*/ 42 h 270"/>
                <a:gd name="T48" fmla="*/ 509 w 758"/>
                <a:gd name="T49" fmla="*/ 36 h 270"/>
                <a:gd name="T50" fmla="*/ 571 w 758"/>
                <a:gd name="T51" fmla="*/ 32 h 270"/>
                <a:gd name="T52" fmla="*/ 607 w 758"/>
                <a:gd name="T53" fmla="*/ 23 h 270"/>
                <a:gd name="T54" fmla="*/ 681 w 758"/>
                <a:gd name="T55" fmla="*/ 12 h 270"/>
                <a:gd name="T56" fmla="*/ 747 w 758"/>
                <a:gd name="T57" fmla="*/ 2 h 270"/>
                <a:gd name="T58" fmla="*/ 754 w 758"/>
                <a:gd name="T59" fmla="*/ 10 h 270"/>
                <a:gd name="T60" fmla="*/ 752 w 758"/>
                <a:gd name="T61" fmla="*/ 32 h 270"/>
                <a:gd name="T62" fmla="*/ 739 w 758"/>
                <a:gd name="T63" fmla="*/ 40 h 270"/>
                <a:gd name="T64" fmla="*/ 726 w 758"/>
                <a:gd name="T65" fmla="*/ 64 h 270"/>
                <a:gd name="T66" fmla="*/ 707 w 758"/>
                <a:gd name="T67" fmla="*/ 64 h 270"/>
                <a:gd name="T68" fmla="*/ 696 w 758"/>
                <a:gd name="T69" fmla="*/ 76 h 270"/>
                <a:gd name="T70" fmla="*/ 686 w 758"/>
                <a:gd name="T71" fmla="*/ 85 h 270"/>
                <a:gd name="T72" fmla="*/ 671 w 758"/>
                <a:gd name="T73" fmla="*/ 81 h 270"/>
                <a:gd name="T74" fmla="*/ 666 w 758"/>
                <a:gd name="T75" fmla="*/ 91 h 270"/>
                <a:gd name="T76" fmla="*/ 656 w 758"/>
                <a:gd name="T77" fmla="*/ 104 h 270"/>
                <a:gd name="T78" fmla="*/ 645 w 758"/>
                <a:gd name="T79" fmla="*/ 110 h 270"/>
                <a:gd name="T80" fmla="*/ 611 w 758"/>
                <a:gd name="T81" fmla="*/ 140 h 270"/>
                <a:gd name="T82" fmla="*/ 592 w 758"/>
                <a:gd name="T83" fmla="*/ 145 h 270"/>
                <a:gd name="T84" fmla="*/ 571 w 758"/>
                <a:gd name="T85" fmla="*/ 159 h 270"/>
                <a:gd name="T86" fmla="*/ 566 w 758"/>
                <a:gd name="T87" fmla="*/ 176 h 270"/>
                <a:gd name="T88" fmla="*/ 545 w 758"/>
                <a:gd name="T89" fmla="*/ 187 h 270"/>
                <a:gd name="T90" fmla="*/ 509 w 758"/>
                <a:gd name="T91" fmla="*/ 219 h 270"/>
                <a:gd name="T92" fmla="*/ 326 w 758"/>
                <a:gd name="T93" fmla="*/ 243 h 270"/>
                <a:gd name="T94" fmla="*/ 194 w 758"/>
                <a:gd name="T95" fmla="*/ 255 h 270"/>
                <a:gd name="T96" fmla="*/ 126 w 758"/>
                <a:gd name="T97" fmla="*/ 26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58" h="270">
                  <a:moveTo>
                    <a:pt x="0" y="270"/>
                  </a:moveTo>
                  <a:lnTo>
                    <a:pt x="2" y="268"/>
                  </a:lnTo>
                  <a:lnTo>
                    <a:pt x="8" y="264"/>
                  </a:lnTo>
                  <a:lnTo>
                    <a:pt x="13" y="257"/>
                  </a:lnTo>
                  <a:lnTo>
                    <a:pt x="19" y="255"/>
                  </a:lnTo>
                  <a:lnTo>
                    <a:pt x="21" y="253"/>
                  </a:lnTo>
                  <a:lnTo>
                    <a:pt x="17" y="234"/>
                  </a:lnTo>
                  <a:lnTo>
                    <a:pt x="17" y="225"/>
                  </a:lnTo>
                  <a:lnTo>
                    <a:pt x="11" y="228"/>
                  </a:lnTo>
                  <a:lnTo>
                    <a:pt x="13" y="219"/>
                  </a:lnTo>
                  <a:lnTo>
                    <a:pt x="19" y="217"/>
                  </a:lnTo>
                  <a:lnTo>
                    <a:pt x="21" y="221"/>
                  </a:lnTo>
                  <a:lnTo>
                    <a:pt x="23" y="215"/>
                  </a:lnTo>
                  <a:lnTo>
                    <a:pt x="21" y="208"/>
                  </a:lnTo>
                  <a:lnTo>
                    <a:pt x="26" y="206"/>
                  </a:lnTo>
                  <a:lnTo>
                    <a:pt x="28" y="200"/>
                  </a:lnTo>
                  <a:lnTo>
                    <a:pt x="34" y="196"/>
                  </a:lnTo>
                  <a:lnTo>
                    <a:pt x="28" y="189"/>
                  </a:lnTo>
                  <a:lnTo>
                    <a:pt x="28" y="187"/>
                  </a:lnTo>
                  <a:lnTo>
                    <a:pt x="32" y="185"/>
                  </a:lnTo>
                  <a:lnTo>
                    <a:pt x="38" y="181"/>
                  </a:lnTo>
                  <a:lnTo>
                    <a:pt x="47" y="174"/>
                  </a:lnTo>
                  <a:lnTo>
                    <a:pt x="43" y="168"/>
                  </a:lnTo>
                  <a:lnTo>
                    <a:pt x="49" y="164"/>
                  </a:lnTo>
                  <a:lnTo>
                    <a:pt x="49" y="157"/>
                  </a:lnTo>
                  <a:lnTo>
                    <a:pt x="45" y="153"/>
                  </a:lnTo>
                  <a:lnTo>
                    <a:pt x="51" y="142"/>
                  </a:lnTo>
                  <a:lnTo>
                    <a:pt x="55" y="134"/>
                  </a:lnTo>
                  <a:lnTo>
                    <a:pt x="47" y="127"/>
                  </a:lnTo>
                  <a:lnTo>
                    <a:pt x="57" y="121"/>
                  </a:lnTo>
                  <a:lnTo>
                    <a:pt x="53" y="113"/>
                  </a:lnTo>
                  <a:lnTo>
                    <a:pt x="60" y="110"/>
                  </a:lnTo>
                  <a:lnTo>
                    <a:pt x="57" y="104"/>
                  </a:lnTo>
                  <a:lnTo>
                    <a:pt x="55" y="96"/>
                  </a:lnTo>
                  <a:lnTo>
                    <a:pt x="62" y="96"/>
                  </a:lnTo>
                  <a:lnTo>
                    <a:pt x="62" y="100"/>
                  </a:lnTo>
                  <a:lnTo>
                    <a:pt x="68" y="96"/>
                  </a:lnTo>
                  <a:lnTo>
                    <a:pt x="192" y="85"/>
                  </a:lnTo>
                  <a:lnTo>
                    <a:pt x="192" y="76"/>
                  </a:lnTo>
                  <a:lnTo>
                    <a:pt x="187" y="64"/>
                  </a:lnTo>
                  <a:lnTo>
                    <a:pt x="202" y="64"/>
                  </a:lnTo>
                  <a:lnTo>
                    <a:pt x="211" y="66"/>
                  </a:lnTo>
                  <a:lnTo>
                    <a:pt x="247" y="61"/>
                  </a:lnTo>
                  <a:lnTo>
                    <a:pt x="283" y="59"/>
                  </a:lnTo>
                  <a:lnTo>
                    <a:pt x="328" y="53"/>
                  </a:lnTo>
                  <a:lnTo>
                    <a:pt x="373" y="51"/>
                  </a:lnTo>
                  <a:lnTo>
                    <a:pt x="417" y="47"/>
                  </a:lnTo>
                  <a:lnTo>
                    <a:pt x="441" y="42"/>
                  </a:lnTo>
                  <a:lnTo>
                    <a:pt x="481" y="40"/>
                  </a:lnTo>
                  <a:lnTo>
                    <a:pt x="509" y="36"/>
                  </a:lnTo>
                  <a:lnTo>
                    <a:pt x="539" y="34"/>
                  </a:lnTo>
                  <a:lnTo>
                    <a:pt x="571" y="32"/>
                  </a:lnTo>
                  <a:lnTo>
                    <a:pt x="579" y="27"/>
                  </a:lnTo>
                  <a:lnTo>
                    <a:pt x="607" y="23"/>
                  </a:lnTo>
                  <a:lnTo>
                    <a:pt x="622" y="23"/>
                  </a:lnTo>
                  <a:lnTo>
                    <a:pt x="681" y="12"/>
                  </a:lnTo>
                  <a:lnTo>
                    <a:pt x="718" y="8"/>
                  </a:lnTo>
                  <a:lnTo>
                    <a:pt x="747" y="2"/>
                  </a:lnTo>
                  <a:lnTo>
                    <a:pt x="758" y="0"/>
                  </a:lnTo>
                  <a:lnTo>
                    <a:pt x="754" y="10"/>
                  </a:lnTo>
                  <a:lnTo>
                    <a:pt x="754" y="17"/>
                  </a:lnTo>
                  <a:lnTo>
                    <a:pt x="752" y="32"/>
                  </a:lnTo>
                  <a:lnTo>
                    <a:pt x="745" y="34"/>
                  </a:lnTo>
                  <a:lnTo>
                    <a:pt x="739" y="40"/>
                  </a:lnTo>
                  <a:lnTo>
                    <a:pt x="735" y="55"/>
                  </a:lnTo>
                  <a:lnTo>
                    <a:pt x="726" y="64"/>
                  </a:lnTo>
                  <a:lnTo>
                    <a:pt x="720" y="59"/>
                  </a:lnTo>
                  <a:lnTo>
                    <a:pt x="707" y="64"/>
                  </a:lnTo>
                  <a:lnTo>
                    <a:pt x="701" y="70"/>
                  </a:lnTo>
                  <a:lnTo>
                    <a:pt x="696" y="76"/>
                  </a:lnTo>
                  <a:lnTo>
                    <a:pt x="690" y="85"/>
                  </a:lnTo>
                  <a:lnTo>
                    <a:pt x="686" y="85"/>
                  </a:lnTo>
                  <a:lnTo>
                    <a:pt x="679" y="76"/>
                  </a:lnTo>
                  <a:lnTo>
                    <a:pt x="671" y="81"/>
                  </a:lnTo>
                  <a:lnTo>
                    <a:pt x="669" y="85"/>
                  </a:lnTo>
                  <a:lnTo>
                    <a:pt x="666" y="91"/>
                  </a:lnTo>
                  <a:lnTo>
                    <a:pt x="660" y="89"/>
                  </a:lnTo>
                  <a:lnTo>
                    <a:pt x="656" y="104"/>
                  </a:lnTo>
                  <a:lnTo>
                    <a:pt x="652" y="110"/>
                  </a:lnTo>
                  <a:lnTo>
                    <a:pt x="645" y="110"/>
                  </a:lnTo>
                  <a:lnTo>
                    <a:pt x="632" y="121"/>
                  </a:lnTo>
                  <a:lnTo>
                    <a:pt x="611" y="140"/>
                  </a:lnTo>
                  <a:lnTo>
                    <a:pt x="605" y="145"/>
                  </a:lnTo>
                  <a:lnTo>
                    <a:pt x="592" y="145"/>
                  </a:lnTo>
                  <a:lnTo>
                    <a:pt x="577" y="153"/>
                  </a:lnTo>
                  <a:lnTo>
                    <a:pt x="571" y="159"/>
                  </a:lnTo>
                  <a:lnTo>
                    <a:pt x="566" y="168"/>
                  </a:lnTo>
                  <a:lnTo>
                    <a:pt x="566" y="176"/>
                  </a:lnTo>
                  <a:lnTo>
                    <a:pt x="560" y="185"/>
                  </a:lnTo>
                  <a:lnTo>
                    <a:pt x="545" y="187"/>
                  </a:lnTo>
                  <a:lnTo>
                    <a:pt x="545" y="217"/>
                  </a:lnTo>
                  <a:lnTo>
                    <a:pt x="509" y="219"/>
                  </a:lnTo>
                  <a:lnTo>
                    <a:pt x="428" y="230"/>
                  </a:lnTo>
                  <a:lnTo>
                    <a:pt x="326" y="243"/>
                  </a:lnTo>
                  <a:lnTo>
                    <a:pt x="194" y="253"/>
                  </a:lnTo>
                  <a:lnTo>
                    <a:pt x="194" y="255"/>
                  </a:lnTo>
                  <a:lnTo>
                    <a:pt x="194" y="255"/>
                  </a:lnTo>
                  <a:lnTo>
                    <a:pt x="126" y="262"/>
                  </a:lnTo>
                  <a:lnTo>
                    <a:pt x="0" y="270"/>
                  </a:lnTo>
                </a:path>
              </a:pathLst>
            </a:custGeom>
            <a:solidFill>
              <a:srgbClr val="C00000"/>
            </a:solidFill>
            <a:ln w="9525" cap="flat">
              <a:solidFill>
                <a:srgbClr val="FFFFFF"/>
              </a:solid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US" sz="1000" b="1" dirty="0">
                  <a:solidFill>
                    <a:schemeClr val="bg1"/>
                  </a:solidFill>
                </a:rPr>
                <a:t>Tenn.</a:t>
              </a:r>
            </a:p>
          </p:txBody>
        </p:sp>
        <p:sp>
          <p:nvSpPr>
            <p:cNvPr id="628" name="Freeform 723">
              <a:extLst>
                <a:ext uri="{FF2B5EF4-FFF2-40B4-BE49-F238E27FC236}">
                  <a16:creationId xmlns:a16="http://schemas.microsoft.com/office/drawing/2014/main" id="{DC94EF9C-DA1C-BD41-B2C7-6FCE6ECE9379}"/>
                </a:ext>
              </a:extLst>
            </p:cNvPr>
            <p:cNvSpPr>
              <a:spLocks noChangeAspect="1"/>
            </p:cNvSpPr>
            <p:nvPr/>
          </p:nvSpPr>
          <p:spPr bwMode="auto">
            <a:xfrm>
              <a:off x="5513481" y="3656489"/>
              <a:ext cx="921545" cy="487206"/>
            </a:xfrm>
            <a:custGeom>
              <a:avLst/>
              <a:gdLst>
                <a:gd name="T0" fmla="*/ 11 w 645"/>
                <a:gd name="T1" fmla="*/ 328 h 341"/>
                <a:gd name="T2" fmla="*/ 17 w 645"/>
                <a:gd name="T3" fmla="*/ 313 h 341"/>
                <a:gd name="T4" fmla="*/ 24 w 645"/>
                <a:gd name="T5" fmla="*/ 289 h 341"/>
                <a:gd name="T6" fmla="*/ 17 w 645"/>
                <a:gd name="T7" fmla="*/ 272 h 341"/>
                <a:gd name="T8" fmla="*/ 43 w 645"/>
                <a:gd name="T9" fmla="*/ 255 h 341"/>
                <a:gd name="T10" fmla="*/ 70 w 645"/>
                <a:gd name="T11" fmla="*/ 268 h 341"/>
                <a:gd name="T12" fmla="*/ 81 w 645"/>
                <a:gd name="T13" fmla="*/ 253 h 341"/>
                <a:gd name="T14" fmla="*/ 77 w 645"/>
                <a:gd name="T15" fmla="*/ 232 h 341"/>
                <a:gd name="T16" fmla="*/ 104 w 645"/>
                <a:gd name="T17" fmla="*/ 221 h 341"/>
                <a:gd name="T18" fmla="*/ 102 w 645"/>
                <a:gd name="T19" fmla="*/ 198 h 341"/>
                <a:gd name="T20" fmla="*/ 109 w 645"/>
                <a:gd name="T21" fmla="*/ 183 h 341"/>
                <a:gd name="T22" fmla="*/ 119 w 645"/>
                <a:gd name="T23" fmla="*/ 170 h 341"/>
                <a:gd name="T24" fmla="*/ 141 w 645"/>
                <a:gd name="T25" fmla="*/ 174 h 341"/>
                <a:gd name="T26" fmla="*/ 156 w 645"/>
                <a:gd name="T27" fmla="*/ 164 h 341"/>
                <a:gd name="T28" fmla="*/ 192 w 645"/>
                <a:gd name="T29" fmla="*/ 174 h 341"/>
                <a:gd name="T30" fmla="*/ 200 w 645"/>
                <a:gd name="T31" fmla="*/ 160 h 341"/>
                <a:gd name="T32" fmla="*/ 219 w 645"/>
                <a:gd name="T33" fmla="*/ 157 h 341"/>
                <a:gd name="T34" fmla="*/ 236 w 645"/>
                <a:gd name="T35" fmla="*/ 157 h 341"/>
                <a:gd name="T36" fmla="*/ 247 w 645"/>
                <a:gd name="T37" fmla="*/ 134 h 341"/>
                <a:gd name="T38" fmla="*/ 258 w 645"/>
                <a:gd name="T39" fmla="*/ 128 h 341"/>
                <a:gd name="T40" fmla="*/ 285 w 645"/>
                <a:gd name="T41" fmla="*/ 142 h 341"/>
                <a:gd name="T42" fmla="*/ 292 w 645"/>
                <a:gd name="T43" fmla="*/ 123 h 341"/>
                <a:gd name="T44" fmla="*/ 313 w 645"/>
                <a:gd name="T45" fmla="*/ 102 h 341"/>
                <a:gd name="T46" fmla="*/ 328 w 645"/>
                <a:gd name="T47" fmla="*/ 76 h 341"/>
                <a:gd name="T48" fmla="*/ 326 w 645"/>
                <a:gd name="T49" fmla="*/ 53 h 341"/>
                <a:gd name="T50" fmla="*/ 347 w 645"/>
                <a:gd name="T51" fmla="*/ 55 h 341"/>
                <a:gd name="T52" fmla="*/ 379 w 645"/>
                <a:gd name="T53" fmla="*/ 34 h 341"/>
                <a:gd name="T54" fmla="*/ 371 w 645"/>
                <a:gd name="T55" fmla="*/ 10 h 341"/>
                <a:gd name="T56" fmla="*/ 390 w 645"/>
                <a:gd name="T57" fmla="*/ 6 h 341"/>
                <a:gd name="T58" fmla="*/ 424 w 645"/>
                <a:gd name="T59" fmla="*/ 17 h 341"/>
                <a:gd name="T60" fmla="*/ 456 w 645"/>
                <a:gd name="T61" fmla="*/ 32 h 341"/>
                <a:gd name="T62" fmla="*/ 483 w 645"/>
                <a:gd name="T63" fmla="*/ 42 h 341"/>
                <a:gd name="T64" fmla="*/ 503 w 645"/>
                <a:gd name="T65" fmla="*/ 38 h 341"/>
                <a:gd name="T66" fmla="*/ 524 w 645"/>
                <a:gd name="T67" fmla="*/ 40 h 341"/>
                <a:gd name="T68" fmla="*/ 545 w 645"/>
                <a:gd name="T69" fmla="*/ 21 h 341"/>
                <a:gd name="T70" fmla="*/ 564 w 645"/>
                <a:gd name="T71" fmla="*/ 42 h 341"/>
                <a:gd name="T72" fmla="*/ 577 w 645"/>
                <a:gd name="T73" fmla="*/ 59 h 341"/>
                <a:gd name="T74" fmla="*/ 577 w 645"/>
                <a:gd name="T75" fmla="*/ 85 h 341"/>
                <a:gd name="T76" fmla="*/ 601 w 645"/>
                <a:gd name="T77" fmla="*/ 115 h 341"/>
                <a:gd name="T78" fmla="*/ 645 w 645"/>
                <a:gd name="T79" fmla="*/ 145 h 341"/>
                <a:gd name="T80" fmla="*/ 588 w 645"/>
                <a:gd name="T81" fmla="*/ 204 h 341"/>
                <a:gd name="T82" fmla="*/ 579 w 645"/>
                <a:gd name="T83" fmla="*/ 226 h 341"/>
                <a:gd name="T84" fmla="*/ 558 w 645"/>
                <a:gd name="T85" fmla="*/ 240 h 341"/>
                <a:gd name="T86" fmla="*/ 532 w 645"/>
                <a:gd name="T87" fmla="*/ 262 h 341"/>
                <a:gd name="T88" fmla="*/ 503 w 645"/>
                <a:gd name="T89" fmla="*/ 277 h 341"/>
                <a:gd name="T90" fmla="*/ 413 w 645"/>
                <a:gd name="T91" fmla="*/ 285 h 341"/>
                <a:gd name="T92" fmla="*/ 305 w 645"/>
                <a:gd name="T93" fmla="*/ 296 h 341"/>
                <a:gd name="T94" fmla="*/ 179 w 645"/>
                <a:gd name="T95" fmla="*/ 306 h 341"/>
                <a:gd name="T96" fmla="*/ 119 w 645"/>
                <a:gd name="T97" fmla="*/ 309 h 341"/>
                <a:gd name="T98" fmla="*/ 0 w 645"/>
                <a:gd name="T99"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45" h="341">
                  <a:moveTo>
                    <a:pt x="0" y="341"/>
                  </a:moveTo>
                  <a:lnTo>
                    <a:pt x="2" y="332"/>
                  </a:lnTo>
                  <a:lnTo>
                    <a:pt x="11" y="328"/>
                  </a:lnTo>
                  <a:lnTo>
                    <a:pt x="17" y="330"/>
                  </a:lnTo>
                  <a:lnTo>
                    <a:pt x="21" y="319"/>
                  </a:lnTo>
                  <a:lnTo>
                    <a:pt x="17" y="313"/>
                  </a:lnTo>
                  <a:lnTo>
                    <a:pt x="24" y="309"/>
                  </a:lnTo>
                  <a:lnTo>
                    <a:pt x="21" y="298"/>
                  </a:lnTo>
                  <a:lnTo>
                    <a:pt x="24" y="289"/>
                  </a:lnTo>
                  <a:lnTo>
                    <a:pt x="21" y="283"/>
                  </a:lnTo>
                  <a:lnTo>
                    <a:pt x="17" y="279"/>
                  </a:lnTo>
                  <a:lnTo>
                    <a:pt x="17" y="272"/>
                  </a:lnTo>
                  <a:lnTo>
                    <a:pt x="28" y="257"/>
                  </a:lnTo>
                  <a:lnTo>
                    <a:pt x="36" y="255"/>
                  </a:lnTo>
                  <a:lnTo>
                    <a:pt x="43" y="255"/>
                  </a:lnTo>
                  <a:lnTo>
                    <a:pt x="49" y="260"/>
                  </a:lnTo>
                  <a:lnTo>
                    <a:pt x="64" y="264"/>
                  </a:lnTo>
                  <a:lnTo>
                    <a:pt x="70" y="268"/>
                  </a:lnTo>
                  <a:lnTo>
                    <a:pt x="77" y="270"/>
                  </a:lnTo>
                  <a:lnTo>
                    <a:pt x="83" y="260"/>
                  </a:lnTo>
                  <a:lnTo>
                    <a:pt x="81" y="253"/>
                  </a:lnTo>
                  <a:lnTo>
                    <a:pt x="75" y="247"/>
                  </a:lnTo>
                  <a:lnTo>
                    <a:pt x="75" y="238"/>
                  </a:lnTo>
                  <a:lnTo>
                    <a:pt x="77" y="232"/>
                  </a:lnTo>
                  <a:lnTo>
                    <a:pt x="83" y="230"/>
                  </a:lnTo>
                  <a:lnTo>
                    <a:pt x="90" y="223"/>
                  </a:lnTo>
                  <a:lnTo>
                    <a:pt x="104" y="221"/>
                  </a:lnTo>
                  <a:lnTo>
                    <a:pt x="109" y="215"/>
                  </a:lnTo>
                  <a:lnTo>
                    <a:pt x="104" y="206"/>
                  </a:lnTo>
                  <a:lnTo>
                    <a:pt x="102" y="198"/>
                  </a:lnTo>
                  <a:lnTo>
                    <a:pt x="107" y="191"/>
                  </a:lnTo>
                  <a:lnTo>
                    <a:pt x="109" y="185"/>
                  </a:lnTo>
                  <a:lnTo>
                    <a:pt x="109" y="183"/>
                  </a:lnTo>
                  <a:lnTo>
                    <a:pt x="117" y="183"/>
                  </a:lnTo>
                  <a:lnTo>
                    <a:pt x="121" y="177"/>
                  </a:lnTo>
                  <a:lnTo>
                    <a:pt x="119" y="170"/>
                  </a:lnTo>
                  <a:lnTo>
                    <a:pt x="134" y="172"/>
                  </a:lnTo>
                  <a:lnTo>
                    <a:pt x="141" y="168"/>
                  </a:lnTo>
                  <a:lnTo>
                    <a:pt x="141" y="174"/>
                  </a:lnTo>
                  <a:lnTo>
                    <a:pt x="149" y="172"/>
                  </a:lnTo>
                  <a:lnTo>
                    <a:pt x="147" y="166"/>
                  </a:lnTo>
                  <a:lnTo>
                    <a:pt x="156" y="164"/>
                  </a:lnTo>
                  <a:lnTo>
                    <a:pt x="164" y="162"/>
                  </a:lnTo>
                  <a:lnTo>
                    <a:pt x="185" y="170"/>
                  </a:lnTo>
                  <a:lnTo>
                    <a:pt x="192" y="174"/>
                  </a:lnTo>
                  <a:lnTo>
                    <a:pt x="196" y="168"/>
                  </a:lnTo>
                  <a:lnTo>
                    <a:pt x="196" y="166"/>
                  </a:lnTo>
                  <a:lnTo>
                    <a:pt x="200" y="160"/>
                  </a:lnTo>
                  <a:lnTo>
                    <a:pt x="209" y="155"/>
                  </a:lnTo>
                  <a:lnTo>
                    <a:pt x="215" y="151"/>
                  </a:lnTo>
                  <a:lnTo>
                    <a:pt x="219" y="157"/>
                  </a:lnTo>
                  <a:lnTo>
                    <a:pt x="226" y="160"/>
                  </a:lnTo>
                  <a:lnTo>
                    <a:pt x="234" y="164"/>
                  </a:lnTo>
                  <a:lnTo>
                    <a:pt x="236" y="157"/>
                  </a:lnTo>
                  <a:lnTo>
                    <a:pt x="241" y="149"/>
                  </a:lnTo>
                  <a:lnTo>
                    <a:pt x="241" y="142"/>
                  </a:lnTo>
                  <a:lnTo>
                    <a:pt x="247" y="134"/>
                  </a:lnTo>
                  <a:lnTo>
                    <a:pt x="253" y="130"/>
                  </a:lnTo>
                  <a:lnTo>
                    <a:pt x="251" y="123"/>
                  </a:lnTo>
                  <a:lnTo>
                    <a:pt x="258" y="128"/>
                  </a:lnTo>
                  <a:lnTo>
                    <a:pt x="264" y="138"/>
                  </a:lnTo>
                  <a:lnTo>
                    <a:pt x="271" y="140"/>
                  </a:lnTo>
                  <a:lnTo>
                    <a:pt x="285" y="142"/>
                  </a:lnTo>
                  <a:lnTo>
                    <a:pt x="292" y="138"/>
                  </a:lnTo>
                  <a:lnTo>
                    <a:pt x="294" y="130"/>
                  </a:lnTo>
                  <a:lnTo>
                    <a:pt x="292" y="123"/>
                  </a:lnTo>
                  <a:lnTo>
                    <a:pt x="298" y="108"/>
                  </a:lnTo>
                  <a:lnTo>
                    <a:pt x="305" y="108"/>
                  </a:lnTo>
                  <a:lnTo>
                    <a:pt x="313" y="102"/>
                  </a:lnTo>
                  <a:lnTo>
                    <a:pt x="315" y="87"/>
                  </a:lnTo>
                  <a:lnTo>
                    <a:pt x="322" y="83"/>
                  </a:lnTo>
                  <a:lnTo>
                    <a:pt x="328" y="76"/>
                  </a:lnTo>
                  <a:lnTo>
                    <a:pt x="330" y="70"/>
                  </a:lnTo>
                  <a:lnTo>
                    <a:pt x="326" y="62"/>
                  </a:lnTo>
                  <a:lnTo>
                    <a:pt x="326" y="53"/>
                  </a:lnTo>
                  <a:lnTo>
                    <a:pt x="332" y="53"/>
                  </a:lnTo>
                  <a:lnTo>
                    <a:pt x="341" y="49"/>
                  </a:lnTo>
                  <a:lnTo>
                    <a:pt x="347" y="55"/>
                  </a:lnTo>
                  <a:lnTo>
                    <a:pt x="362" y="44"/>
                  </a:lnTo>
                  <a:lnTo>
                    <a:pt x="377" y="40"/>
                  </a:lnTo>
                  <a:lnTo>
                    <a:pt x="379" y="34"/>
                  </a:lnTo>
                  <a:lnTo>
                    <a:pt x="373" y="25"/>
                  </a:lnTo>
                  <a:lnTo>
                    <a:pt x="375" y="19"/>
                  </a:lnTo>
                  <a:lnTo>
                    <a:pt x="371" y="10"/>
                  </a:lnTo>
                  <a:lnTo>
                    <a:pt x="373" y="6"/>
                  </a:lnTo>
                  <a:lnTo>
                    <a:pt x="383" y="0"/>
                  </a:lnTo>
                  <a:lnTo>
                    <a:pt x="390" y="6"/>
                  </a:lnTo>
                  <a:lnTo>
                    <a:pt x="403" y="2"/>
                  </a:lnTo>
                  <a:lnTo>
                    <a:pt x="420" y="8"/>
                  </a:lnTo>
                  <a:lnTo>
                    <a:pt x="424" y="17"/>
                  </a:lnTo>
                  <a:lnTo>
                    <a:pt x="434" y="32"/>
                  </a:lnTo>
                  <a:lnTo>
                    <a:pt x="441" y="34"/>
                  </a:lnTo>
                  <a:lnTo>
                    <a:pt x="456" y="32"/>
                  </a:lnTo>
                  <a:lnTo>
                    <a:pt x="460" y="32"/>
                  </a:lnTo>
                  <a:lnTo>
                    <a:pt x="475" y="44"/>
                  </a:lnTo>
                  <a:lnTo>
                    <a:pt x="483" y="42"/>
                  </a:lnTo>
                  <a:lnTo>
                    <a:pt x="488" y="36"/>
                  </a:lnTo>
                  <a:lnTo>
                    <a:pt x="494" y="36"/>
                  </a:lnTo>
                  <a:lnTo>
                    <a:pt x="503" y="38"/>
                  </a:lnTo>
                  <a:lnTo>
                    <a:pt x="511" y="42"/>
                  </a:lnTo>
                  <a:lnTo>
                    <a:pt x="518" y="40"/>
                  </a:lnTo>
                  <a:lnTo>
                    <a:pt x="524" y="40"/>
                  </a:lnTo>
                  <a:lnTo>
                    <a:pt x="528" y="34"/>
                  </a:lnTo>
                  <a:lnTo>
                    <a:pt x="537" y="25"/>
                  </a:lnTo>
                  <a:lnTo>
                    <a:pt x="545" y="21"/>
                  </a:lnTo>
                  <a:lnTo>
                    <a:pt x="549" y="34"/>
                  </a:lnTo>
                  <a:lnTo>
                    <a:pt x="556" y="40"/>
                  </a:lnTo>
                  <a:lnTo>
                    <a:pt x="564" y="42"/>
                  </a:lnTo>
                  <a:lnTo>
                    <a:pt x="571" y="49"/>
                  </a:lnTo>
                  <a:lnTo>
                    <a:pt x="577" y="55"/>
                  </a:lnTo>
                  <a:lnTo>
                    <a:pt x="577" y="59"/>
                  </a:lnTo>
                  <a:lnTo>
                    <a:pt x="579" y="64"/>
                  </a:lnTo>
                  <a:lnTo>
                    <a:pt x="581" y="72"/>
                  </a:lnTo>
                  <a:lnTo>
                    <a:pt x="577" y="85"/>
                  </a:lnTo>
                  <a:lnTo>
                    <a:pt x="592" y="102"/>
                  </a:lnTo>
                  <a:lnTo>
                    <a:pt x="594" y="108"/>
                  </a:lnTo>
                  <a:lnTo>
                    <a:pt x="601" y="115"/>
                  </a:lnTo>
                  <a:lnTo>
                    <a:pt x="615" y="134"/>
                  </a:lnTo>
                  <a:lnTo>
                    <a:pt x="630" y="145"/>
                  </a:lnTo>
                  <a:lnTo>
                    <a:pt x="645" y="145"/>
                  </a:lnTo>
                  <a:lnTo>
                    <a:pt x="618" y="179"/>
                  </a:lnTo>
                  <a:lnTo>
                    <a:pt x="592" y="196"/>
                  </a:lnTo>
                  <a:lnTo>
                    <a:pt x="588" y="204"/>
                  </a:lnTo>
                  <a:lnTo>
                    <a:pt x="588" y="213"/>
                  </a:lnTo>
                  <a:lnTo>
                    <a:pt x="579" y="219"/>
                  </a:lnTo>
                  <a:lnTo>
                    <a:pt x="579" y="226"/>
                  </a:lnTo>
                  <a:lnTo>
                    <a:pt x="573" y="232"/>
                  </a:lnTo>
                  <a:lnTo>
                    <a:pt x="567" y="236"/>
                  </a:lnTo>
                  <a:lnTo>
                    <a:pt x="558" y="240"/>
                  </a:lnTo>
                  <a:lnTo>
                    <a:pt x="558" y="249"/>
                  </a:lnTo>
                  <a:lnTo>
                    <a:pt x="541" y="255"/>
                  </a:lnTo>
                  <a:lnTo>
                    <a:pt x="532" y="262"/>
                  </a:lnTo>
                  <a:lnTo>
                    <a:pt x="526" y="262"/>
                  </a:lnTo>
                  <a:lnTo>
                    <a:pt x="511" y="272"/>
                  </a:lnTo>
                  <a:lnTo>
                    <a:pt x="503" y="277"/>
                  </a:lnTo>
                  <a:lnTo>
                    <a:pt x="471" y="279"/>
                  </a:lnTo>
                  <a:lnTo>
                    <a:pt x="441" y="281"/>
                  </a:lnTo>
                  <a:lnTo>
                    <a:pt x="413" y="285"/>
                  </a:lnTo>
                  <a:lnTo>
                    <a:pt x="373" y="287"/>
                  </a:lnTo>
                  <a:lnTo>
                    <a:pt x="349" y="292"/>
                  </a:lnTo>
                  <a:lnTo>
                    <a:pt x="305" y="296"/>
                  </a:lnTo>
                  <a:lnTo>
                    <a:pt x="260" y="298"/>
                  </a:lnTo>
                  <a:lnTo>
                    <a:pt x="215" y="304"/>
                  </a:lnTo>
                  <a:lnTo>
                    <a:pt x="179" y="306"/>
                  </a:lnTo>
                  <a:lnTo>
                    <a:pt x="143" y="311"/>
                  </a:lnTo>
                  <a:lnTo>
                    <a:pt x="134" y="309"/>
                  </a:lnTo>
                  <a:lnTo>
                    <a:pt x="119" y="309"/>
                  </a:lnTo>
                  <a:lnTo>
                    <a:pt x="124" y="321"/>
                  </a:lnTo>
                  <a:lnTo>
                    <a:pt x="124" y="330"/>
                  </a:lnTo>
                  <a:lnTo>
                    <a:pt x="0" y="341"/>
                  </a:lnTo>
                </a:path>
              </a:pathLst>
            </a:custGeom>
            <a:solidFill>
              <a:srgbClr val="C00000"/>
            </a:solidFill>
            <a:ln w="9525" cap="flat">
              <a:solidFill>
                <a:srgbClr val="FFFFFF"/>
              </a:solid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US" sz="1000" b="1" dirty="0">
                  <a:solidFill>
                    <a:schemeClr val="tx2"/>
                  </a:solidFill>
                </a:rPr>
                <a:t>        </a:t>
              </a:r>
              <a:r>
                <a:rPr lang="en-US" sz="1000" b="1" dirty="0">
                  <a:solidFill>
                    <a:schemeClr val="bg1"/>
                  </a:solidFill>
                </a:rPr>
                <a:t>Ky.</a:t>
              </a:r>
            </a:p>
          </p:txBody>
        </p:sp>
        <p:sp>
          <p:nvSpPr>
            <p:cNvPr id="629" name="Freeform 725">
              <a:extLst>
                <a:ext uri="{FF2B5EF4-FFF2-40B4-BE49-F238E27FC236}">
                  <a16:creationId xmlns:a16="http://schemas.microsoft.com/office/drawing/2014/main" id="{72845C16-E1C3-2742-862C-0199F1CCA083}"/>
                </a:ext>
              </a:extLst>
            </p:cNvPr>
            <p:cNvSpPr>
              <a:spLocks noChangeAspect="1"/>
            </p:cNvSpPr>
            <p:nvPr/>
          </p:nvSpPr>
          <p:spPr bwMode="auto">
            <a:xfrm>
              <a:off x="5662169" y="3240444"/>
              <a:ext cx="392905" cy="681516"/>
            </a:xfrm>
            <a:custGeom>
              <a:avLst/>
              <a:gdLst>
                <a:gd name="T0" fmla="*/ 0 w 275"/>
                <a:gd name="T1" fmla="*/ 468 h 477"/>
                <a:gd name="T2" fmla="*/ 5 w 275"/>
                <a:gd name="T3" fmla="*/ 447 h 477"/>
                <a:gd name="T4" fmla="*/ 9 w 275"/>
                <a:gd name="T5" fmla="*/ 432 h 477"/>
                <a:gd name="T6" fmla="*/ 9 w 275"/>
                <a:gd name="T7" fmla="*/ 424 h 477"/>
                <a:gd name="T8" fmla="*/ 22 w 275"/>
                <a:gd name="T9" fmla="*/ 411 h 477"/>
                <a:gd name="T10" fmla="*/ 30 w 275"/>
                <a:gd name="T11" fmla="*/ 387 h 477"/>
                <a:gd name="T12" fmla="*/ 41 w 275"/>
                <a:gd name="T13" fmla="*/ 373 h 477"/>
                <a:gd name="T14" fmla="*/ 37 w 275"/>
                <a:gd name="T15" fmla="*/ 349 h 477"/>
                <a:gd name="T16" fmla="*/ 32 w 275"/>
                <a:gd name="T17" fmla="*/ 334 h 477"/>
                <a:gd name="T18" fmla="*/ 26 w 275"/>
                <a:gd name="T19" fmla="*/ 319 h 477"/>
                <a:gd name="T20" fmla="*/ 26 w 275"/>
                <a:gd name="T21" fmla="*/ 304 h 477"/>
                <a:gd name="T22" fmla="*/ 9 w 275"/>
                <a:gd name="T23" fmla="*/ 34 h 477"/>
                <a:gd name="T24" fmla="*/ 17 w 275"/>
                <a:gd name="T25" fmla="*/ 38 h 477"/>
                <a:gd name="T26" fmla="*/ 35 w 275"/>
                <a:gd name="T27" fmla="*/ 38 h 477"/>
                <a:gd name="T28" fmla="*/ 64 w 275"/>
                <a:gd name="T29" fmla="*/ 19 h 477"/>
                <a:gd name="T30" fmla="*/ 109 w 275"/>
                <a:gd name="T31" fmla="*/ 15 h 477"/>
                <a:gd name="T32" fmla="*/ 235 w 275"/>
                <a:gd name="T33" fmla="*/ 6 h 477"/>
                <a:gd name="T34" fmla="*/ 269 w 275"/>
                <a:gd name="T35" fmla="*/ 300 h 477"/>
                <a:gd name="T36" fmla="*/ 271 w 275"/>
                <a:gd name="T37" fmla="*/ 313 h 477"/>
                <a:gd name="T38" fmla="*/ 275 w 275"/>
                <a:gd name="T39" fmla="*/ 328 h 477"/>
                <a:gd name="T40" fmla="*/ 258 w 275"/>
                <a:gd name="T41" fmla="*/ 338 h 477"/>
                <a:gd name="T42" fmla="*/ 237 w 275"/>
                <a:gd name="T43" fmla="*/ 343 h 477"/>
                <a:gd name="T44" fmla="*/ 222 w 275"/>
                <a:gd name="T45" fmla="*/ 347 h 477"/>
                <a:gd name="T46" fmla="*/ 226 w 275"/>
                <a:gd name="T47" fmla="*/ 364 h 477"/>
                <a:gd name="T48" fmla="*/ 218 w 275"/>
                <a:gd name="T49" fmla="*/ 377 h 477"/>
                <a:gd name="T50" fmla="*/ 209 w 275"/>
                <a:gd name="T51" fmla="*/ 396 h 477"/>
                <a:gd name="T52" fmla="*/ 194 w 275"/>
                <a:gd name="T53" fmla="*/ 402 h 477"/>
                <a:gd name="T54" fmla="*/ 190 w 275"/>
                <a:gd name="T55" fmla="*/ 424 h 477"/>
                <a:gd name="T56" fmla="*/ 181 w 275"/>
                <a:gd name="T57" fmla="*/ 436 h 477"/>
                <a:gd name="T58" fmla="*/ 160 w 275"/>
                <a:gd name="T59" fmla="*/ 432 h 477"/>
                <a:gd name="T60" fmla="*/ 147 w 275"/>
                <a:gd name="T61" fmla="*/ 417 h 477"/>
                <a:gd name="T62" fmla="*/ 143 w 275"/>
                <a:gd name="T63" fmla="*/ 428 h 477"/>
                <a:gd name="T64" fmla="*/ 137 w 275"/>
                <a:gd name="T65" fmla="*/ 443 h 477"/>
                <a:gd name="T66" fmla="*/ 130 w 275"/>
                <a:gd name="T67" fmla="*/ 458 h 477"/>
                <a:gd name="T68" fmla="*/ 115 w 275"/>
                <a:gd name="T69" fmla="*/ 451 h 477"/>
                <a:gd name="T70" fmla="*/ 105 w 275"/>
                <a:gd name="T71" fmla="*/ 449 h 477"/>
                <a:gd name="T72" fmla="*/ 92 w 275"/>
                <a:gd name="T73" fmla="*/ 460 h 477"/>
                <a:gd name="T74" fmla="*/ 88 w 275"/>
                <a:gd name="T75" fmla="*/ 468 h 477"/>
                <a:gd name="T76" fmla="*/ 60 w 275"/>
                <a:gd name="T77" fmla="*/ 456 h 477"/>
                <a:gd name="T78" fmla="*/ 43 w 275"/>
                <a:gd name="T79" fmla="*/ 460 h 477"/>
                <a:gd name="T80" fmla="*/ 37 w 275"/>
                <a:gd name="T81" fmla="*/ 468 h 477"/>
                <a:gd name="T82" fmla="*/ 30 w 275"/>
                <a:gd name="T83" fmla="*/ 466 h 477"/>
                <a:gd name="T84" fmla="*/ 17 w 275"/>
                <a:gd name="T85" fmla="*/ 471 h 477"/>
                <a:gd name="T86" fmla="*/ 5 w 275"/>
                <a:gd name="T87" fmla="*/ 47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5" h="477">
                  <a:moveTo>
                    <a:pt x="5" y="477"/>
                  </a:moveTo>
                  <a:lnTo>
                    <a:pt x="0" y="468"/>
                  </a:lnTo>
                  <a:lnTo>
                    <a:pt x="5" y="462"/>
                  </a:lnTo>
                  <a:lnTo>
                    <a:pt x="5" y="447"/>
                  </a:lnTo>
                  <a:lnTo>
                    <a:pt x="7" y="447"/>
                  </a:lnTo>
                  <a:lnTo>
                    <a:pt x="9" y="432"/>
                  </a:lnTo>
                  <a:lnTo>
                    <a:pt x="7" y="430"/>
                  </a:lnTo>
                  <a:lnTo>
                    <a:pt x="9" y="424"/>
                  </a:lnTo>
                  <a:lnTo>
                    <a:pt x="15" y="417"/>
                  </a:lnTo>
                  <a:lnTo>
                    <a:pt x="22" y="411"/>
                  </a:lnTo>
                  <a:lnTo>
                    <a:pt x="30" y="396"/>
                  </a:lnTo>
                  <a:lnTo>
                    <a:pt x="30" y="387"/>
                  </a:lnTo>
                  <a:lnTo>
                    <a:pt x="39" y="373"/>
                  </a:lnTo>
                  <a:lnTo>
                    <a:pt x="41" y="373"/>
                  </a:lnTo>
                  <a:lnTo>
                    <a:pt x="41" y="364"/>
                  </a:lnTo>
                  <a:lnTo>
                    <a:pt x="37" y="349"/>
                  </a:lnTo>
                  <a:lnTo>
                    <a:pt x="39" y="343"/>
                  </a:lnTo>
                  <a:lnTo>
                    <a:pt x="32" y="334"/>
                  </a:lnTo>
                  <a:lnTo>
                    <a:pt x="26" y="326"/>
                  </a:lnTo>
                  <a:lnTo>
                    <a:pt x="26" y="319"/>
                  </a:lnTo>
                  <a:lnTo>
                    <a:pt x="30" y="311"/>
                  </a:lnTo>
                  <a:lnTo>
                    <a:pt x="26" y="304"/>
                  </a:lnTo>
                  <a:lnTo>
                    <a:pt x="32" y="296"/>
                  </a:lnTo>
                  <a:lnTo>
                    <a:pt x="9" y="34"/>
                  </a:lnTo>
                  <a:lnTo>
                    <a:pt x="9" y="30"/>
                  </a:lnTo>
                  <a:lnTo>
                    <a:pt x="17" y="38"/>
                  </a:lnTo>
                  <a:lnTo>
                    <a:pt x="28" y="38"/>
                  </a:lnTo>
                  <a:lnTo>
                    <a:pt x="35" y="38"/>
                  </a:lnTo>
                  <a:lnTo>
                    <a:pt x="49" y="30"/>
                  </a:lnTo>
                  <a:lnTo>
                    <a:pt x="64" y="19"/>
                  </a:lnTo>
                  <a:lnTo>
                    <a:pt x="69" y="19"/>
                  </a:lnTo>
                  <a:lnTo>
                    <a:pt x="109" y="15"/>
                  </a:lnTo>
                  <a:lnTo>
                    <a:pt x="226" y="0"/>
                  </a:lnTo>
                  <a:lnTo>
                    <a:pt x="235" y="6"/>
                  </a:lnTo>
                  <a:lnTo>
                    <a:pt x="247" y="111"/>
                  </a:lnTo>
                  <a:lnTo>
                    <a:pt x="269" y="300"/>
                  </a:lnTo>
                  <a:lnTo>
                    <a:pt x="267" y="304"/>
                  </a:lnTo>
                  <a:lnTo>
                    <a:pt x="271" y="313"/>
                  </a:lnTo>
                  <a:lnTo>
                    <a:pt x="269" y="319"/>
                  </a:lnTo>
                  <a:lnTo>
                    <a:pt x="275" y="328"/>
                  </a:lnTo>
                  <a:lnTo>
                    <a:pt x="273" y="334"/>
                  </a:lnTo>
                  <a:lnTo>
                    <a:pt x="258" y="338"/>
                  </a:lnTo>
                  <a:lnTo>
                    <a:pt x="243" y="349"/>
                  </a:lnTo>
                  <a:lnTo>
                    <a:pt x="237" y="343"/>
                  </a:lnTo>
                  <a:lnTo>
                    <a:pt x="228" y="347"/>
                  </a:lnTo>
                  <a:lnTo>
                    <a:pt x="222" y="347"/>
                  </a:lnTo>
                  <a:lnTo>
                    <a:pt x="222" y="356"/>
                  </a:lnTo>
                  <a:lnTo>
                    <a:pt x="226" y="364"/>
                  </a:lnTo>
                  <a:lnTo>
                    <a:pt x="224" y="370"/>
                  </a:lnTo>
                  <a:lnTo>
                    <a:pt x="218" y="377"/>
                  </a:lnTo>
                  <a:lnTo>
                    <a:pt x="211" y="381"/>
                  </a:lnTo>
                  <a:lnTo>
                    <a:pt x="209" y="396"/>
                  </a:lnTo>
                  <a:lnTo>
                    <a:pt x="201" y="402"/>
                  </a:lnTo>
                  <a:lnTo>
                    <a:pt x="194" y="402"/>
                  </a:lnTo>
                  <a:lnTo>
                    <a:pt x="188" y="417"/>
                  </a:lnTo>
                  <a:lnTo>
                    <a:pt x="190" y="424"/>
                  </a:lnTo>
                  <a:lnTo>
                    <a:pt x="188" y="432"/>
                  </a:lnTo>
                  <a:lnTo>
                    <a:pt x="181" y="436"/>
                  </a:lnTo>
                  <a:lnTo>
                    <a:pt x="167" y="434"/>
                  </a:lnTo>
                  <a:lnTo>
                    <a:pt x="160" y="432"/>
                  </a:lnTo>
                  <a:lnTo>
                    <a:pt x="154" y="422"/>
                  </a:lnTo>
                  <a:lnTo>
                    <a:pt x="147" y="417"/>
                  </a:lnTo>
                  <a:lnTo>
                    <a:pt x="149" y="424"/>
                  </a:lnTo>
                  <a:lnTo>
                    <a:pt x="143" y="428"/>
                  </a:lnTo>
                  <a:lnTo>
                    <a:pt x="137" y="436"/>
                  </a:lnTo>
                  <a:lnTo>
                    <a:pt x="137" y="443"/>
                  </a:lnTo>
                  <a:lnTo>
                    <a:pt x="132" y="451"/>
                  </a:lnTo>
                  <a:lnTo>
                    <a:pt x="130" y="458"/>
                  </a:lnTo>
                  <a:lnTo>
                    <a:pt x="122" y="454"/>
                  </a:lnTo>
                  <a:lnTo>
                    <a:pt x="115" y="451"/>
                  </a:lnTo>
                  <a:lnTo>
                    <a:pt x="111" y="445"/>
                  </a:lnTo>
                  <a:lnTo>
                    <a:pt x="105" y="449"/>
                  </a:lnTo>
                  <a:lnTo>
                    <a:pt x="96" y="454"/>
                  </a:lnTo>
                  <a:lnTo>
                    <a:pt x="92" y="460"/>
                  </a:lnTo>
                  <a:lnTo>
                    <a:pt x="92" y="462"/>
                  </a:lnTo>
                  <a:lnTo>
                    <a:pt x="88" y="468"/>
                  </a:lnTo>
                  <a:lnTo>
                    <a:pt x="81" y="464"/>
                  </a:lnTo>
                  <a:lnTo>
                    <a:pt x="60" y="456"/>
                  </a:lnTo>
                  <a:lnTo>
                    <a:pt x="52" y="458"/>
                  </a:lnTo>
                  <a:lnTo>
                    <a:pt x="43" y="460"/>
                  </a:lnTo>
                  <a:lnTo>
                    <a:pt x="45" y="466"/>
                  </a:lnTo>
                  <a:lnTo>
                    <a:pt x="37" y="468"/>
                  </a:lnTo>
                  <a:lnTo>
                    <a:pt x="37" y="462"/>
                  </a:lnTo>
                  <a:lnTo>
                    <a:pt x="30" y="466"/>
                  </a:lnTo>
                  <a:lnTo>
                    <a:pt x="15" y="464"/>
                  </a:lnTo>
                  <a:lnTo>
                    <a:pt x="17" y="471"/>
                  </a:lnTo>
                  <a:lnTo>
                    <a:pt x="13" y="477"/>
                  </a:lnTo>
                  <a:lnTo>
                    <a:pt x="5" y="477"/>
                  </a:lnTo>
                </a:path>
              </a:pathLst>
            </a:custGeom>
            <a:solidFill>
              <a:srgbClr val="BEBEBE"/>
            </a:solidFill>
            <a:ln w="9525" cap="flat">
              <a:solidFill>
                <a:srgbClr val="FFFFFF"/>
              </a:solidFill>
              <a:prstDash val="solid"/>
              <a:miter lim="800000"/>
              <a:headEnd/>
              <a:tailEnd/>
            </a:ln>
          </p:spPr>
          <p:txBody>
            <a:bodyPr vert="horz" wrap="square" lIns="0" tIns="45720" rIns="0" bIns="45720" numCol="1" anchor="ctr" anchorCtr="0" compatLnSpc="1">
              <a:prstTxWarp prst="textNoShape">
                <a:avLst/>
              </a:prstTxWarp>
            </a:bodyPr>
            <a:lstStyle/>
            <a:p>
              <a:pPr algn="ctr"/>
              <a:r>
                <a:rPr lang="en-US" sz="1000" b="1" dirty="0">
                  <a:solidFill>
                    <a:srgbClr val="5A5A5A"/>
                  </a:solidFill>
                </a:rPr>
                <a:t>Ind.</a:t>
              </a:r>
            </a:p>
          </p:txBody>
        </p:sp>
        <p:sp>
          <p:nvSpPr>
            <p:cNvPr id="630" name="Freeform 727">
              <a:extLst>
                <a:ext uri="{FF2B5EF4-FFF2-40B4-BE49-F238E27FC236}">
                  <a16:creationId xmlns:a16="http://schemas.microsoft.com/office/drawing/2014/main" id="{087CA27D-486E-E345-838F-D5F5BB64155A}"/>
                </a:ext>
              </a:extLst>
            </p:cNvPr>
            <p:cNvSpPr>
              <a:spLocks noChangeAspect="1"/>
            </p:cNvSpPr>
            <p:nvPr/>
          </p:nvSpPr>
          <p:spPr bwMode="auto">
            <a:xfrm>
              <a:off x="5698735" y="4337905"/>
              <a:ext cx="492919" cy="800101"/>
            </a:xfrm>
            <a:custGeom>
              <a:avLst/>
              <a:gdLst>
                <a:gd name="T0" fmla="*/ 0 w 345"/>
                <a:gd name="T1" fmla="*/ 23 h 560"/>
                <a:gd name="T2" fmla="*/ 234 w 345"/>
                <a:gd name="T3" fmla="*/ 0 h 560"/>
                <a:gd name="T4" fmla="*/ 302 w 345"/>
                <a:gd name="T5" fmla="*/ 230 h 560"/>
                <a:gd name="T6" fmla="*/ 306 w 345"/>
                <a:gd name="T7" fmla="*/ 240 h 560"/>
                <a:gd name="T8" fmla="*/ 315 w 345"/>
                <a:gd name="T9" fmla="*/ 262 h 560"/>
                <a:gd name="T10" fmla="*/ 326 w 345"/>
                <a:gd name="T11" fmla="*/ 274 h 560"/>
                <a:gd name="T12" fmla="*/ 328 w 345"/>
                <a:gd name="T13" fmla="*/ 294 h 560"/>
                <a:gd name="T14" fmla="*/ 336 w 345"/>
                <a:gd name="T15" fmla="*/ 304 h 560"/>
                <a:gd name="T16" fmla="*/ 326 w 345"/>
                <a:gd name="T17" fmla="*/ 315 h 560"/>
                <a:gd name="T18" fmla="*/ 323 w 345"/>
                <a:gd name="T19" fmla="*/ 338 h 560"/>
                <a:gd name="T20" fmla="*/ 326 w 345"/>
                <a:gd name="T21" fmla="*/ 366 h 560"/>
                <a:gd name="T22" fmla="*/ 336 w 345"/>
                <a:gd name="T23" fmla="*/ 383 h 560"/>
                <a:gd name="T24" fmla="*/ 334 w 345"/>
                <a:gd name="T25" fmla="*/ 398 h 560"/>
                <a:gd name="T26" fmla="*/ 334 w 345"/>
                <a:gd name="T27" fmla="*/ 421 h 560"/>
                <a:gd name="T28" fmla="*/ 345 w 345"/>
                <a:gd name="T29" fmla="*/ 438 h 560"/>
                <a:gd name="T30" fmla="*/ 196 w 345"/>
                <a:gd name="T31" fmla="*/ 460 h 560"/>
                <a:gd name="T32" fmla="*/ 100 w 345"/>
                <a:gd name="T33" fmla="*/ 475 h 560"/>
                <a:gd name="T34" fmla="*/ 108 w 345"/>
                <a:gd name="T35" fmla="*/ 498 h 560"/>
                <a:gd name="T36" fmla="*/ 121 w 345"/>
                <a:gd name="T37" fmla="*/ 509 h 560"/>
                <a:gd name="T38" fmla="*/ 121 w 345"/>
                <a:gd name="T39" fmla="*/ 526 h 560"/>
                <a:gd name="T40" fmla="*/ 113 w 345"/>
                <a:gd name="T41" fmla="*/ 545 h 560"/>
                <a:gd name="T42" fmla="*/ 106 w 345"/>
                <a:gd name="T43" fmla="*/ 547 h 560"/>
                <a:gd name="T44" fmla="*/ 96 w 345"/>
                <a:gd name="T45" fmla="*/ 556 h 560"/>
                <a:gd name="T46" fmla="*/ 72 w 345"/>
                <a:gd name="T47" fmla="*/ 558 h 560"/>
                <a:gd name="T48" fmla="*/ 87 w 345"/>
                <a:gd name="T49" fmla="*/ 556 h 560"/>
                <a:gd name="T50" fmla="*/ 83 w 345"/>
                <a:gd name="T51" fmla="*/ 541 h 560"/>
                <a:gd name="T52" fmla="*/ 74 w 345"/>
                <a:gd name="T53" fmla="*/ 539 h 560"/>
                <a:gd name="T54" fmla="*/ 72 w 345"/>
                <a:gd name="T55" fmla="*/ 524 h 560"/>
                <a:gd name="T56" fmla="*/ 68 w 345"/>
                <a:gd name="T57" fmla="*/ 511 h 560"/>
                <a:gd name="T58" fmla="*/ 59 w 345"/>
                <a:gd name="T59" fmla="*/ 505 h 560"/>
                <a:gd name="T60" fmla="*/ 57 w 345"/>
                <a:gd name="T61" fmla="*/ 513 h 560"/>
                <a:gd name="T62" fmla="*/ 55 w 345"/>
                <a:gd name="T63" fmla="*/ 547 h 560"/>
                <a:gd name="T64" fmla="*/ 34 w 345"/>
                <a:gd name="T65" fmla="*/ 545 h 560"/>
                <a:gd name="T66" fmla="*/ 27 w 345"/>
                <a:gd name="T67" fmla="*/ 543 h 560"/>
                <a:gd name="T68" fmla="*/ 10 w 345"/>
                <a:gd name="T69" fmla="*/ 34 h 560"/>
                <a:gd name="T70" fmla="*/ 0 w 345"/>
                <a:gd name="T71" fmla="*/ 25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5" h="560">
                  <a:moveTo>
                    <a:pt x="0" y="25"/>
                  </a:moveTo>
                  <a:lnTo>
                    <a:pt x="0" y="23"/>
                  </a:lnTo>
                  <a:lnTo>
                    <a:pt x="132" y="13"/>
                  </a:lnTo>
                  <a:lnTo>
                    <a:pt x="234" y="0"/>
                  </a:lnTo>
                  <a:lnTo>
                    <a:pt x="268" y="106"/>
                  </a:lnTo>
                  <a:lnTo>
                    <a:pt x="302" y="230"/>
                  </a:lnTo>
                  <a:lnTo>
                    <a:pt x="304" y="234"/>
                  </a:lnTo>
                  <a:lnTo>
                    <a:pt x="306" y="240"/>
                  </a:lnTo>
                  <a:lnTo>
                    <a:pt x="311" y="249"/>
                  </a:lnTo>
                  <a:lnTo>
                    <a:pt x="315" y="262"/>
                  </a:lnTo>
                  <a:lnTo>
                    <a:pt x="326" y="270"/>
                  </a:lnTo>
                  <a:lnTo>
                    <a:pt x="326" y="274"/>
                  </a:lnTo>
                  <a:lnTo>
                    <a:pt x="330" y="283"/>
                  </a:lnTo>
                  <a:lnTo>
                    <a:pt x="328" y="294"/>
                  </a:lnTo>
                  <a:lnTo>
                    <a:pt x="336" y="296"/>
                  </a:lnTo>
                  <a:lnTo>
                    <a:pt x="336" y="304"/>
                  </a:lnTo>
                  <a:lnTo>
                    <a:pt x="330" y="309"/>
                  </a:lnTo>
                  <a:lnTo>
                    <a:pt x="326" y="315"/>
                  </a:lnTo>
                  <a:lnTo>
                    <a:pt x="326" y="330"/>
                  </a:lnTo>
                  <a:lnTo>
                    <a:pt x="323" y="338"/>
                  </a:lnTo>
                  <a:lnTo>
                    <a:pt x="321" y="351"/>
                  </a:lnTo>
                  <a:lnTo>
                    <a:pt x="326" y="366"/>
                  </a:lnTo>
                  <a:lnTo>
                    <a:pt x="332" y="372"/>
                  </a:lnTo>
                  <a:lnTo>
                    <a:pt x="336" y="383"/>
                  </a:lnTo>
                  <a:lnTo>
                    <a:pt x="334" y="389"/>
                  </a:lnTo>
                  <a:lnTo>
                    <a:pt x="334" y="398"/>
                  </a:lnTo>
                  <a:lnTo>
                    <a:pt x="332" y="413"/>
                  </a:lnTo>
                  <a:lnTo>
                    <a:pt x="334" y="421"/>
                  </a:lnTo>
                  <a:lnTo>
                    <a:pt x="338" y="428"/>
                  </a:lnTo>
                  <a:lnTo>
                    <a:pt x="345" y="438"/>
                  </a:lnTo>
                  <a:lnTo>
                    <a:pt x="345" y="443"/>
                  </a:lnTo>
                  <a:lnTo>
                    <a:pt x="196" y="460"/>
                  </a:lnTo>
                  <a:lnTo>
                    <a:pt x="106" y="468"/>
                  </a:lnTo>
                  <a:lnTo>
                    <a:pt x="100" y="475"/>
                  </a:lnTo>
                  <a:lnTo>
                    <a:pt x="98" y="483"/>
                  </a:lnTo>
                  <a:lnTo>
                    <a:pt x="108" y="498"/>
                  </a:lnTo>
                  <a:lnTo>
                    <a:pt x="115" y="502"/>
                  </a:lnTo>
                  <a:lnTo>
                    <a:pt x="121" y="509"/>
                  </a:lnTo>
                  <a:lnTo>
                    <a:pt x="119" y="519"/>
                  </a:lnTo>
                  <a:lnTo>
                    <a:pt x="121" y="526"/>
                  </a:lnTo>
                  <a:lnTo>
                    <a:pt x="119" y="539"/>
                  </a:lnTo>
                  <a:lnTo>
                    <a:pt x="113" y="545"/>
                  </a:lnTo>
                  <a:lnTo>
                    <a:pt x="104" y="545"/>
                  </a:lnTo>
                  <a:lnTo>
                    <a:pt x="106" y="547"/>
                  </a:lnTo>
                  <a:lnTo>
                    <a:pt x="104" y="553"/>
                  </a:lnTo>
                  <a:lnTo>
                    <a:pt x="96" y="556"/>
                  </a:lnTo>
                  <a:lnTo>
                    <a:pt x="68" y="560"/>
                  </a:lnTo>
                  <a:lnTo>
                    <a:pt x="72" y="558"/>
                  </a:lnTo>
                  <a:lnTo>
                    <a:pt x="79" y="558"/>
                  </a:lnTo>
                  <a:lnTo>
                    <a:pt x="87" y="556"/>
                  </a:lnTo>
                  <a:lnTo>
                    <a:pt x="89" y="549"/>
                  </a:lnTo>
                  <a:lnTo>
                    <a:pt x="83" y="541"/>
                  </a:lnTo>
                  <a:lnTo>
                    <a:pt x="81" y="543"/>
                  </a:lnTo>
                  <a:lnTo>
                    <a:pt x="74" y="539"/>
                  </a:lnTo>
                  <a:lnTo>
                    <a:pt x="70" y="530"/>
                  </a:lnTo>
                  <a:lnTo>
                    <a:pt x="72" y="524"/>
                  </a:lnTo>
                  <a:lnTo>
                    <a:pt x="72" y="517"/>
                  </a:lnTo>
                  <a:lnTo>
                    <a:pt x="68" y="511"/>
                  </a:lnTo>
                  <a:lnTo>
                    <a:pt x="64" y="509"/>
                  </a:lnTo>
                  <a:lnTo>
                    <a:pt x="59" y="505"/>
                  </a:lnTo>
                  <a:lnTo>
                    <a:pt x="61" y="507"/>
                  </a:lnTo>
                  <a:lnTo>
                    <a:pt x="57" y="513"/>
                  </a:lnTo>
                  <a:lnTo>
                    <a:pt x="57" y="522"/>
                  </a:lnTo>
                  <a:lnTo>
                    <a:pt x="55" y="547"/>
                  </a:lnTo>
                  <a:lnTo>
                    <a:pt x="49" y="547"/>
                  </a:lnTo>
                  <a:lnTo>
                    <a:pt x="34" y="545"/>
                  </a:lnTo>
                  <a:lnTo>
                    <a:pt x="27" y="545"/>
                  </a:lnTo>
                  <a:lnTo>
                    <a:pt x="27" y="543"/>
                  </a:lnTo>
                  <a:lnTo>
                    <a:pt x="4" y="375"/>
                  </a:lnTo>
                  <a:lnTo>
                    <a:pt x="10" y="34"/>
                  </a:lnTo>
                  <a:lnTo>
                    <a:pt x="4" y="30"/>
                  </a:lnTo>
                  <a:lnTo>
                    <a:pt x="0" y="25"/>
                  </a:lnTo>
                </a:path>
              </a:pathLst>
            </a:custGeom>
            <a:solidFill>
              <a:srgbClr val="3296FA"/>
            </a:solidFill>
            <a:ln w="9525" cap="flat">
              <a:solidFill>
                <a:srgbClr val="FFFFFF"/>
              </a:solid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US" sz="1000" b="1" dirty="0">
                  <a:solidFill>
                    <a:schemeClr val="bg1"/>
                  </a:solidFill>
                </a:rPr>
                <a:t>Ala.</a:t>
              </a:r>
            </a:p>
          </p:txBody>
        </p:sp>
        <p:sp>
          <p:nvSpPr>
            <p:cNvPr id="631" name="Freeform 755">
              <a:extLst>
                <a:ext uri="{FF2B5EF4-FFF2-40B4-BE49-F238E27FC236}">
                  <a16:creationId xmlns:a16="http://schemas.microsoft.com/office/drawing/2014/main" id="{3B110101-9D56-3645-A94F-4F213B4D4FAC}"/>
                </a:ext>
              </a:extLst>
            </p:cNvPr>
            <p:cNvSpPr>
              <a:spLocks noChangeAspect="1"/>
            </p:cNvSpPr>
            <p:nvPr/>
          </p:nvSpPr>
          <p:spPr bwMode="auto">
            <a:xfrm>
              <a:off x="6002695" y="3125882"/>
              <a:ext cx="531495" cy="611505"/>
            </a:xfrm>
            <a:custGeom>
              <a:avLst/>
              <a:gdLst>
                <a:gd name="T0" fmla="*/ 74 w 372"/>
                <a:gd name="T1" fmla="*/ 72 h 428"/>
                <a:gd name="T2" fmla="*/ 110 w 372"/>
                <a:gd name="T3" fmla="*/ 68 h 428"/>
                <a:gd name="T4" fmla="*/ 134 w 372"/>
                <a:gd name="T5" fmla="*/ 75 h 428"/>
                <a:gd name="T6" fmla="*/ 151 w 372"/>
                <a:gd name="T7" fmla="*/ 83 h 428"/>
                <a:gd name="T8" fmla="*/ 166 w 372"/>
                <a:gd name="T9" fmla="*/ 77 h 428"/>
                <a:gd name="T10" fmla="*/ 159 w 372"/>
                <a:gd name="T11" fmla="*/ 87 h 428"/>
                <a:gd name="T12" fmla="*/ 159 w 372"/>
                <a:gd name="T13" fmla="*/ 94 h 428"/>
                <a:gd name="T14" fmla="*/ 183 w 372"/>
                <a:gd name="T15" fmla="*/ 87 h 428"/>
                <a:gd name="T16" fmla="*/ 198 w 372"/>
                <a:gd name="T17" fmla="*/ 94 h 428"/>
                <a:gd name="T18" fmla="*/ 213 w 372"/>
                <a:gd name="T19" fmla="*/ 85 h 428"/>
                <a:gd name="T20" fmla="*/ 234 w 372"/>
                <a:gd name="T21" fmla="*/ 72 h 428"/>
                <a:gd name="T22" fmla="*/ 255 w 372"/>
                <a:gd name="T23" fmla="*/ 72 h 428"/>
                <a:gd name="T24" fmla="*/ 276 w 372"/>
                <a:gd name="T25" fmla="*/ 49 h 428"/>
                <a:gd name="T26" fmla="*/ 289 w 372"/>
                <a:gd name="T27" fmla="*/ 36 h 428"/>
                <a:gd name="T28" fmla="*/ 347 w 372"/>
                <a:gd name="T29" fmla="*/ 0 h 428"/>
                <a:gd name="T30" fmla="*/ 372 w 372"/>
                <a:gd name="T31" fmla="*/ 151 h 428"/>
                <a:gd name="T32" fmla="*/ 364 w 372"/>
                <a:gd name="T33" fmla="*/ 153 h 428"/>
                <a:gd name="T34" fmla="*/ 366 w 372"/>
                <a:gd name="T35" fmla="*/ 168 h 428"/>
                <a:gd name="T36" fmla="*/ 368 w 372"/>
                <a:gd name="T37" fmla="*/ 196 h 428"/>
                <a:gd name="T38" fmla="*/ 366 w 372"/>
                <a:gd name="T39" fmla="*/ 226 h 428"/>
                <a:gd name="T40" fmla="*/ 364 w 372"/>
                <a:gd name="T41" fmla="*/ 234 h 428"/>
                <a:gd name="T42" fmla="*/ 364 w 372"/>
                <a:gd name="T43" fmla="*/ 249 h 428"/>
                <a:gd name="T44" fmla="*/ 362 w 372"/>
                <a:gd name="T45" fmla="*/ 271 h 428"/>
                <a:gd name="T46" fmla="*/ 342 w 372"/>
                <a:gd name="T47" fmla="*/ 294 h 428"/>
                <a:gd name="T48" fmla="*/ 317 w 372"/>
                <a:gd name="T49" fmla="*/ 300 h 428"/>
                <a:gd name="T50" fmla="*/ 311 w 372"/>
                <a:gd name="T51" fmla="*/ 317 h 428"/>
                <a:gd name="T52" fmla="*/ 298 w 372"/>
                <a:gd name="T53" fmla="*/ 330 h 428"/>
                <a:gd name="T54" fmla="*/ 291 w 372"/>
                <a:gd name="T55" fmla="*/ 345 h 428"/>
                <a:gd name="T56" fmla="*/ 294 w 372"/>
                <a:gd name="T57" fmla="*/ 358 h 428"/>
                <a:gd name="T58" fmla="*/ 283 w 372"/>
                <a:gd name="T59" fmla="*/ 356 h 428"/>
                <a:gd name="T60" fmla="*/ 272 w 372"/>
                <a:gd name="T61" fmla="*/ 360 h 428"/>
                <a:gd name="T62" fmla="*/ 268 w 372"/>
                <a:gd name="T63" fmla="*/ 375 h 428"/>
                <a:gd name="T64" fmla="*/ 264 w 372"/>
                <a:gd name="T65" fmla="*/ 386 h 428"/>
                <a:gd name="T66" fmla="*/ 268 w 372"/>
                <a:gd name="T67" fmla="*/ 403 h 428"/>
                <a:gd name="T68" fmla="*/ 262 w 372"/>
                <a:gd name="T69" fmla="*/ 415 h 428"/>
                <a:gd name="T70" fmla="*/ 245 w 372"/>
                <a:gd name="T71" fmla="*/ 428 h 428"/>
                <a:gd name="T72" fmla="*/ 238 w 372"/>
                <a:gd name="T73" fmla="*/ 428 h 428"/>
                <a:gd name="T74" fmla="*/ 225 w 372"/>
                <a:gd name="T75" fmla="*/ 415 h 428"/>
                <a:gd name="T76" fmla="*/ 210 w 372"/>
                <a:gd name="T77" fmla="*/ 407 h 428"/>
                <a:gd name="T78" fmla="*/ 198 w 372"/>
                <a:gd name="T79" fmla="*/ 398 h 428"/>
                <a:gd name="T80" fmla="*/ 185 w 372"/>
                <a:gd name="T81" fmla="*/ 413 h 428"/>
                <a:gd name="T82" fmla="*/ 172 w 372"/>
                <a:gd name="T83" fmla="*/ 415 h 428"/>
                <a:gd name="T84" fmla="*/ 155 w 372"/>
                <a:gd name="T85" fmla="*/ 409 h 428"/>
                <a:gd name="T86" fmla="*/ 144 w 372"/>
                <a:gd name="T87" fmla="*/ 415 h 428"/>
                <a:gd name="T88" fmla="*/ 121 w 372"/>
                <a:gd name="T89" fmla="*/ 405 h 428"/>
                <a:gd name="T90" fmla="*/ 102 w 372"/>
                <a:gd name="T91" fmla="*/ 407 h 428"/>
                <a:gd name="T92" fmla="*/ 85 w 372"/>
                <a:gd name="T93" fmla="*/ 390 h 428"/>
                <a:gd name="T94" fmla="*/ 64 w 372"/>
                <a:gd name="T95" fmla="*/ 375 h 428"/>
                <a:gd name="T96" fmla="*/ 44 w 372"/>
                <a:gd name="T97" fmla="*/ 373 h 428"/>
                <a:gd name="T98" fmla="*/ 12 w 372"/>
                <a:gd name="T99" fmla="*/ 190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2" h="428">
                  <a:moveTo>
                    <a:pt x="0" y="85"/>
                  </a:moveTo>
                  <a:lnTo>
                    <a:pt x="74" y="72"/>
                  </a:lnTo>
                  <a:lnTo>
                    <a:pt x="108" y="66"/>
                  </a:lnTo>
                  <a:lnTo>
                    <a:pt x="110" y="68"/>
                  </a:lnTo>
                  <a:lnTo>
                    <a:pt x="125" y="70"/>
                  </a:lnTo>
                  <a:lnTo>
                    <a:pt x="134" y="75"/>
                  </a:lnTo>
                  <a:lnTo>
                    <a:pt x="144" y="77"/>
                  </a:lnTo>
                  <a:lnTo>
                    <a:pt x="151" y="83"/>
                  </a:lnTo>
                  <a:lnTo>
                    <a:pt x="157" y="83"/>
                  </a:lnTo>
                  <a:lnTo>
                    <a:pt x="166" y="77"/>
                  </a:lnTo>
                  <a:lnTo>
                    <a:pt x="172" y="83"/>
                  </a:lnTo>
                  <a:lnTo>
                    <a:pt x="159" y="87"/>
                  </a:lnTo>
                  <a:lnTo>
                    <a:pt x="153" y="94"/>
                  </a:lnTo>
                  <a:lnTo>
                    <a:pt x="159" y="94"/>
                  </a:lnTo>
                  <a:lnTo>
                    <a:pt x="168" y="87"/>
                  </a:lnTo>
                  <a:lnTo>
                    <a:pt x="183" y="87"/>
                  </a:lnTo>
                  <a:lnTo>
                    <a:pt x="189" y="92"/>
                  </a:lnTo>
                  <a:lnTo>
                    <a:pt x="198" y="94"/>
                  </a:lnTo>
                  <a:lnTo>
                    <a:pt x="204" y="87"/>
                  </a:lnTo>
                  <a:lnTo>
                    <a:pt x="213" y="85"/>
                  </a:lnTo>
                  <a:lnTo>
                    <a:pt x="219" y="81"/>
                  </a:lnTo>
                  <a:lnTo>
                    <a:pt x="234" y="72"/>
                  </a:lnTo>
                  <a:lnTo>
                    <a:pt x="240" y="75"/>
                  </a:lnTo>
                  <a:lnTo>
                    <a:pt x="255" y="72"/>
                  </a:lnTo>
                  <a:lnTo>
                    <a:pt x="270" y="60"/>
                  </a:lnTo>
                  <a:lnTo>
                    <a:pt x="276" y="49"/>
                  </a:lnTo>
                  <a:lnTo>
                    <a:pt x="283" y="43"/>
                  </a:lnTo>
                  <a:lnTo>
                    <a:pt x="289" y="36"/>
                  </a:lnTo>
                  <a:lnTo>
                    <a:pt x="304" y="26"/>
                  </a:lnTo>
                  <a:lnTo>
                    <a:pt x="347" y="0"/>
                  </a:lnTo>
                  <a:lnTo>
                    <a:pt x="347" y="4"/>
                  </a:lnTo>
                  <a:lnTo>
                    <a:pt x="372" y="151"/>
                  </a:lnTo>
                  <a:lnTo>
                    <a:pt x="368" y="153"/>
                  </a:lnTo>
                  <a:lnTo>
                    <a:pt x="364" y="153"/>
                  </a:lnTo>
                  <a:lnTo>
                    <a:pt x="362" y="162"/>
                  </a:lnTo>
                  <a:lnTo>
                    <a:pt x="366" y="168"/>
                  </a:lnTo>
                  <a:lnTo>
                    <a:pt x="372" y="190"/>
                  </a:lnTo>
                  <a:lnTo>
                    <a:pt x="368" y="196"/>
                  </a:lnTo>
                  <a:lnTo>
                    <a:pt x="366" y="217"/>
                  </a:lnTo>
                  <a:lnTo>
                    <a:pt x="366" y="226"/>
                  </a:lnTo>
                  <a:lnTo>
                    <a:pt x="366" y="234"/>
                  </a:lnTo>
                  <a:lnTo>
                    <a:pt x="364" y="234"/>
                  </a:lnTo>
                  <a:lnTo>
                    <a:pt x="364" y="243"/>
                  </a:lnTo>
                  <a:lnTo>
                    <a:pt x="364" y="249"/>
                  </a:lnTo>
                  <a:lnTo>
                    <a:pt x="364" y="258"/>
                  </a:lnTo>
                  <a:lnTo>
                    <a:pt x="362" y="271"/>
                  </a:lnTo>
                  <a:lnTo>
                    <a:pt x="351" y="279"/>
                  </a:lnTo>
                  <a:lnTo>
                    <a:pt x="342" y="294"/>
                  </a:lnTo>
                  <a:lnTo>
                    <a:pt x="330" y="307"/>
                  </a:lnTo>
                  <a:lnTo>
                    <a:pt x="317" y="300"/>
                  </a:lnTo>
                  <a:lnTo>
                    <a:pt x="311" y="311"/>
                  </a:lnTo>
                  <a:lnTo>
                    <a:pt x="311" y="317"/>
                  </a:lnTo>
                  <a:lnTo>
                    <a:pt x="300" y="324"/>
                  </a:lnTo>
                  <a:lnTo>
                    <a:pt x="298" y="330"/>
                  </a:lnTo>
                  <a:lnTo>
                    <a:pt x="298" y="337"/>
                  </a:lnTo>
                  <a:lnTo>
                    <a:pt x="291" y="345"/>
                  </a:lnTo>
                  <a:lnTo>
                    <a:pt x="298" y="351"/>
                  </a:lnTo>
                  <a:lnTo>
                    <a:pt x="294" y="358"/>
                  </a:lnTo>
                  <a:lnTo>
                    <a:pt x="291" y="366"/>
                  </a:lnTo>
                  <a:lnTo>
                    <a:pt x="283" y="356"/>
                  </a:lnTo>
                  <a:lnTo>
                    <a:pt x="276" y="354"/>
                  </a:lnTo>
                  <a:lnTo>
                    <a:pt x="272" y="360"/>
                  </a:lnTo>
                  <a:lnTo>
                    <a:pt x="268" y="366"/>
                  </a:lnTo>
                  <a:lnTo>
                    <a:pt x="268" y="375"/>
                  </a:lnTo>
                  <a:lnTo>
                    <a:pt x="266" y="377"/>
                  </a:lnTo>
                  <a:lnTo>
                    <a:pt x="264" y="386"/>
                  </a:lnTo>
                  <a:lnTo>
                    <a:pt x="268" y="390"/>
                  </a:lnTo>
                  <a:lnTo>
                    <a:pt x="268" y="403"/>
                  </a:lnTo>
                  <a:lnTo>
                    <a:pt x="262" y="409"/>
                  </a:lnTo>
                  <a:lnTo>
                    <a:pt x="262" y="415"/>
                  </a:lnTo>
                  <a:lnTo>
                    <a:pt x="255" y="422"/>
                  </a:lnTo>
                  <a:lnTo>
                    <a:pt x="245" y="428"/>
                  </a:lnTo>
                  <a:lnTo>
                    <a:pt x="238" y="428"/>
                  </a:lnTo>
                  <a:lnTo>
                    <a:pt x="238" y="428"/>
                  </a:lnTo>
                  <a:lnTo>
                    <a:pt x="232" y="422"/>
                  </a:lnTo>
                  <a:lnTo>
                    <a:pt x="225" y="415"/>
                  </a:lnTo>
                  <a:lnTo>
                    <a:pt x="217" y="413"/>
                  </a:lnTo>
                  <a:lnTo>
                    <a:pt x="210" y="407"/>
                  </a:lnTo>
                  <a:lnTo>
                    <a:pt x="206" y="394"/>
                  </a:lnTo>
                  <a:lnTo>
                    <a:pt x="198" y="398"/>
                  </a:lnTo>
                  <a:lnTo>
                    <a:pt x="189" y="407"/>
                  </a:lnTo>
                  <a:lnTo>
                    <a:pt x="185" y="413"/>
                  </a:lnTo>
                  <a:lnTo>
                    <a:pt x="179" y="413"/>
                  </a:lnTo>
                  <a:lnTo>
                    <a:pt x="172" y="415"/>
                  </a:lnTo>
                  <a:lnTo>
                    <a:pt x="164" y="411"/>
                  </a:lnTo>
                  <a:lnTo>
                    <a:pt x="155" y="409"/>
                  </a:lnTo>
                  <a:lnTo>
                    <a:pt x="149" y="409"/>
                  </a:lnTo>
                  <a:lnTo>
                    <a:pt x="144" y="415"/>
                  </a:lnTo>
                  <a:lnTo>
                    <a:pt x="136" y="417"/>
                  </a:lnTo>
                  <a:lnTo>
                    <a:pt x="121" y="405"/>
                  </a:lnTo>
                  <a:lnTo>
                    <a:pt x="117" y="405"/>
                  </a:lnTo>
                  <a:lnTo>
                    <a:pt x="102" y="407"/>
                  </a:lnTo>
                  <a:lnTo>
                    <a:pt x="95" y="405"/>
                  </a:lnTo>
                  <a:lnTo>
                    <a:pt x="85" y="390"/>
                  </a:lnTo>
                  <a:lnTo>
                    <a:pt x="81" y="381"/>
                  </a:lnTo>
                  <a:lnTo>
                    <a:pt x="64" y="375"/>
                  </a:lnTo>
                  <a:lnTo>
                    <a:pt x="51" y="379"/>
                  </a:lnTo>
                  <a:lnTo>
                    <a:pt x="44" y="373"/>
                  </a:lnTo>
                  <a:lnTo>
                    <a:pt x="34" y="379"/>
                  </a:lnTo>
                  <a:lnTo>
                    <a:pt x="12" y="190"/>
                  </a:lnTo>
                  <a:lnTo>
                    <a:pt x="0" y="85"/>
                  </a:lnTo>
                </a:path>
              </a:pathLst>
            </a:custGeom>
            <a:solidFill>
              <a:srgbClr val="BEBEBE"/>
            </a:solidFill>
            <a:ln w="9525" cap="flat">
              <a:solidFill>
                <a:srgbClr val="FFFFFF"/>
              </a:solid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US" sz="1000" b="1" dirty="0">
                  <a:solidFill>
                    <a:srgbClr val="5A5A5A"/>
                  </a:solidFill>
                </a:rPr>
                <a:t>Ohio</a:t>
              </a:r>
            </a:p>
          </p:txBody>
        </p:sp>
        <p:sp>
          <p:nvSpPr>
            <p:cNvPr id="632" name="Freeform 757">
              <a:extLst>
                <a:ext uri="{FF2B5EF4-FFF2-40B4-BE49-F238E27FC236}">
                  <a16:creationId xmlns:a16="http://schemas.microsoft.com/office/drawing/2014/main" id="{F34886C6-096B-9F4E-9DED-710FF3A283EE}"/>
                </a:ext>
              </a:extLst>
            </p:cNvPr>
            <p:cNvSpPr>
              <a:spLocks noChangeAspect="1"/>
            </p:cNvSpPr>
            <p:nvPr/>
          </p:nvSpPr>
          <p:spPr bwMode="auto">
            <a:xfrm>
              <a:off x="6036344" y="4294045"/>
              <a:ext cx="700087" cy="721518"/>
            </a:xfrm>
            <a:custGeom>
              <a:avLst/>
              <a:gdLst>
                <a:gd name="T0" fmla="*/ 117 w 490"/>
                <a:gd name="T1" fmla="*/ 17 h 505"/>
                <a:gd name="T2" fmla="*/ 213 w 490"/>
                <a:gd name="T3" fmla="*/ 25 h 505"/>
                <a:gd name="T4" fmla="*/ 221 w 490"/>
                <a:gd name="T5" fmla="*/ 45 h 505"/>
                <a:gd name="T6" fmla="*/ 253 w 490"/>
                <a:gd name="T7" fmla="*/ 55 h 505"/>
                <a:gd name="T8" fmla="*/ 270 w 490"/>
                <a:gd name="T9" fmla="*/ 77 h 505"/>
                <a:gd name="T10" fmla="*/ 307 w 490"/>
                <a:gd name="T11" fmla="*/ 117 h 505"/>
                <a:gd name="T12" fmla="*/ 332 w 490"/>
                <a:gd name="T13" fmla="*/ 138 h 505"/>
                <a:gd name="T14" fmla="*/ 356 w 490"/>
                <a:gd name="T15" fmla="*/ 153 h 505"/>
                <a:gd name="T16" fmla="*/ 364 w 490"/>
                <a:gd name="T17" fmla="*/ 168 h 505"/>
                <a:gd name="T18" fmla="*/ 381 w 490"/>
                <a:gd name="T19" fmla="*/ 183 h 505"/>
                <a:gd name="T20" fmla="*/ 394 w 490"/>
                <a:gd name="T21" fmla="*/ 194 h 505"/>
                <a:gd name="T22" fmla="*/ 419 w 490"/>
                <a:gd name="T23" fmla="*/ 219 h 505"/>
                <a:gd name="T24" fmla="*/ 424 w 490"/>
                <a:gd name="T25" fmla="*/ 243 h 505"/>
                <a:gd name="T26" fmla="*/ 447 w 490"/>
                <a:gd name="T27" fmla="*/ 258 h 505"/>
                <a:gd name="T28" fmla="*/ 456 w 490"/>
                <a:gd name="T29" fmla="*/ 281 h 505"/>
                <a:gd name="T30" fmla="*/ 477 w 490"/>
                <a:gd name="T31" fmla="*/ 296 h 505"/>
                <a:gd name="T32" fmla="*/ 490 w 490"/>
                <a:gd name="T33" fmla="*/ 300 h 505"/>
                <a:gd name="T34" fmla="*/ 479 w 490"/>
                <a:gd name="T35" fmla="*/ 319 h 505"/>
                <a:gd name="T36" fmla="*/ 464 w 490"/>
                <a:gd name="T37" fmla="*/ 324 h 505"/>
                <a:gd name="T38" fmla="*/ 460 w 490"/>
                <a:gd name="T39" fmla="*/ 339 h 505"/>
                <a:gd name="T40" fmla="*/ 468 w 490"/>
                <a:gd name="T41" fmla="*/ 347 h 505"/>
                <a:gd name="T42" fmla="*/ 462 w 490"/>
                <a:gd name="T43" fmla="*/ 356 h 505"/>
                <a:gd name="T44" fmla="*/ 464 w 490"/>
                <a:gd name="T45" fmla="*/ 364 h 505"/>
                <a:gd name="T46" fmla="*/ 456 w 490"/>
                <a:gd name="T47" fmla="*/ 385 h 505"/>
                <a:gd name="T48" fmla="*/ 439 w 490"/>
                <a:gd name="T49" fmla="*/ 383 h 505"/>
                <a:gd name="T50" fmla="*/ 462 w 490"/>
                <a:gd name="T51" fmla="*/ 390 h 505"/>
                <a:gd name="T52" fmla="*/ 445 w 490"/>
                <a:gd name="T53" fmla="*/ 402 h 505"/>
                <a:gd name="T54" fmla="*/ 449 w 490"/>
                <a:gd name="T55" fmla="*/ 419 h 505"/>
                <a:gd name="T56" fmla="*/ 445 w 490"/>
                <a:gd name="T57" fmla="*/ 428 h 505"/>
                <a:gd name="T58" fmla="*/ 445 w 490"/>
                <a:gd name="T59" fmla="*/ 441 h 505"/>
                <a:gd name="T60" fmla="*/ 445 w 490"/>
                <a:gd name="T61" fmla="*/ 458 h 505"/>
                <a:gd name="T62" fmla="*/ 417 w 490"/>
                <a:gd name="T63" fmla="*/ 454 h 505"/>
                <a:gd name="T64" fmla="*/ 400 w 490"/>
                <a:gd name="T65" fmla="*/ 456 h 505"/>
                <a:gd name="T66" fmla="*/ 402 w 490"/>
                <a:gd name="T67" fmla="*/ 477 h 505"/>
                <a:gd name="T68" fmla="*/ 396 w 490"/>
                <a:gd name="T69" fmla="*/ 505 h 505"/>
                <a:gd name="T70" fmla="*/ 377 w 490"/>
                <a:gd name="T71" fmla="*/ 483 h 505"/>
                <a:gd name="T72" fmla="*/ 121 w 490"/>
                <a:gd name="T73" fmla="*/ 488 h 505"/>
                <a:gd name="T74" fmla="*/ 104 w 490"/>
                <a:gd name="T75" fmla="*/ 458 h 505"/>
                <a:gd name="T76" fmla="*/ 100 w 490"/>
                <a:gd name="T77" fmla="*/ 428 h 505"/>
                <a:gd name="T78" fmla="*/ 98 w 490"/>
                <a:gd name="T79" fmla="*/ 402 h 505"/>
                <a:gd name="T80" fmla="*/ 89 w 490"/>
                <a:gd name="T81" fmla="*/ 368 h 505"/>
                <a:gd name="T82" fmla="*/ 96 w 490"/>
                <a:gd name="T83" fmla="*/ 339 h 505"/>
                <a:gd name="T84" fmla="*/ 94 w 490"/>
                <a:gd name="T85" fmla="*/ 324 h 505"/>
                <a:gd name="T86" fmla="*/ 92 w 490"/>
                <a:gd name="T87" fmla="*/ 300 h 505"/>
                <a:gd name="T88" fmla="*/ 72 w 490"/>
                <a:gd name="T89" fmla="*/ 270 h 505"/>
                <a:gd name="T90" fmla="*/ 34 w 490"/>
                <a:gd name="T91" fmla="*/ 136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90" h="505">
                  <a:moveTo>
                    <a:pt x="0" y="30"/>
                  </a:moveTo>
                  <a:lnTo>
                    <a:pt x="81" y="19"/>
                  </a:lnTo>
                  <a:lnTo>
                    <a:pt x="117" y="17"/>
                  </a:lnTo>
                  <a:lnTo>
                    <a:pt x="228" y="0"/>
                  </a:lnTo>
                  <a:lnTo>
                    <a:pt x="226" y="6"/>
                  </a:lnTo>
                  <a:lnTo>
                    <a:pt x="213" y="25"/>
                  </a:lnTo>
                  <a:lnTo>
                    <a:pt x="211" y="34"/>
                  </a:lnTo>
                  <a:lnTo>
                    <a:pt x="215" y="40"/>
                  </a:lnTo>
                  <a:lnTo>
                    <a:pt x="221" y="45"/>
                  </a:lnTo>
                  <a:lnTo>
                    <a:pt x="228" y="45"/>
                  </a:lnTo>
                  <a:lnTo>
                    <a:pt x="243" y="57"/>
                  </a:lnTo>
                  <a:lnTo>
                    <a:pt x="253" y="55"/>
                  </a:lnTo>
                  <a:lnTo>
                    <a:pt x="260" y="62"/>
                  </a:lnTo>
                  <a:lnTo>
                    <a:pt x="264" y="68"/>
                  </a:lnTo>
                  <a:lnTo>
                    <a:pt x="270" y="77"/>
                  </a:lnTo>
                  <a:lnTo>
                    <a:pt x="275" y="83"/>
                  </a:lnTo>
                  <a:lnTo>
                    <a:pt x="292" y="106"/>
                  </a:lnTo>
                  <a:lnTo>
                    <a:pt x="307" y="117"/>
                  </a:lnTo>
                  <a:lnTo>
                    <a:pt x="321" y="123"/>
                  </a:lnTo>
                  <a:lnTo>
                    <a:pt x="328" y="132"/>
                  </a:lnTo>
                  <a:lnTo>
                    <a:pt x="332" y="138"/>
                  </a:lnTo>
                  <a:lnTo>
                    <a:pt x="339" y="143"/>
                  </a:lnTo>
                  <a:lnTo>
                    <a:pt x="345" y="145"/>
                  </a:lnTo>
                  <a:lnTo>
                    <a:pt x="356" y="153"/>
                  </a:lnTo>
                  <a:lnTo>
                    <a:pt x="362" y="158"/>
                  </a:lnTo>
                  <a:lnTo>
                    <a:pt x="362" y="162"/>
                  </a:lnTo>
                  <a:lnTo>
                    <a:pt x="364" y="168"/>
                  </a:lnTo>
                  <a:lnTo>
                    <a:pt x="373" y="172"/>
                  </a:lnTo>
                  <a:lnTo>
                    <a:pt x="373" y="179"/>
                  </a:lnTo>
                  <a:lnTo>
                    <a:pt x="381" y="183"/>
                  </a:lnTo>
                  <a:lnTo>
                    <a:pt x="381" y="183"/>
                  </a:lnTo>
                  <a:lnTo>
                    <a:pt x="387" y="192"/>
                  </a:lnTo>
                  <a:lnTo>
                    <a:pt x="394" y="194"/>
                  </a:lnTo>
                  <a:lnTo>
                    <a:pt x="409" y="202"/>
                  </a:lnTo>
                  <a:lnTo>
                    <a:pt x="411" y="209"/>
                  </a:lnTo>
                  <a:lnTo>
                    <a:pt x="419" y="219"/>
                  </a:lnTo>
                  <a:lnTo>
                    <a:pt x="422" y="228"/>
                  </a:lnTo>
                  <a:lnTo>
                    <a:pt x="422" y="234"/>
                  </a:lnTo>
                  <a:lnTo>
                    <a:pt x="424" y="243"/>
                  </a:lnTo>
                  <a:lnTo>
                    <a:pt x="432" y="247"/>
                  </a:lnTo>
                  <a:lnTo>
                    <a:pt x="441" y="251"/>
                  </a:lnTo>
                  <a:lnTo>
                    <a:pt x="447" y="258"/>
                  </a:lnTo>
                  <a:lnTo>
                    <a:pt x="451" y="266"/>
                  </a:lnTo>
                  <a:lnTo>
                    <a:pt x="456" y="275"/>
                  </a:lnTo>
                  <a:lnTo>
                    <a:pt x="456" y="281"/>
                  </a:lnTo>
                  <a:lnTo>
                    <a:pt x="458" y="287"/>
                  </a:lnTo>
                  <a:lnTo>
                    <a:pt x="462" y="294"/>
                  </a:lnTo>
                  <a:lnTo>
                    <a:pt x="477" y="296"/>
                  </a:lnTo>
                  <a:lnTo>
                    <a:pt x="479" y="298"/>
                  </a:lnTo>
                  <a:lnTo>
                    <a:pt x="483" y="300"/>
                  </a:lnTo>
                  <a:lnTo>
                    <a:pt x="490" y="300"/>
                  </a:lnTo>
                  <a:lnTo>
                    <a:pt x="485" y="309"/>
                  </a:lnTo>
                  <a:lnTo>
                    <a:pt x="479" y="313"/>
                  </a:lnTo>
                  <a:lnTo>
                    <a:pt x="479" y="319"/>
                  </a:lnTo>
                  <a:lnTo>
                    <a:pt x="473" y="319"/>
                  </a:lnTo>
                  <a:lnTo>
                    <a:pt x="464" y="317"/>
                  </a:lnTo>
                  <a:lnTo>
                    <a:pt x="464" y="324"/>
                  </a:lnTo>
                  <a:lnTo>
                    <a:pt x="473" y="330"/>
                  </a:lnTo>
                  <a:lnTo>
                    <a:pt x="466" y="339"/>
                  </a:lnTo>
                  <a:lnTo>
                    <a:pt x="460" y="339"/>
                  </a:lnTo>
                  <a:lnTo>
                    <a:pt x="460" y="345"/>
                  </a:lnTo>
                  <a:lnTo>
                    <a:pt x="466" y="343"/>
                  </a:lnTo>
                  <a:lnTo>
                    <a:pt x="468" y="347"/>
                  </a:lnTo>
                  <a:lnTo>
                    <a:pt x="464" y="353"/>
                  </a:lnTo>
                  <a:lnTo>
                    <a:pt x="458" y="349"/>
                  </a:lnTo>
                  <a:lnTo>
                    <a:pt x="462" y="356"/>
                  </a:lnTo>
                  <a:lnTo>
                    <a:pt x="454" y="362"/>
                  </a:lnTo>
                  <a:lnTo>
                    <a:pt x="458" y="366"/>
                  </a:lnTo>
                  <a:lnTo>
                    <a:pt x="464" y="364"/>
                  </a:lnTo>
                  <a:lnTo>
                    <a:pt x="460" y="377"/>
                  </a:lnTo>
                  <a:lnTo>
                    <a:pt x="456" y="377"/>
                  </a:lnTo>
                  <a:lnTo>
                    <a:pt x="456" y="385"/>
                  </a:lnTo>
                  <a:lnTo>
                    <a:pt x="449" y="385"/>
                  </a:lnTo>
                  <a:lnTo>
                    <a:pt x="441" y="383"/>
                  </a:lnTo>
                  <a:lnTo>
                    <a:pt x="439" y="383"/>
                  </a:lnTo>
                  <a:lnTo>
                    <a:pt x="447" y="388"/>
                  </a:lnTo>
                  <a:lnTo>
                    <a:pt x="454" y="388"/>
                  </a:lnTo>
                  <a:lnTo>
                    <a:pt x="462" y="390"/>
                  </a:lnTo>
                  <a:lnTo>
                    <a:pt x="460" y="396"/>
                  </a:lnTo>
                  <a:lnTo>
                    <a:pt x="454" y="407"/>
                  </a:lnTo>
                  <a:lnTo>
                    <a:pt x="445" y="402"/>
                  </a:lnTo>
                  <a:lnTo>
                    <a:pt x="443" y="411"/>
                  </a:lnTo>
                  <a:lnTo>
                    <a:pt x="454" y="411"/>
                  </a:lnTo>
                  <a:lnTo>
                    <a:pt x="449" y="419"/>
                  </a:lnTo>
                  <a:lnTo>
                    <a:pt x="443" y="415"/>
                  </a:lnTo>
                  <a:lnTo>
                    <a:pt x="449" y="422"/>
                  </a:lnTo>
                  <a:lnTo>
                    <a:pt x="445" y="428"/>
                  </a:lnTo>
                  <a:lnTo>
                    <a:pt x="449" y="428"/>
                  </a:lnTo>
                  <a:lnTo>
                    <a:pt x="447" y="434"/>
                  </a:lnTo>
                  <a:lnTo>
                    <a:pt x="445" y="441"/>
                  </a:lnTo>
                  <a:lnTo>
                    <a:pt x="449" y="449"/>
                  </a:lnTo>
                  <a:lnTo>
                    <a:pt x="449" y="456"/>
                  </a:lnTo>
                  <a:lnTo>
                    <a:pt x="445" y="458"/>
                  </a:lnTo>
                  <a:lnTo>
                    <a:pt x="443" y="458"/>
                  </a:lnTo>
                  <a:lnTo>
                    <a:pt x="434" y="458"/>
                  </a:lnTo>
                  <a:lnTo>
                    <a:pt x="417" y="454"/>
                  </a:lnTo>
                  <a:lnTo>
                    <a:pt x="409" y="449"/>
                  </a:lnTo>
                  <a:lnTo>
                    <a:pt x="402" y="456"/>
                  </a:lnTo>
                  <a:lnTo>
                    <a:pt x="400" y="456"/>
                  </a:lnTo>
                  <a:lnTo>
                    <a:pt x="398" y="462"/>
                  </a:lnTo>
                  <a:lnTo>
                    <a:pt x="398" y="471"/>
                  </a:lnTo>
                  <a:lnTo>
                    <a:pt x="402" y="477"/>
                  </a:lnTo>
                  <a:lnTo>
                    <a:pt x="405" y="483"/>
                  </a:lnTo>
                  <a:lnTo>
                    <a:pt x="402" y="498"/>
                  </a:lnTo>
                  <a:lnTo>
                    <a:pt x="396" y="505"/>
                  </a:lnTo>
                  <a:lnTo>
                    <a:pt x="390" y="503"/>
                  </a:lnTo>
                  <a:lnTo>
                    <a:pt x="383" y="490"/>
                  </a:lnTo>
                  <a:lnTo>
                    <a:pt x="377" y="483"/>
                  </a:lnTo>
                  <a:lnTo>
                    <a:pt x="130" y="503"/>
                  </a:lnTo>
                  <a:lnTo>
                    <a:pt x="123" y="494"/>
                  </a:lnTo>
                  <a:lnTo>
                    <a:pt x="121" y="488"/>
                  </a:lnTo>
                  <a:lnTo>
                    <a:pt x="111" y="473"/>
                  </a:lnTo>
                  <a:lnTo>
                    <a:pt x="111" y="468"/>
                  </a:lnTo>
                  <a:lnTo>
                    <a:pt x="104" y="458"/>
                  </a:lnTo>
                  <a:lnTo>
                    <a:pt x="100" y="451"/>
                  </a:lnTo>
                  <a:lnTo>
                    <a:pt x="98" y="443"/>
                  </a:lnTo>
                  <a:lnTo>
                    <a:pt x="100" y="428"/>
                  </a:lnTo>
                  <a:lnTo>
                    <a:pt x="100" y="419"/>
                  </a:lnTo>
                  <a:lnTo>
                    <a:pt x="102" y="413"/>
                  </a:lnTo>
                  <a:lnTo>
                    <a:pt x="98" y="402"/>
                  </a:lnTo>
                  <a:lnTo>
                    <a:pt x="92" y="396"/>
                  </a:lnTo>
                  <a:lnTo>
                    <a:pt x="87" y="381"/>
                  </a:lnTo>
                  <a:lnTo>
                    <a:pt x="89" y="368"/>
                  </a:lnTo>
                  <a:lnTo>
                    <a:pt x="92" y="360"/>
                  </a:lnTo>
                  <a:lnTo>
                    <a:pt x="92" y="345"/>
                  </a:lnTo>
                  <a:lnTo>
                    <a:pt x="96" y="339"/>
                  </a:lnTo>
                  <a:lnTo>
                    <a:pt x="102" y="334"/>
                  </a:lnTo>
                  <a:lnTo>
                    <a:pt x="102" y="326"/>
                  </a:lnTo>
                  <a:lnTo>
                    <a:pt x="94" y="324"/>
                  </a:lnTo>
                  <a:lnTo>
                    <a:pt x="96" y="313"/>
                  </a:lnTo>
                  <a:lnTo>
                    <a:pt x="92" y="304"/>
                  </a:lnTo>
                  <a:lnTo>
                    <a:pt x="92" y="300"/>
                  </a:lnTo>
                  <a:lnTo>
                    <a:pt x="81" y="292"/>
                  </a:lnTo>
                  <a:lnTo>
                    <a:pt x="77" y="279"/>
                  </a:lnTo>
                  <a:lnTo>
                    <a:pt x="72" y="270"/>
                  </a:lnTo>
                  <a:lnTo>
                    <a:pt x="70" y="264"/>
                  </a:lnTo>
                  <a:lnTo>
                    <a:pt x="68" y="260"/>
                  </a:lnTo>
                  <a:lnTo>
                    <a:pt x="34" y="136"/>
                  </a:lnTo>
                  <a:lnTo>
                    <a:pt x="0" y="30"/>
                  </a:lnTo>
                </a:path>
              </a:pathLst>
            </a:custGeom>
            <a:solidFill>
              <a:srgbClr val="C00000"/>
            </a:solidFill>
            <a:ln w="9525" cap="flat">
              <a:solidFill>
                <a:srgbClr val="FFFFFF"/>
              </a:solid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US" sz="1000" b="1" dirty="0">
                  <a:solidFill>
                    <a:schemeClr val="bg1"/>
                  </a:solidFill>
                </a:rPr>
                <a:t>Ga.*</a:t>
              </a:r>
            </a:p>
          </p:txBody>
        </p:sp>
        <p:sp>
          <p:nvSpPr>
            <p:cNvPr id="633" name="Freeform 758">
              <a:extLst>
                <a:ext uri="{FF2B5EF4-FFF2-40B4-BE49-F238E27FC236}">
                  <a16:creationId xmlns:a16="http://schemas.microsoft.com/office/drawing/2014/main" id="{8939B176-633E-E34B-849E-DC2D3B9DD9B2}"/>
                </a:ext>
              </a:extLst>
            </p:cNvPr>
            <p:cNvSpPr>
              <a:spLocks noChangeAspect="1"/>
            </p:cNvSpPr>
            <p:nvPr/>
          </p:nvSpPr>
          <p:spPr bwMode="auto">
            <a:xfrm>
              <a:off x="6342277" y="3342633"/>
              <a:ext cx="565785" cy="570073"/>
            </a:xfrm>
            <a:custGeom>
              <a:avLst/>
              <a:gdLst>
                <a:gd name="T0" fmla="*/ 7 w 396"/>
                <a:gd name="T1" fmla="*/ 277 h 399"/>
                <a:gd name="T2" fmla="*/ 24 w 396"/>
                <a:gd name="T3" fmla="*/ 258 h 399"/>
                <a:gd name="T4" fmla="*/ 26 w 396"/>
                <a:gd name="T5" fmla="*/ 235 h 399"/>
                <a:gd name="T6" fmla="*/ 30 w 396"/>
                <a:gd name="T7" fmla="*/ 215 h 399"/>
                <a:gd name="T8" fmla="*/ 45 w 396"/>
                <a:gd name="T9" fmla="*/ 205 h 399"/>
                <a:gd name="T10" fmla="*/ 60 w 396"/>
                <a:gd name="T11" fmla="*/ 200 h 399"/>
                <a:gd name="T12" fmla="*/ 60 w 396"/>
                <a:gd name="T13" fmla="*/ 179 h 399"/>
                <a:gd name="T14" fmla="*/ 73 w 396"/>
                <a:gd name="T15" fmla="*/ 160 h 399"/>
                <a:gd name="T16" fmla="*/ 104 w 396"/>
                <a:gd name="T17" fmla="*/ 143 h 399"/>
                <a:gd name="T18" fmla="*/ 126 w 396"/>
                <a:gd name="T19" fmla="*/ 107 h 399"/>
                <a:gd name="T20" fmla="*/ 126 w 396"/>
                <a:gd name="T21" fmla="*/ 83 h 399"/>
                <a:gd name="T22" fmla="*/ 128 w 396"/>
                <a:gd name="T23" fmla="*/ 66 h 399"/>
                <a:gd name="T24" fmla="*/ 128 w 396"/>
                <a:gd name="T25" fmla="*/ 17 h 399"/>
                <a:gd name="T26" fmla="*/ 130 w 396"/>
                <a:gd name="T27" fmla="*/ 2 h 399"/>
                <a:gd name="T28" fmla="*/ 241 w 396"/>
                <a:gd name="T29" fmla="*/ 85 h 399"/>
                <a:gd name="T30" fmla="*/ 264 w 396"/>
                <a:gd name="T31" fmla="*/ 130 h 399"/>
                <a:gd name="T32" fmla="*/ 277 w 396"/>
                <a:gd name="T33" fmla="*/ 109 h 399"/>
                <a:gd name="T34" fmla="*/ 300 w 396"/>
                <a:gd name="T35" fmla="*/ 94 h 399"/>
                <a:gd name="T36" fmla="*/ 311 w 396"/>
                <a:gd name="T37" fmla="*/ 92 h 399"/>
                <a:gd name="T38" fmla="*/ 330 w 396"/>
                <a:gd name="T39" fmla="*/ 85 h 399"/>
                <a:gd name="T40" fmla="*/ 347 w 396"/>
                <a:gd name="T41" fmla="*/ 71 h 399"/>
                <a:gd name="T42" fmla="*/ 366 w 396"/>
                <a:gd name="T43" fmla="*/ 75 h 399"/>
                <a:gd name="T44" fmla="*/ 381 w 396"/>
                <a:gd name="T45" fmla="*/ 83 h 399"/>
                <a:gd name="T46" fmla="*/ 394 w 396"/>
                <a:gd name="T47" fmla="*/ 98 h 399"/>
                <a:gd name="T48" fmla="*/ 390 w 396"/>
                <a:gd name="T49" fmla="*/ 122 h 399"/>
                <a:gd name="T50" fmla="*/ 343 w 396"/>
                <a:gd name="T51" fmla="*/ 111 h 399"/>
                <a:gd name="T52" fmla="*/ 337 w 396"/>
                <a:gd name="T53" fmla="*/ 141 h 399"/>
                <a:gd name="T54" fmla="*/ 320 w 396"/>
                <a:gd name="T55" fmla="*/ 162 h 399"/>
                <a:gd name="T56" fmla="*/ 298 w 396"/>
                <a:gd name="T57" fmla="*/ 179 h 399"/>
                <a:gd name="T58" fmla="*/ 292 w 396"/>
                <a:gd name="T59" fmla="*/ 203 h 399"/>
                <a:gd name="T60" fmla="*/ 277 w 396"/>
                <a:gd name="T61" fmla="*/ 228 h 399"/>
                <a:gd name="T62" fmla="*/ 256 w 396"/>
                <a:gd name="T63" fmla="*/ 215 h 399"/>
                <a:gd name="T64" fmla="*/ 247 w 396"/>
                <a:gd name="T65" fmla="*/ 241 h 399"/>
                <a:gd name="T66" fmla="*/ 234 w 396"/>
                <a:gd name="T67" fmla="*/ 264 h 399"/>
                <a:gd name="T68" fmla="*/ 224 w 396"/>
                <a:gd name="T69" fmla="*/ 296 h 399"/>
                <a:gd name="T70" fmla="*/ 219 w 396"/>
                <a:gd name="T71" fmla="*/ 333 h 399"/>
                <a:gd name="T72" fmla="*/ 215 w 396"/>
                <a:gd name="T73" fmla="*/ 347 h 399"/>
                <a:gd name="T74" fmla="*/ 179 w 396"/>
                <a:gd name="T75" fmla="*/ 367 h 399"/>
                <a:gd name="T76" fmla="*/ 166 w 396"/>
                <a:gd name="T77" fmla="*/ 377 h 399"/>
                <a:gd name="T78" fmla="*/ 136 w 396"/>
                <a:gd name="T79" fmla="*/ 388 h 399"/>
                <a:gd name="T80" fmla="*/ 107 w 396"/>
                <a:gd name="T81" fmla="*/ 399 h 399"/>
                <a:gd name="T82" fmla="*/ 75 w 396"/>
                <a:gd name="T83" fmla="*/ 382 h 399"/>
                <a:gd name="T84" fmla="*/ 53 w 396"/>
                <a:gd name="T85" fmla="*/ 367 h 399"/>
                <a:gd name="T86" fmla="*/ 17 w 396"/>
                <a:gd name="T87" fmla="*/ 330 h 399"/>
                <a:gd name="T88" fmla="*/ 4 w 396"/>
                <a:gd name="T89" fmla="*/ 294 h 399"/>
                <a:gd name="T90" fmla="*/ 0 w 396"/>
                <a:gd name="T91" fmla="*/ 277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6" h="399">
                  <a:moveTo>
                    <a:pt x="0" y="277"/>
                  </a:moveTo>
                  <a:lnTo>
                    <a:pt x="0" y="277"/>
                  </a:lnTo>
                  <a:lnTo>
                    <a:pt x="7" y="277"/>
                  </a:lnTo>
                  <a:lnTo>
                    <a:pt x="17" y="271"/>
                  </a:lnTo>
                  <a:lnTo>
                    <a:pt x="24" y="264"/>
                  </a:lnTo>
                  <a:lnTo>
                    <a:pt x="24" y="258"/>
                  </a:lnTo>
                  <a:lnTo>
                    <a:pt x="30" y="252"/>
                  </a:lnTo>
                  <a:lnTo>
                    <a:pt x="30" y="239"/>
                  </a:lnTo>
                  <a:lnTo>
                    <a:pt x="26" y="235"/>
                  </a:lnTo>
                  <a:lnTo>
                    <a:pt x="28" y="226"/>
                  </a:lnTo>
                  <a:lnTo>
                    <a:pt x="30" y="224"/>
                  </a:lnTo>
                  <a:lnTo>
                    <a:pt x="30" y="215"/>
                  </a:lnTo>
                  <a:lnTo>
                    <a:pt x="34" y="209"/>
                  </a:lnTo>
                  <a:lnTo>
                    <a:pt x="38" y="203"/>
                  </a:lnTo>
                  <a:lnTo>
                    <a:pt x="45" y="205"/>
                  </a:lnTo>
                  <a:lnTo>
                    <a:pt x="53" y="215"/>
                  </a:lnTo>
                  <a:lnTo>
                    <a:pt x="56" y="207"/>
                  </a:lnTo>
                  <a:lnTo>
                    <a:pt x="60" y="200"/>
                  </a:lnTo>
                  <a:lnTo>
                    <a:pt x="53" y="194"/>
                  </a:lnTo>
                  <a:lnTo>
                    <a:pt x="60" y="186"/>
                  </a:lnTo>
                  <a:lnTo>
                    <a:pt x="60" y="179"/>
                  </a:lnTo>
                  <a:lnTo>
                    <a:pt x="62" y="173"/>
                  </a:lnTo>
                  <a:lnTo>
                    <a:pt x="73" y="166"/>
                  </a:lnTo>
                  <a:lnTo>
                    <a:pt x="73" y="160"/>
                  </a:lnTo>
                  <a:lnTo>
                    <a:pt x="79" y="149"/>
                  </a:lnTo>
                  <a:lnTo>
                    <a:pt x="92" y="156"/>
                  </a:lnTo>
                  <a:lnTo>
                    <a:pt x="104" y="143"/>
                  </a:lnTo>
                  <a:lnTo>
                    <a:pt x="113" y="128"/>
                  </a:lnTo>
                  <a:lnTo>
                    <a:pt x="124" y="120"/>
                  </a:lnTo>
                  <a:lnTo>
                    <a:pt x="126" y="107"/>
                  </a:lnTo>
                  <a:lnTo>
                    <a:pt x="126" y="98"/>
                  </a:lnTo>
                  <a:lnTo>
                    <a:pt x="126" y="92"/>
                  </a:lnTo>
                  <a:lnTo>
                    <a:pt x="126" y="83"/>
                  </a:lnTo>
                  <a:lnTo>
                    <a:pt x="128" y="83"/>
                  </a:lnTo>
                  <a:lnTo>
                    <a:pt x="128" y="75"/>
                  </a:lnTo>
                  <a:lnTo>
                    <a:pt x="128" y="66"/>
                  </a:lnTo>
                  <a:lnTo>
                    <a:pt x="130" y="45"/>
                  </a:lnTo>
                  <a:lnTo>
                    <a:pt x="134" y="39"/>
                  </a:lnTo>
                  <a:lnTo>
                    <a:pt x="128" y="17"/>
                  </a:lnTo>
                  <a:lnTo>
                    <a:pt x="124" y="11"/>
                  </a:lnTo>
                  <a:lnTo>
                    <a:pt x="126" y="2"/>
                  </a:lnTo>
                  <a:lnTo>
                    <a:pt x="130" y="2"/>
                  </a:lnTo>
                  <a:lnTo>
                    <a:pt x="134" y="0"/>
                  </a:lnTo>
                  <a:lnTo>
                    <a:pt x="153" y="102"/>
                  </a:lnTo>
                  <a:lnTo>
                    <a:pt x="241" y="85"/>
                  </a:lnTo>
                  <a:lnTo>
                    <a:pt x="249" y="145"/>
                  </a:lnTo>
                  <a:lnTo>
                    <a:pt x="256" y="137"/>
                  </a:lnTo>
                  <a:lnTo>
                    <a:pt x="264" y="130"/>
                  </a:lnTo>
                  <a:lnTo>
                    <a:pt x="268" y="124"/>
                  </a:lnTo>
                  <a:lnTo>
                    <a:pt x="275" y="115"/>
                  </a:lnTo>
                  <a:lnTo>
                    <a:pt x="277" y="109"/>
                  </a:lnTo>
                  <a:lnTo>
                    <a:pt x="283" y="107"/>
                  </a:lnTo>
                  <a:lnTo>
                    <a:pt x="290" y="109"/>
                  </a:lnTo>
                  <a:lnTo>
                    <a:pt x="300" y="94"/>
                  </a:lnTo>
                  <a:lnTo>
                    <a:pt x="300" y="85"/>
                  </a:lnTo>
                  <a:lnTo>
                    <a:pt x="303" y="85"/>
                  </a:lnTo>
                  <a:lnTo>
                    <a:pt x="311" y="92"/>
                  </a:lnTo>
                  <a:lnTo>
                    <a:pt x="317" y="94"/>
                  </a:lnTo>
                  <a:lnTo>
                    <a:pt x="328" y="92"/>
                  </a:lnTo>
                  <a:lnTo>
                    <a:pt x="330" y="85"/>
                  </a:lnTo>
                  <a:lnTo>
                    <a:pt x="337" y="79"/>
                  </a:lnTo>
                  <a:lnTo>
                    <a:pt x="343" y="79"/>
                  </a:lnTo>
                  <a:lnTo>
                    <a:pt x="347" y="71"/>
                  </a:lnTo>
                  <a:lnTo>
                    <a:pt x="354" y="68"/>
                  </a:lnTo>
                  <a:lnTo>
                    <a:pt x="360" y="71"/>
                  </a:lnTo>
                  <a:lnTo>
                    <a:pt x="366" y="75"/>
                  </a:lnTo>
                  <a:lnTo>
                    <a:pt x="381" y="75"/>
                  </a:lnTo>
                  <a:lnTo>
                    <a:pt x="383" y="75"/>
                  </a:lnTo>
                  <a:lnTo>
                    <a:pt x="381" y="83"/>
                  </a:lnTo>
                  <a:lnTo>
                    <a:pt x="388" y="83"/>
                  </a:lnTo>
                  <a:lnTo>
                    <a:pt x="388" y="92"/>
                  </a:lnTo>
                  <a:lnTo>
                    <a:pt x="394" y="98"/>
                  </a:lnTo>
                  <a:lnTo>
                    <a:pt x="396" y="102"/>
                  </a:lnTo>
                  <a:lnTo>
                    <a:pt x="394" y="115"/>
                  </a:lnTo>
                  <a:lnTo>
                    <a:pt x="390" y="122"/>
                  </a:lnTo>
                  <a:lnTo>
                    <a:pt x="349" y="100"/>
                  </a:lnTo>
                  <a:lnTo>
                    <a:pt x="341" y="105"/>
                  </a:lnTo>
                  <a:lnTo>
                    <a:pt x="343" y="111"/>
                  </a:lnTo>
                  <a:lnTo>
                    <a:pt x="341" y="120"/>
                  </a:lnTo>
                  <a:lnTo>
                    <a:pt x="341" y="134"/>
                  </a:lnTo>
                  <a:lnTo>
                    <a:pt x="337" y="141"/>
                  </a:lnTo>
                  <a:lnTo>
                    <a:pt x="332" y="156"/>
                  </a:lnTo>
                  <a:lnTo>
                    <a:pt x="326" y="162"/>
                  </a:lnTo>
                  <a:lnTo>
                    <a:pt x="320" y="162"/>
                  </a:lnTo>
                  <a:lnTo>
                    <a:pt x="313" y="177"/>
                  </a:lnTo>
                  <a:lnTo>
                    <a:pt x="307" y="179"/>
                  </a:lnTo>
                  <a:lnTo>
                    <a:pt x="298" y="179"/>
                  </a:lnTo>
                  <a:lnTo>
                    <a:pt x="296" y="186"/>
                  </a:lnTo>
                  <a:lnTo>
                    <a:pt x="294" y="196"/>
                  </a:lnTo>
                  <a:lnTo>
                    <a:pt x="292" y="203"/>
                  </a:lnTo>
                  <a:lnTo>
                    <a:pt x="288" y="218"/>
                  </a:lnTo>
                  <a:lnTo>
                    <a:pt x="285" y="226"/>
                  </a:lnTo>
                  <a:lnTo>
                    <a:pt x="277" y="228"/>
                  </a:lnTo>
                  <a:lnTo>
                    <a:pt x="264" y="226"/>
                  </a:lnTo>
                  <a:lnTo>
                    <a:pt x="262" y="222"/>
                  </a:lnTo>
                  <a:lnTo>
                    <a:pt x="256" y="215"/>
                  </a:lnTo>
                  <a:lnTo>
                    <a:pt x="247" y="218"/>
                  </a:lnTo>
                  <a:lnTo>
                    <a:pt x="247" y="232"/>
                  </a:lnTo>
                  <a:lnTo>
                    <a:pt x="247" y="241"/>
                  </a:lnTo>
                  <a:lnTo>
                    <a:pt x="245" y="243"/>
                  </a:lnTo>
                  <a:lnTo>
                    <a:pt x="241" y="258"/>
                  </a:lnTo>
                  <a:lnTo>
                    <a:pt x="234" y="264"/>
                  </a:lnTo>
                  <a:lnTo>
                    <a:pt x="234" y="273"/>
                  </a:lnTo>
                  <a:lnTo>
                    <a:pt x="230" y="288"/>
                  </a:lnTo>
                  <a:lnTo>
                    <a:pt x="224" y="296"/>
                  </a:lnTo>
                  <a:lnTo>
                    <a:pt x="215" y="311"/>
                  </a:lnTo>
                  <a:lnTo>
                    <a:pt x="213" y="324"/>
                  </a:lnTo>
                  <a:lnTo>
                    <a:pt x="219" y="333"/>
                  </a:lnTo>
                  <a:lnTo>
                    <a:pt x="213" y="339"/>
                  </a:lnTo>
                  <a:lnTo>
                    <a:pt x="215" y="345"/>
                  </a:lnTo>
                  <a:lnTo>
                    <a:pt x="215" y="347"/>
                  </a:lnTo>
                  <a:lnTo>
                    <a:pt x="200" y="356"/>
                  </a:lnTo>
                  <a:lnTo>
                    <a:pt x="192" y="356"/>
                  </a:lnTo>
                  <a:lnTo>
                    <a:pt x="179" y="367"/>
                  </a:lnTo>
                  <a:lnTo>
                    <a:pt x="168" y="364"/>
                  </a:lnTo>
                  <a:lnTo>
                    <a:pt x="168" y="371"/>
                  </a:lnTo>
                  <a:lnTo>
                    <a:pt x="166" y="377"/>
                  </a:lnTo>
                  <a:lnTo>
                    <a:pt x="158" y="379"/>
                  </a:lnTo>
                  <a:lnTo>
                    <a:pt x="143" y="386"/>
                  </a:lnTo>
                  <a:lnTo>
                    <a:pt x="136" y="388"/>
                  </a:lnTo>
                  <a:lnTo>
                    <a:pt x="124" y="384"/>
                  </a:lnTo>
                  <a:lnTo>
                    <a:pt x="122" y="390"/>
                  </a:lnTo>
                  <a:lnTo>
                    <a:pt x="107" y="399"/>
                  </a:lnTo>
                  <a:lnTo>
                    <a:pt x="96" y="396"/>
                  </a:lnTo>
                  <a:lnTo>
                    <a:pt x="81" y="388"/>
                  </a:lnTo>
                  <a:lnTo>
                    <a:pt x="75" y="382"/>
                  </a:lnTo>
                  <a:lnTo>
                    <a:pt x="68" y="375"/>
                  </a:lnTo>
                  <a:lnTo>
                    <a:pt x="68" y="367"/>
                  </a:lnTo>
                  <a:lnTo>
                    <a:pt x="53" y="367"/>
                  </a:lnTo>
                  <a:lnTo>
                    <a:pt x="38" y="356"/>
                  </a:lnTo>
                  <a:lnTo>
                    <a:pt x="24" y="337"/>
                  </a:lnTo>
                  <a:lnTo>
                    <a:pt x="17" y="330"/>
                  </a:lnTo>
                  <a:lnTo>
                    <a:pt x="15" y="324"/>
                  </a:lnTo>
                  <a:lnTo>
                    <a:pt x="0" y="307"/>
                  </a:lnTo>
                  <a:lnTo>
                    <a:pt x="4" y="294"/>
                  </a:lnTo>
                  <a:lnTo>
                    <a:pt x="2" y="286"/>
                  </a:lnTo>
                  <a:lnTo>
                    <a:pt x="0" y="281"/>
                  </a:lnTo>
                  <a:lnTo>
                    <a:pt x="0" y="277"/>
                  </a:lnTo>
                  <a:close/>
                </a:path>
              </a:pathLst>
            </a:custGeom>
            <a:solidFill>
              <a:srgbClr val="C00000"/>
            </a:solidFill>
            <a:ln w="9525" cap="flat">
              <a:solidFill>
                <a:srgbClr val="FFFFFF"/>
              </a:solidFill>
              <a:prstDash val="solid"/>
              <a:miter lim="800000"/>
              <a:headEnd/>
              <a:tailEnd/>
            </a:ln>
          </p:spPr>
          <p:txBody>
            <a:bodyPr vert="horz" wrap="square" lIns="0" tIns="45720" rIns="0" bIns="45720" numCol="1" anchor="ctr" anchorCtr="0" compatLnSpc="1">
              <a:prstTxWarp prst="textNoShape">
                <a:avLst/>
              </a:prstTxWarp>
            </a:bodyPr>
            <a:lstStyle/>
            <a:p>
              <a:pPr algn="ctr"/>
              <a:endParaRPr lang="en-US" sz="1000" b="1" dirty="0">
                <a:solidFill>
                  <a:schemeClr val="bg1"/>
                </a:solidFill>
              </a:endParaRPr>
            </a:p>
            <a:p>
              <a:r>
                <a:rPr lang="en-US" sz="1000" b="1" dirty="0">
                  <a:solidFill>
                    <a:schemeClr val="bg1"/>
                  </a:solidFill>
                </a:rPr>
                <a:t> </a:t>
              </a:r>
              <a:r>
                <a:rPr lang="en-US" sz="850" b="1" dirty="0">
                  <a:solidFill>
                    <a:schemeClr val="bg1"/>
                  </a:solidFill>
                </a:rPr>
                <a:t>W.Va.</a:t>
              </a:r>
            </a:p>
          </p:txBody>
        </p:sp>
        <p:sp>
          <p:nvSpPr>
            <p:cNvPr id="634" name="Freeform 760">
              <a:extLst>
                <a:ext uri="{FF2B5EF4-FFF2-40B4-BE49-F238E27FC236}">
                  <a16:creationId xmlns:a16="http://schemas.microsoft.com/office/drawing/2014/main" id="{897C5E74-A891-6642-8C21-DE2FF896D580}"/>
                </a:ext>
              </a:extLst>
            </p:cNvPr>
            <p:cNvSpPr>
              <a:spLocks noChangeAspect="1"/>
            </p:cNvSpPr>
            <p:nvPr/>
          </p:nvSpPr>
          <p:spPr bwMode="auto">
            <a:xfrm>
              <a:off x="6338781" y="4231838"/>
              <a:ext cx="641509" cy="492919"/>
            </a:xfrm>
            <a:custGeom>
              <a:avLst/>
              <a:gdLst>
                <a:gd name="T0" fmla="*/ 47 w 449"/>
                <a:gd name="T1" fmla="*/ 32 h 345"/>
                <a:gd name="T2" fmla="*/ 81 w 449"/>
                <a:gd name="T3" fmla="*/ 13 h 345"/>
                <a:gd name="T4" fmla="*/ 198 w 449"/>
                <a:gd name="T5" fmla="*/ 0 h 345"/>
                <a:gd name="T6" fmla="*/ 223 w 449"/>
                <a:gd name="T7" fmla="*/ 15 h 345"/>
                <a:gd name="T8" fmla="*/ 230 w 449"/>
                <a:gd name="T9" fmla="*/ 32 h 345"/>
                <a:gd name="T10" fmla="*/ 449 w 449"/>
                <a:gd name="T11" fmla="*/ 100 h 345"/>
                <a:gd name="T12" fmla="*/ 426 w 449"/>
                <a:gd name="T13" fmla="*/ 126 h 345"/>
                <a:gd name="T14" fmla="*/ 406 w 449"/>
                <a:gd name="T15" fmla="*/ 185 h 345"/>
                <a:gd name="T16" fmla="*/ 402 w 449"/>
                <a:gd name="T17" fmla="*/ 160 h 345"/>
                <a:gd name="T18" fmla="*/ 396 w 449"/>
                <a:gd name="T19" fmla="*/ 179 h 345"/>
                <a:gd name="T20" fmla="*/ 400 w 449"/>
                <a:gd name="T21" fmla="*/ 196 h 345"/>
                <a:gd name="T22" fmla="*/ 394 w 449"/>
                <a:gd name="T23" fmla="*/ 205 h 345"/>
                <a:gd name="T24" fmla="*/ 377 w 449"/>
                <a:gd name="T25" fmla="*/ 211 h 345"/>
                <a:gd name="T26" fmla="*/ 370 w 449"/>
                <a:gd name="T27" fmla="*/ 230 h 345"/>
                <a:gd name="T28" fmla="*/ 353 w 449"/>
                <a:gd name="T29" fmla="*/ 245 h 345"/>
                <a:gd name="T30" fmla="*/ 347 w 449"/>
                <a:gd name="T31" fmla="*/ 249 h 345"/>
                <a:gd name="T32" fmla="*/ 343 w 449"/>
                <a:gd name="T33" fmla="*/ 262 h 345"/>
                <a:gd name="T34" fmla="*/ 330 w 449"/>
                <a:gd name="T35" fmla="*/ 275 h 345"/>
                <a:gd name="T36" fmla="*/ 319 w 449"/>
                <a:gd name="T37" fmla="*/ 281 h 345"/>
                <a:gd name="T38" fmla="*/ 298 w 449"/>
                <a:gd name="T39" fmla="*/ 283 h 345"/>
                <a:gd name="T40" fmla="*/ 296 w 449"/>
                <a:gd name="T41" fmla="*/ 292 h 345"/>
                <a:gd name="T42" fmla="*/ 302 w 449"/>
                <a:gd name="T43" fmla="*/ 303 h 345"/>
                <a:gd name="T44" fmla="*/ 298 w 449"/>
                <a:gd name="T45" fmla="*/ 313 h 345"/>
                <a:gd name="T46" fmla="*/ 285 w 449"/>
                <a:gd name="T47" fmla="*/ 311 h 345"/>
                <a:gd name="T48" fmla="*/ 268 w 449"/>
                <a:gd name="T49" fmla="*/ 292 h 345"/>
                <a:gd name="T50" fmla="*/ 281 w 449"/>
                <a:gd name="T51" fmla="*/ 318 h 345"/>
                <a:gd name="T52" fmla="*/ 279 w 449"/>
                <a:gd name="T53" fmla="*/ 330 h 345"/>
                <a:gd name="T54" fmla="*/ 272 w 449"/>
                <a:gd name="T55" fmla="*/ 345 h 345"/>
                <a:gd name="T56" fmla="*/ 251 w 449"/>
                <a:gd name="T57" fmla="*/ 339 h 345"/>
                <a:gd name="T58" fmla="*/ 245 w 449"/>
                <a:gd name="T59" fmla="*/ 320 h 345"/>
                <a:gd name="T60" fmla="*/ 230 w 449"/>
                <a:gd name="T61" fmla="*/ 296 h 345"/>
                <a:gd name="T62" fmla="*/ 211 w 449"/>
                <a:gd name="T63" fmla="*/ 279 h 345"/>
                <a:gd name="T64" fmla="*/ 200 w 449"/>
                <a:gd name="T65" fmla="*/ 254 h 345"/>
                <a:gd name="T66" fmla="*/ 176 w 449"/>
                <a:gd name="T67" fmla="*/ 237 h 345"/>
                <a:gd name="T68" fmla="*/ 162 w 449"/>
                <a:gd name="T69" fmla="*/ 224 h 345"/>
                <a:gd name="T70" fmla="*/ 151 w 449"/>
                <a:gd name="T71" fmla="*/ 207 h 345"/>
                <a:gd name="T72" fmla="*/ 134 w 449"/>
                <a:gd name="T73" fmla="*/ 190 h 345"/>
                <a:gd name="T74" fmla="*/ 117 w 449"/>
                <a:gd name="T75" fmla="*/ 177 h 345"/>
                <a:gd name="T76" fmla="*/ 81 w 449"/>
                <a:gd name="T77" fmla="*/ 151 h 345"/>
                <a:gd name="T78" fmla="*/ 53 w 449"/>
                <a:gd name="T79" fmla="*/ 113 h 345"/>
                <a:gd name="T80" fmla="*/ 32 w 449"/>
                <a:gd name="T81" fmla="*/ 102 h 345"/>
                <a:gd name="T82" fmla="*/ 4 w 449"/>
                <a:gd name="T83" fmla="*/ 85 h 345"/>
                <a:gd name="T84" fmla="*/ 15 w 449"/>
                <a:gd name="T85" fmla="*/ 51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9" h="345">
                  <a:moveTo>
                    <a:pt x="17" y="45"/>
                  </a:moveTo>
                  <a:lnTo>
                    <a:pt x="40" y="32"/>
                  </a:lnTo>
                  <a:lnTo>
                    <a:pt x="47" y="32"/>
                  </a:lnTo>
                  <a:lnTo>
                    <a:pt x="59" y="21"/>
                  </a:lnTo>
                  <a:lnTo>
                    <a:pt x="72" y="17"/>
                  </a:lnTo>
                  <a:lnTo>
                    <a:pt x="81" y="13"/>
                  </a:lnTo>
                  <a:lnTo>
                    <a:pt x="87" y="11"/>
                  </a:lnTo>
                  <a:lnTo>
                    <a:pt x="168" y="2"/>
                  </a:lnTo>
                  <a:lnTo>
                    <a:pt x="198" y="0"/>
                  </a:lnTo>
                  <a:lnTo>
                    <a:pt x="206" y="7"/>
                  </a:lnTo>
                  <a:lnTo>
                    <a:pt x="213" y="4"/>
                  </a:lnTo>
                  <a:lnTo>
                    <a:pt x="223" y="15"/>
                  </a:lnTo>
                  <a:lnTo>
                    <a:pt x="228" y="24"/>
                  </a:lnTo>
                  <a:lnTo>
                    <a:pt x="228" y="30"/>
                  </a:lnTo>
                  <a:lnTo>
                    <a:pt x="230" y="32"/>
                  </a:lnTo>
                  <a:lnTo>
                    <a:pt x="330" y="15"/>
                  </a:lnTo>
                  <a:lnTo>
                    <a:pt x="445" y="98"/>
                  </a:lnTo>
                  <a:lnTo>
                    <a:pt x="449" y="100"/>
                  </a:lnTo>
                  <a:lnTo>
                    <a:pt x="449" y="105"/>
                  </a:lnTo>
                  <a:lnTo>
                    <a:pt x="443" y="109"/>
                  </a:lnTo>
                  <a:lnTo>
                    <a:pt x="426" y="126"/>
                  </a:lnTo>
                  <a:lnTo>
                    <a:pt x="411" y="154"/>
                  </a:lnTo>
                  <a:lnTo>
                    <a:pt x="406" y="162"/>
                  </a:lnTo>
                  <a:lnTo>
                    <a:pt x="406" y="185"/>
                  </a:lnTo>
                  <a:lnTo>
                    <a:pt x="404" y="179"/>
                  </a:lnTo>
                  <a:lnTo>
                    <a:pt x="398" y="175"/>
                  </a:lnTo>
                  <a:lnTo>
                    <a:pt x="402" y="160"/>
                  </a:lnTo>
                  <a:lnTo>
                    <a:pt x="400" y="162"/>
                  </a:lnTo>
                  <a:lnTo>
                    <a:pt x="396" y="171"/>
                  </a:lnTo>
                  <a:lnTo>
                    <a:pt x="396" y="179"/>
                  </a:lnTo>
                  <a:lnTo>
                    <a:pt x="402" y="183"/>
                  </a:lnTo>
                  <a:lnTo>
                    <a:pt x="406" y="190"/>
                  </a:lnTo>
                  <a:lnTo>
                    <a:pt x="400" y="196"/>
                  </a:lnTo>
                  <a:lnTo>
                    <a:pt x="394" y="194"/>
                  </a:lnTo>
                  <a:lnTo>
                    <a:pt x="400" y="198"/>
                  </a:lnTo>
                  <a:lnTo>
                    <a:pt x="394" y="205"/>
                  </a:lnTo>
                  <a:lnTo>
                    <a:pt x="392" y="211"/>
                  </a:lnTo>
                  <a:lnTo>
                    <a:pt x="385" y="213"/>
                  </a:lnTo>
                  <a:lnTo>
                    <a:pt x="377" y="211"/>
                  </a:lnTo>
                  <a:lnTo>
                    <a:pt x="372" y="220"/>
                  </a:lnTo>
                  <a:lnTo>
                    <a:pt x="375" y="226"/>
                  </a:lnTo>
                  <a:lnTo>
                    <a:pt x="370" y="230"/>
                  </a:lnTo>
                  <a:lnTo>
                    <a:pt x="366" y="237"/>
                  </a:lnTo>
                  <a:lnTo>
                    <a:pt x="360" y="243"/>
                  </a:lnTo>
                  <a:lnTo>
                    <a:pt x="353" y="245"/>
                  </a:lnTo>
                  <a:lnTo>
                    <a:pt x="351" y="239"/>
                  </a:lnTo>
                  <a:lnTo>
                    <a:pt x="345" y="239"/>
                  </a:lnTo>
                  <a:lnTo>
                    <a:pt x="347" y="249"/>
                  </a:lnTo>
                  <a:lnTo>
                    <a:pt x="353" y="252"/>
                  </a:lnTo>
                  <a:lnTo>
                    <a:pt x="351" y="260"/>
                  </a:lnTo>
                  <a:lnTo>
                    <a:pt x="343" y="262"/>
                  </a:lnTo>
                  <a:lnTo>
                    <a:pt x="345" y="266"/>
                  </a:lnTo>
                  <a:lnTo>
                    <a:pt x="336" y="269"/>
                  </a:lnTo>
                  <a:lnTo>
                    <a:pt x="330" y="275"/>
                  </a:lnTo>
                  <a:lnTo>
                    <a:pt x="321" y="271"/>
                  </a:lnTo>
                  <a:lnTo>
                    <a:pt x="328" y="275"/>
                  </a:lnTo>
                  <a:lnTo>
                    <a:pt x="319" y="281"/>
                  </a:lnTo>
                  <a:lnTo>
                    <a:pt x="313" y="281"/>
                  </a:lnTo>
                  <a:lnTo>
                    <a:pt x="306" y="286"/>
                  </a:lnTo>
                  <a:lnTo>
                    <a:pt x="298" y="283"/>
                  </a:lnTo>
                  <a:lnTo>
                    <a:pt x="283" y="290"/>
                  </a:lnTo>
                  <a:lnTo>
                    <a:pt x="289" y="290"/>
                  </a:lnTo>
                  <a:lnTo>
                    <a:pt x="296" y="292"/>
                  </a:lnTo>
                  <a:lnTo>
                    <a:pt x="304" y="292"/>
                  </a:lnTo>
                  <a:lnTo>
                    <a:pt x="306" y="296"/>
                  </a:lnTo>
                  <a:lnTo>
                    <a:pt x="302" y="303"/>
                  </a:lnTo>
                  <a:lnTo>
                    <a:pt x="309" y="296"/>
                  </a:lnTo>
                  <a:lnTo>
                    <a:pt x="304" y="307"/>
                  </a:lnTo>
                  <a:lnTo>
                    <a:pt x="298" y="313"/>
                  </a:lnTo>
                  <a:lnTo>
                    <a:pt x="289" y="309"/>
                  </a:lnTo>
                  <a:lnTo>
                    <a:pt x="285" y="296"/>
                  </a:lnTo>
                  <a:lnTo>
                    <a:pt x="285" y="311"/>
                  </a:lnTo>
                  <a:lnTo>
                    <a:pt x="279" y="305"/>
                  </a:lnTo>
                  <a:lnTo>
                    <a:pt x="274" y="298"/>
                  </a:lnTo>
                  <a:lnTo>
                    <a:pt x="268" y="292"/>
                  </a:lnTo>
                  <a:lnTo>
                    <a:pt x="277" y="305"/>
                  </a:lnTo>
                  <a:lnTo>
                    <a:pt x="279" y="313"/>
                  </a:lnTo>
                  <a:lnTo>
                    <a:pt x="281" y="318"/>
                  </a:lnTo>
                  <a:lnTo>
                    <a:pt x="287" y="324"/>
                  </a:lnTo>
                  <a:lnTo>
                    <a:pt x="283" y="330"/>
                  </a:lnTo>
                  <a:lnTo>
                    <a:pt x="279" y="330"/>
                  </a:lnTo>
                  <a:lnTo>
                    <a:pt x="279" y="324"/>
                  </a:lnTo>
                  <a:lnTo>
                    <a:pt x="277" y="330"/>
                  </a:lnTo>
                  <a:lnTo>
                    <a:pt x="272" y="345"/>
                  </a:lnTo>
                  <a:lnTo>
                    <a:pt x="268" y="343"/>
                  </a:lnTo>
                  <a:lnTo>
                    <a:pt x="266" y="341"/>
                  </a:lnTo>
                  <a:lnTo>
                    <a:pt x="251" y="339"/>
                  </a:lnTo>
                  <a:lnTo>
                    <a:pt x="247" y="332"/>
                  </a:lnTo>
                  <a:lnTo>
                    <a:pt x="245" y="326"/>
                  </a:lnTo>
                  <a:lnTo>
                    <a:pt x="245" y="320"/>
                  </a:lnTo>
                  <a:lnTo>
                    <a:pt x="240" y="311"/>
                  </a:lnTo>
                  <a:lnTo>
                    <a:pt x="236" y="303"/>
                  </a:lnTo>
                  <a:lnTo>
                    <a:pt x="230" y="296"/>
                  </a:lnTo>
                  <a:lnTo>
                    <a:pt x="221" y="292"/>
                  </a:lnTo>
                  <a:lnTo>
                    <a:pt x="213" y="288"/>
                  </a:lnTo>
                  <a:lnTo>
                    <a:pt x="211" y="279"/>
                  </a:lnTo>
                  <a:lnTo>
                    <a:pt x="211" y="273"/>
                  </a:lnTo>
                  <a:lnTo>
                    <a:pt x="208" y="264"/>
                  </a:lnTo>
                  <a:lnTo>
                    <a:pt x="200" y="254"/>
                  </a:lnTo>
                  <a:lnTo>
                    <a:pt x="198" y="247"/>
                  </a:lnTo>
                  <a:lnTo>
                    <a:pt x="183" y="239"/>
                  </a:lnTo>
                  <a:lnTo>
                    <a:pt x="176" y="237"/>
                  </a:lnTo>
                  <a:lnTo>
                    <a:pt x="170" y="228"/>
                  </a:lnTo>
                  <a:lnTo>
                    <a:pt x="170" y="228"/>
                  </a:lnTo>
                  <a:lnTo>
                    <a:pt x="162" y="224"/>
                  </a:lnTo>
                  <a:lnTo>
                    <a:pt x="162" y="217"/>
                  </a:lnTo>
                  <a:lnTo>
                    <a:pt x="153" y="213"/>
                  </a:lnTo>
                  <a:lnTo>
                    <a:pt x="151" y="207"/>
                  </a:lnTo>
                  <a:lnTo>
                    <a:pt x="151" y="203"/>
                  </a:lnTo>
                  <a:lnTo>
                    <a:pt x="145" y="198"/>
                  </a:lnTo>
                  <a:lnTo>
                    <a:pt x="134" y="190"/>
                  </a:lnTo>
                  <a:lnTo>
                    <a:pt x="128" y="188"/>
                  </a:lnTo>
                  <a:lnTo>
                    <a:pt x="121" y="183"/>
                  </a:lnTo>
                  <a:lnTo>
                    <a:pt x="117" y="177"/>
                  </a:lnTo>
                  <a:lnTo>
                    <a:pt x="110" y="168"/>
                  </a:lnTo>
                  <a:lnTo>
                    <a:pt x="96" y="162"/>
                  </a:lnTo>
                  <a:lnTo>
                    <a:pt x="81" y="151"/>
                  </a:lnTo>
                  <a:lnTo>
                    <a:pt x="64" y="128"/>
                  </a:lnTo>
                  <a:lnTo>
                    <a:pt x="59" y="122"/>
                  </a:lnTo>
                  <a:lnTo>
                    <a:pt x="53" y="113"/>
                  </a:lnTo>
                  <a:lnTo>
                    <a:pt x="49" y="107"/>
                  </a:lnTo>
                  <a:lnTo>
                    <a:pt x="42" y="100"/>
                  </a:lnTo>
                  <a:lnTo>
                    <a:pt x="32" y="102"/>
                  </a:lnTo>
                  <a:lnTo>
                    <a:pt x="17" y="90"/>
                  </a:lnTo>
                  <a:lnTo>
                    <a:pt x="10" y="90"/>
                  </a:lnTo>
                  <a:lnTo>
                    <a:pt x="4" y="85"/>
                  </a:lnTo>
                  <a:lnTo>
                    <a:pt x="0" y="79"/>
                  </a:lnTo>
                  <a:lnTo>
                    <a:pt x="2" y="70"/>
                  </a:lnTo>
                  <a:lnTo>
                    <a:pt x="15" y="51"/>
                  </a:lnTo>
                  <a:lnTo>
                    <a:pt x="17" y="45"/>
                  </a:lnTo>
                  <a:close/>
                </a:path>
              </a:pathLst>
            </a:custGeom>
            <a:solidFill>
              <a:srgbClr val="C00000"/>
            </a:solidFill>
            <a:ln w="9525" cap="flat">
              <a:solidFill>
                <a:srgbClr val="FFFFFF"/>
              </a:solidFill>
              <a:prstDash val="solid"/>
              <a:miter lim="800000"/>
              <a:headEnd/>
              <a:tailEnd/>
            </a:ln>
          </p:spPr>
          <p:txBody>
            <a:bodyPr vert="horz" wrap="square" lIns="91440" tIns="91440" rIns="91440" bIns="0" numCol="1" anchor="t" anchorCtr="0" compatLnSpc="1">
              <a:prstTxWarp prst="textNoShape">
                <a:avLst/>
              </a:prstTxWarp>
            </a:bodyPr>
            <a:lstStyle/>
            <a:p>
              <a:pPr algn="ctr"/>
              <a:r>
                <a:rPr lang="en-US" sz="1000" b="1" dirty="0">
                  <a:solidFill>
                    <a:schemeClr val="bg1"/>
                  </a:solidFill>
                </a:rPr>
                <a:t>S.C.</a:t>
              </a:r>
            </a:p>
          </p:txBody>
        </p:sp>
        <p:sp>
          <p:nvSpPr>
            <p:cNvPr id="635" name="Freeform 763">
              <a:extLst>
                <a:ext uri="{FF2B5EF4-FFF2-40B4-BE49-F238E27FC236}">
                  <a16:creationId xmlns:a16="http://schemas.microsoft.com/office/drawing/2014/main" id="{54E65431-79FF-574D-AF79-0E7E9E90BA0F}"/>
                </a:ext>
              </a:extLst>
            </p:cNvPr>
            <p:cNvSpPr>
              <a:spLocks noChangeAspect="1"/>
            </p:cNvSpPr>
            <p:nvPr/>
          </p:nvSpPr>
          <p:spPr bwMode="auto">
            <a:xfrm>
              <a:off x="6496200" y="3003264"/>
              <a:ext cx="738666" cy="482916"/>
            </a:xfrm>
            <a:custGeom>
              <a:avLst/>
              <a:gdLst>
                <a:gd name="T0" fmla="*/ 10 w 517"/>
                <a:gd name="T1" fmla="*/ 81 h 338"/>
                <a:gd name="T2" fmla="*/ 32 w 517"/>
                <a:gd name="T3" fmla="*/ 62 h 338"/>
                <a:gd name="T4" fmla="*/ 55 w 517"/>
                <a:gd name="T5" fmla="*/ 45 h 338"/>
                <a:gd name="T6" fmla="*/ 61 w 517"/>
                <a:gd name="T7" fmla="*/ 72 h 338"/>
                <a:gd name="T8" fmla="*/ 230 w 517"/>
                <a:gd name="T9" fmla="*/ 40 h 338"/>
                <a:gd name="T10" fmla="*/ 421 w 517"/>
                <a:gd name="T11" fmla="*/ 0 h 338"/>
                <a:gd name="T12" fmla="*/ 430 w 517"/>
                <a:gd name="T13" fmla="*/ 4 h 338"/>
                <a:gd name="T14" fmla="*/ 438 w 517"/>
                <a:gd name="T15" fmla="*/ 10 h 338"/>
                <a:gd name="T16" fmla="*/ 453 w 517"/>
                <a:gd name="T17" fmla="*/ 32 h 338"/>
                <a:gd name="T18" fmla="*/ 462 w 517"/>
                <a:gd name="T19" fmla="*/ 47 h 338"/>
                <a:gd name="T20" fmla="*/ 481 w 517"/>
                <a:gd name="T21" fmla="*/ 51 h 338"/>
                <a:gd name="T22" fmla="*/ 489 w 517"/>
                <a:gd name="T23" fmla="*/ 57 h 338"/>
                <a:gd name="T24" fmla="*/ 479 w 517"/>
                <a:gd name="T25" fmla="*/ 74 h 338"/>
                <a:gd name="T26" fmla="*/ 470 w 517"/>
                <a:gd name="T27" fmla="*/ 100 h 338"/>
                <a:gd name="T28" fmla="*/ 466 w 517"/>
                <a:gd name="T29" fmla="*/ 113 h 338"/>
                <a:gd name="T30" fmla="*/ 472 w 517"/>
                <a:gd name="T31" fmla="*/ 121 h 338"/>
                <a:gd name="T32" fmla="*/ 466 w 517"/>
                <a:gd name="T33" fmla="*/ 134 h 338"/>
                <a:gd name="T34" fmla="*/ 475 w 517"/>
                <a:gd name="T35" fmla="*/ 153 h 338"/>
                <a:gd name="T36" fmla="*/ 483 w 517"/>
                <a:gd name="T37" fmla="*/ 164 h 338"/>
                <a:gd name="T38" fmla="*/ 494 w 517"/>
                <a:gd name="T39" fmla="*/ 170 h 338"/>
                <a:gd name="T40" fmla="*/ 517 w 517"/>
                <a:gd name="T41" fmla="*/ 189 h 338"/>
                <a:gd name="T42" fmla="*/ 504 w 517"/>
                <a:gd name="T43" fmla="*/ 204 h 338"/>
                <a:gd name="T44" fmla="*/ 498 w 517"/>
                <a:gd name="T45" fmla="*/ 213 h 338"/>
                <a:gd name="T46" fmla="*/ 496 w 517"/>
                <a:gd name="T47" fmla="*/ 213 h 338"/>
                <a:gd name="T48" fmla="*/ 492 w 517"/>
                <a:gd name="T49" fmla="*/ 228 h 338"/>
                <a:gd name="T50" fmla="*/ 477 w 517"/>
                <a:gd name="T51" fmla="*/ 234 h 338"/>
                <a:gd name="T52" fmla="*/ 468 w 517"/>
                <a:gd name="T53" fmla="*/ 241 h 338"/>
                <a:gd name="T54" fmla="*/ 455 w 517"/>
                <a:gd name="T55" fmla="*/ 241 h 338"/>
                <a:gd name="T56" fmla="*/ 445 w 517"/>
                <a:gd name="T57" fmla="*/ 253 h 338"/>
                <a:gd name="T58" fmla="*/ 277 w 517"/>
                <a:gd name="T59" fmla="*/ 294 h 338"/>
                <a:gd name="T60" fmla="*/ 44 w 517"/>
                <a:gd name="T61" fmla="*/ 338 h 338"/>
                <a:gd name="T62" fmla="*/ 0 w 517"/>
                <a:gd name="T63" fmla="*/ 89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7" h="338">
                  <a:moveTo>
                    <a:pt x="0" y="85"/>
                  </a:moveTo>
                  <a:lnTo>
                    <a:pt x="10" y="81"/>
                  </a:lnTo>
                  <a:lnTo>
                    <a:pt x="23" y="68"/>
                  </a:lnTo>
                  <a:lnTo>
                    <a:pt x="32" y="62"/>
                  </a:lnTo>
                  <a:lnTo>
                    <a:pt x="32" y="64"/>
                  </a:lnTo>
                  <a:lnTo>
                    <a:pt x="55" y="45"/>
                  </a:lnTo>
                  <a:lnTo>
                    <a:pt x="57" y="47"/>
                  </a:lnTo>
                  <a:lnTo>
                    <a:pt x="61" y="72"/>
                  </a:lnTo>
                  <a:lnTo>
                    <a:pt x="128" y="62"/>
                  </a:lnTo>
                  <a:lnTo>
                    <a:pt x="230" y="40"/>
                  </a:lnTo>
                  <a:lnTo>
                    <a:pt x="345" y="17"/>
                  </a:lnTo>
                  <a:lnTo>
                    <a:pt x="421" y="0"/>
                  </a:lnTo>
                  <a:lnTo>
                    <a:pt x="421" y="0"/>
                  </a:lnTo>
                  <a:lnTo>
                    <a:pt x="430" y="4"/>
                  </a:lnTo>
                  <a:lnTo>
                    <a:pt x="432" y="10"/>
                  </a:lnTo>
                  <a:lnTo>
                    <a:pt x="438" y="10"/>
                  </a:lnTo>
                  <a:lnTo>
                    <a:pt x="447" y="17"/>
                  </a:lnTo>
                  <a:lnTo>
                    <a:pt x="453" y="32"/>
                  </a:lnTo>
                  <a:lnTo>
                    <a:pt x="455" y="38"/>
                  </a:lnTo>
                  <a:lnTo>
                    <a:pt x="462" y="47"/>
                  </a:lnTo>
                  <a:lnTo>
                    <a:pt x="475" y="51"/>
                  </a:lnTo>
                  <a:lnTo>
                    <a:pt x="481" y="51"/>
                  </a:lnTo>
                  <a:lnTo>
                    <a:pt x="489" y="55"/>
                  </a:lnTo>
                  <a:lnTo>
                    <a:pt x="489" y="57"/>
                  </a:lnTo>
                  <a:lnTo>
                    <a:pt x="483" y="68"/>
                  </a:lnTo>
                  <a:lnTo>
                    <a:pt x="479" y="74"/>
                  </a:lnTo>
                  <a:lnTo>
                    <a:pt x="479" y="81"/>
                  </a:lnTo>
                  <a:lnTo>
                    <a:pt x="470" y="100"/>
                  </a:lnTo>
                  <a:lnTo>
                    <a:pt x="464" y="106"/>
                  </a:lnTo>
                  <a:lnTo>
                    <a:pt x="466" y="113"/>
                  </a:lnTo>
                  <a:lnTo>
                    <a:pt x="470" y="113"/>
                  </a:lnTo>
                  <a:lnTo>
                    <a:pt x="472" y="121"/>
                  </a:lnTo>
                  <a:lnTo>
                    <a:pt x="470" y="128"/>
                  </a:lnTo>
                  <a:lnTo>
                    <a:pt x="466" y="134"/>
                  </a:lnTo>
                  <a:lnTo>
                    <a:pt x="468" y="147"/>
                  </a:lnTo>
                  <a:lnTo>
                    <a:pt x="475" y="153"/>
                  </a:lnTo>
                  <a:lnTo>
                    <a:pt x="481" y="157"/>
                  </a:lnTo>
                  <a:lnTo>
                    <a:pt x="483" y="164"/>
                  </a:lnTo>
                  <a:lnTo>
                    <a:pt x="489" y="168"/>
                  </a:lnTo>
                  <a:lnTo>
                    <a:pt x="494" y="170"/>
                  </a:lnTo>
                  <a:lnTo>
                    <a:pt x="500" y="177"/>
                  </a:lnTo>
                  <a:lnTo>
                    <a:pt x="517" y="189"/>
                  </a:lnTo>
                  <a:lnTo>
                    <a:pt x="513" y="196"/>
                  </a:lnTo>
                  <a:lnTo>
                    <a:pt x="504" y="204"/>
                  </a:lnTo>
                  <a:lnTo>
                    <a:pt x="500" y="211"/>
                  </a:lnTo>
                  <a:lnTo>
                    <a:pt x="498" y="213"/>
                  </a:lnTo>
                  <a:lnTo>
                    <a:pt x="498" y="213"/>
                  </a:lnTo>
                  <a:lnTo>
                    <a:pt x="496" y="213"/>
                  </a:lnTo>
                  <a:lnTo>
                    <a:pt x="492" y="219"/>
                  </a:lnTo>
                  <a:lnTo>
                    <a:pt x="492" y="228"/>
                  </a:lnTo>
                  <a:lnTo>
                    <a:pt x="485" y="232"/>
                  </a:lnTo>
                  <a:lnTo>
                    <a:pt x="477" y="234"/>
                  </a:lnTo>
                  <a:lnTo>
                    <a:pt x="470" y="243"/>
                  </a:lnTo>
                  <a:lnTo>
                    <a:pt x="468" y="241"/>
                  </a:lnTo>
                  <a:lnTo>
                    <a:pt x="462" y="241"/>
                  </a:lnTo>
                  <a:lnTo>
                    <a:pt x="455" y="241"/>
                  </a:lnTo>
                  <a:lnTo>
                    <a:pt x="449" y="245"/>
                  </a:lnTo>
                  <a:lnTo>
                    <a:pt x="445" y="253"/>
                  </a:lnTo>
                  <a:lnTo>
                    <a:pt x="443" y="260"/>
                  </a:lnTo>
                  <a:lnTo>
                    <a:pt x="277" y="294"/>
                  </a:lnTo>
                  <a:lnTo>
                    <a:pt x="132" y="321"/>
                  </a:lnTo>
                  <a:lnTo>
                    <a:pt x="44" y="338"/>
                  </a:lnTo>
                  <a:lnTo>
                    <a:pt x="25" y="236"/>
                  </a:lnTo>
                  <a:lnTo>
                    <a:pt x="0" y="89"/>
                  </a:lnTo>
                  <a:lnTo>
                    <a:pt x="0" y="85"/>
                  </a:lnTo>
                </a:path>
              </a:pathLst>
            </a:custGeom>
            <a:solidFill>
              <a:srgbClr val="BEBEBE"/>
            </a:solidFill>
            <a:ln w="9525" cap="flat">
              <a:solidFill>
                <a:srgbClr val="FFFFFF"/>
              </a:solid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US" sz="1000" b="1" dirty="0">
                  <a:solidFill>
                    <a:srgbClr val="5A5A5A"/>
                  </a:solidFill>
                </a:rPr>
                <a:t>Pa.</a:t>
              </a:r>
            </a:p>
          </p:txBody>
        </p:sp>
        <p:sp>
          <p:nvSpPr>
            <p:cNvPr id="636" name="Freeform 768">
              <a:extLst>
                <a:ext uri="{FF2B5EF4-FFF2-40B4-BE49-F238E27FC236}">
                  <a16:creationId xmlns:a16="http://schemas.microsoft.com/office/drawing/2014/main" id="{9D5498A4-EBFA-6643-82BC-46F12C5813D5}"/>
                </a:ext>
              </a:extLst>
            </p:cNvPr>
            <p:cNvSpPr>
              <a:spLocks noChangeAspect="1"/>
            </p:cNvSpPr>
            <p:nvPr/>
          </p:nvSpPr>
          <p:spPr bwMode="auto">
            <a:xfrm>
              <a:off x="7570107" y="3706760"/>
              <a:ext cx="27145" cy="27145"/>
            </a:xfrm>
            <a:custGeom>
              <a:avLst/>
              <a:gdLst>
                <a:gd name="T0" fmla="*/ 0 w 19"/>
                <a:gd name="T1" fmla="*/ 6 h 19"/>
                <a:gd name="T2" fmla="*/ 10 w 19"/>
                <a:gd name="T3" fmla="*/ 0 h 19"/>
                <a:gd name="T4" fmla="*/ 19 w 19"/>
                <a:gd name="T5" fmla="*/ 6 h 19"/>
                <a:gd name="T6" fmla="*/ 17 w 19"/>
                <a:gd name="T7" fmla="*/ 13 h 19"/>
                <a:gd name="T8" fmla="*/ 13 w 19"/>
                <a:gd name="T9" fmla="*/ 19 h 19"/>
                <a:gd name="T10" fmla="*/ 13 w 19"/>
                <a:gd name="T11" fmla="*/ 13 h 19"/>
                <a:gd name="T12" fmla="*/ 6 w 19"/>
                <a:gd name="T13" fmla="*/ 9 h 19"/>
                <a:gd name="T14" fmla="*/ 0 w 19"/>
                <a:gd name="T15" fmla="*/ 6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9">
                  <a:moveTo>
                    <a:pt x="0" y="6"/>
                  </a:moveTo>
                  <a:lnTo>
                    <a:pt x="10" y="0"/>
                  </a:lnTo>
                  <a:lnTo>
                    <a:pt x="19" y="6"/>
                  </a:lnTo>
                  <a:lnTo>
                    <a:pt x="17" y="13"/>
                  </a:lnTo>
                  <a:lnTo>
                    <a:pt x="13" y="19"/>
                  </a:lnTo>
                  <a:lnTo>
                    <a:pt x="13" y="13"/>
                  </a:lnTo>
                  <a:lnTo>
                    <a:pt x="6" y="9"/>
                  </a:lnTo>
                  <a:lnTo>
                    <a:pt x="0" y="6"/>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37" name="Freeform 769">
              <a:extLst>
                <a:ext uri="{FF2B5EF4-FFF2-40B4-BE49-F238E27FC236}">
                  <a16:creationId xmlns:a16="http://schemas.microsoft.com/office/drawing/2014/main" id="{C132F519-98AD-5B46-B2E1-6D94E80D75B6}"/>
                </a:ext>
              </a:extLst>
            </p:cNvPr>
            <p:cNvSpPr>
              <a:spLocks noChangeAspect="1"/>
            </p:cNvSpPr>
            <p:nvPr/>
          </p:nvSpPr>
          <p:spPr bwMode="auto">
            <a:xfrm>
              <a:off x="7570107" y="3706760"/>
              <a:ext cx="27145" cy="27145"/>
            </a:xfrm>
            <a:custGeom>
              <a:avLst/>
              <a:gdLst>
                <a:gd name="T0" fmla="*/ 0 w 19"/>
                <a:gd name="T1" fmla="*/ 6 h 19"/>
                <a:gd name="T2" fmla="*/ 10 w 19"/>
                <a:gd name="T3" fmla="*/ 0 h 19"/>
                <a:gd name="T4" fmla="*/ 19 w 19"/>
                <a:gd name="T5" fmla="*/ 6 h 19"/>
                <a:gd name="T6" fmla="*/ 17 w 19"/>
                <a:gd name="T7" fmla="*/ 13 h 19"/>
                <a:gd name="T8" fmla="*/ 13 w 19"/>
                <a:gd name="T9" fmla="*/ 19 h 19"/>
                <a:gd name="T10" fmla="*/ 13 w 19"/>
                <a:gd name="T11" fmla="*/ 13 h 19"/>
                <a:gd name="T12" fmla="*/ 6 w 19"/>
                <a:gd name="T13" fmla="*/ 9 h 19"/>
                <a:gd name="T14" fmla="*/ 0 w 19"/>
                <a:gd name="T15" fmla="*/ 6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9">
                  <a:moveTo>
                    <a:pt x="0" y="6"/>
                  </a:moveTo>
                  <a:lnTo>
                    <a:pt x="10" y="0"/>
                  </a:lnTo>
                  <a:lnTo>
                    <a:pt x="19" y="6"/>
                  </a:lnTo>
                  <a:lnTo>
                    <a:pt x="17" y="13"/>
                  </a:lnTo>
                  <a:lnTo>
                    <a:pt x="13" y="19"/>
                  </a:lnTo>
                  <a:lnTo>
                    <a:pt x="13" y="13"/>
                  </a:lnTo>
                  <a:lnTo>
                    <a:pt x="6" y="9"/>
                  </a:lnTo>
                  <a:lnTo>
                    <a:pt x="0" y="6"/>
                  </a:lnTo>
                </a:path>
              </a:pathLst>
            </a:custGeom>
            <a:solidFill>
              <a:schemeClr val="bg2"/>
            </a:solidFill>
            <a:ln w="1428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38" name="Freeform 770">
              <a:extLst>
                <a:ext uri="{FF2B5EF4-FFF2-40B4-BE49-F238E27FC236}">
                  <a16:creationId xmlns:a16="http://schemas.microsoft.com/office/drawing/2014/main" id="{BC281212-6EFD-B040-A7D9-24078478BB2D}"/>
                </a:ext>
              </a:extLst>
            </p:cNvPr>
            <p:cNvSpPr>
              <a:spLocks noChangeAspect="1"/>
            </p:cNvSpPr>
            <p:nvPr/>
          </p:nvSpPr>
          <p:spPr bwMode="auto">
            <a:xfrm>
              <a:off x="7133591" y="3344007"/>
              <a:ext cx="132875" cy="224316"/>
            </a:xfrm>
            <a:custGeom>
              <a:avLst/>
              <a:gdLst>
                <a:gd name="T0" fmla="*/ 0 w 93"/>
                <a:gd name="T1" fmla="*/ 19 h 157"/>
                <a:gd name="T2" fmla="*/ 2 w 93"/>
                <a:gd name="T3" fmla="*/ 12 h 157"/>
                <a:gd name="T4" fmla="*/ 6 w 93"/>
                <a:gd name="T5" fmla="*/ 4 h 157"/>
                <a:gd name="T6" fmla="*/ 12 w 93"/>
                <a:gd name="T7" fmla="*/ 0 h 157"/>
                <a:gd name="T8" fmla="*/ 19 w 93"/>
                <a:gd name="T9" fmla="*/ 0 h 157"/>
                <a:gd name="T10" fmla="*/ 25 w 93"/>
                <a:gd name="T11" fmla="*/ 0 h 157"/>
                <a:gd name="T12" fmla="*/ 27 w 93"/>
                <a:gd name="T13" fmla="*/ 2 h 157"/>
                <a:gd name="T14" fmla="*/ 23 w 93"/>
                <a:gd name="T15" fmla="*/ 6 h 157"/>
                <a:gd name="T16" fmla="*/ 23 w 93"/>
                <a:gd name="T17" fmla="*/ 12 h 157"/>
                <a:gd name="T18" fmla="*/ 21 w 93"/>
                <a:gd name="T19" fmla="*/ 19 h 157"/>
                <a:gd name="T20" fmla="*/ 17 w 93"/>
                <a:gd name="T21" fmla="*/ 25 h 157"/>
                <a:gd name="T22" fmla="*/ 23 w 93"/>
                <a:gd name="T23" fmla="*/ 31 h 157"/>
                <a:gd name="T24" fmla="*/ 21 w 93"/>
                <a:gd name="T25" fmla="*/ 38 h 157"/>
                <a:gd name="T26" fmla="*/ 25 w 93"/>
                <a:gd name="T27" fmla="*/ 46 h 157"/>
                <a:gd name="T28" fmla="*/ 32 w 93"/>
                <a:gd name="T29" fmla="*/ 53 h 157"/>
                <a:gd name="T30" fmla="*/ 40 w 93"/>
                <a:gd name="T31" fmla="*/ 57 h 157"/>
                <a:gd name="T32" fmla="*/ 44 w 93"/>
                <a:gd name="T33" fmla="*/ 66 h 157"/>
                <a:gd name="T34" fmla="*/ 44 w 93"/>
                <a:gd name="T35" fmla="*/ 72 h 157"/>
                <a:gd name="T36" fmla="*/ 49 w 93"/>
                <a:gd name="T37" fmla="*/ 83 h 157"/>
                <a:gd name="T38" fmla="*/ 57 w 93"/>
                <a:gd name="T39" fmla="*/ 89 h 157"/>
                <a:gd name="T40" fmla="*/ 59 w 93"/>
                <a:gd name="T41" fmla="*/ 97 h 157"/>
                <a:gd name="T42" fmla="*/ 74 w 93"/>
                <a:gd name="T43" fmla="*/ 108 h 157"/>
                <a:gd name="T44" fmla="*/ 81 w 93"/>
                <a:gd name="T45" fmla="*/ 108 h 157"/>
                <a:gd name="T46" fmla="*/ 83 w 93"/>
                <a:gd name="T47" fmla="*/ 110 h 157"/>
                <a:gd name="T48" fmla="*/ 81 w 93"/>
                <a:gd name="T49" fmla="*/ 119 h 157"/>
                <a:gd name="T50" fmla="*/ 81 w 93"/>
                <a:gd name="T51" fmla="*/ 125 h 157"/>
                <a:gd name="T52" fmla="*/ 85 w 93"/>
                <a:gd name="T53" fmla="*/ 125 h 157"/>
                <a:gd name="T54" fmla="*/ 78 w 93"/>
                <a:gd name="T55" fmla="*/ 134 h 157"/>
                <a:gd name="T56" fmla="*/ 81 w 93"/>
                <a:gd name="T57" fmla="*/ 132 h 157"/>
                <a:gd name="T58" fmla="*/ 89 w 93"/>
                <a:gd name="T59" fmla="*/ 129 h 157"/>
                <a:gd name="T60" fmla="*/ 93 w 93"/>
                <a:gd name="T61" fmla="*/ 144 h 157"/>
                <a:gd name="T62" fmla="*/ 91 w 93"/>
                <a:gd name="T63" fmla="*/ 144 h 157"/>
                <a:gd name="T64" fmla="*/ 89 w 93"/>
                <a:gd name="T65" fmla="*/ 144 h 157"/>
                <a:gd name="T66" fmla="*/ 38 w 93"/>
                <a:gd name="T67" fmla="*/ 157 h 157"/>
                <a:gd name="T68" fmla="*/ 34 w 93"/>
                <a:gd name="T69" fmla="*/ 149 h 157"/>
                <a:gd name="T70" fmla="*/ 23 w 93"/>
                <a:gd name="T71" fmla="*/ 100 h 157"/>
                <a:gd name="T72" fmla="*/ 0 w 93"/>
                <a:gd name="T73" fmla="*/ 1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57">
                  <a:moveTo>
                    <a:pt x="0" y="19"/>
                  </a:moveTo>
                  <a:lnTo>
                    <a:pt x="2" y="12"/>
                  </a:lnTo>
                  <a:lnTo>
                    <a:pt x="6" y="4"/>
                  </a:lnTo>
                  <a:lnTo>
                    <a:pt x="12" y="0"/>
                  </a:lnTo>
                  <a:lnTo>
                    <a:pt x="19" y="0"/>
                  </a:lnTo>
                  <a:lnTo>
                    <a:pt x="25" y="0"/>
                  </a:lnTo>
                  <a:lnTo>
                    <a:pt x="27" y="2"/>
                  </a:lnTo>
                  <a:lnTo>
                    <a:pt x="23" y="6"/>
                  </a:lnTo>
                  <a:lnTo>
                    <a:pt x="23" y="12"/>
                  </a:lnTo>
                  <a:lnTo>
                    <a:pt x="21" y="19"/>
                  </a:lnTo>
                  <a:lnTo>
                    <a:pt x="17" y="25"/>
                  </a:lnTo>
                  <a:lnTo>
                    <a:pt x="23" y="31"/>
                  </a:lnTo>
                  <a:lnTo>
                    <a:pt x="21" y="38"/>
                  </a:lnTo>
                  <a:lnTo>
                    <a:pt x="25" y="46"/>
                  </a:lnTo>
                  <a:lnTo>
                    <a:pt x="32" y="53"/>
                  </a:lnTo>
                  <a:lnTo>
                    <a:pt x="40" y="57"/>
                  </a:lnTo>
                  <a:lnTo>
                    <a:pt x="44" y="66"/>
                  </a:lnTo>
                  <a:lnTo>
                    <a:pt x="44" y="72"/>
                  </a:lnTo>
                  <a:lnTo>
                    <a:pt x="49" y="83"/>
                  </a:lnTo>
                  <a:lnTo>
                    <a:pt x="57" y="89"/>
                  </a:lnTo>
                  <a:lnTo>
                    <a:pt x="59" y="97"/>
                  </a:lnTo>
                  <a:lnTo>
                    <a:pt x="74" y="108"/>
                  </a:lnTo>
                  <a:lnTo>
                    <a:pt x="81" y="108"/>
                  </a:lnTo>
                  <a:lnTo>
                    <a:pt x="83" y="110"/>
                  </a:lnTo>
                  <a:lnTo>
                    <a:pt x="81" y="119"/>
                  </a:lnTo>
                  <a:lnTo>
                    <a:pt x="81" y="125"/>
                  </a:lnTo>
                  <a:lnTo>
                    <a:pt x="85" y="125"/>
                  </a:lnTo>
                  <a:lnTo>
                    <a:pt x="78" y="134"/>
                  </a:lnTo>
                  <a:lnTo>
                    <a:pt x="81" y="132"/>
                  </a:lnTo>
                  <a:lnTo>
                    <a:pt x="89" y="129"/>
                  </a:lnTo>
                  <a:lnTo>
                    <a:pt x="93" y="144"/>
                  </a:lnTo>
                  <a:lnTo>
                    <a:pt x="91" y="144"/>
                  </a:lnTo>
                  <a:lnTo>
                    <a:pt x="89" y="144"/>
                  </a:lnTo>
                  <a:lnTo>
                    <a:pt x="38" y="157"/>
                  </a:lnTo>
                  <a:lnTo>
                    <a:pt x="34" y="149"/>
                  </a:lnTo>
                  <a:lnTo>
                    <a:pt x="23" y="100"/>
                  </a:lnTo>
                  <a:lnTo>
                    <a:pt x="0" y="19"/>
                  </a:lnTo>
                  <a:close/>
                </a:path>
              </a:pathLst>
            </a:custGeom>
            <a:solidFill>
              <a:srgbClr val="194196"/>
            </a:solid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39" name="Freeform 773">
              <a:extLst>
                <a:ext uri="{FF2B5EF4-FFF2-40B4-BE49-F238E27FC236}">
                  <a16:creationId xmlns:a16="http://schemas.microsoft.com/office/drawing/2014/main" id="{E9F313E6-A3C1-E849-AB65-E662C78DA3F4}"/>
                </a:ext>
              </a:extLst>
            </p:cNvPr>
            <p:cNvSpPr>
              <a:spLocks noChangeAspect="1"/>
            </p:cNvSpPr>
            <p:nvPr/>
          </p:nvSpPr>
          <p:spPr bwMode="auto">
            <a:xfrm>
              <a:off x="7155163" y="3080538"/>
              <a:ext cx="170022" cy="390049"/>
            </a:xfrm>
            <a:custGeom>
              <a:avLst/>
              <a:gdLst>
                <a:gd name="T0" fmla="*/ 2 w 119"/>
                <a:gd name="T1" fmla="*/ 203 h 273"/>
                <a:gd name="T2" fmla="*/ 8 w 119"/>
                <a:gd name="T3" fmla="*/ 186 h 273"/>
                <a:gd name="T4" fmla="*/ 19 w 119"/>
                <a:gd name="T5" fmla="*/ 177 h 273"/>
                <a:gd name="T6" fmla="*/ 30 w 119"/>
                <a:gd name="T7" fmla="*/ 171 h 273"/>
                <a:gd name="T8" fmla="*/ 32 w 119"/>
                <a:gd name="T9" fmla="*/ 156 h 273"/>
                <a:gd name="T10" fmla="*/ 34 w 119"/>
                <a:gd name="T11" fmla="*/ 156 h 273"/>
                <a:gd name="T12" fmla="*/ 40 w 119"/>
                <a:gd name="T13" fmla="*/ 147 h 273"/>
                <a:gd name="T14" fmla="*/ 53 w 119"/>
                <a:gd name="T15" fmla="*/ 132 h 273"/>
                <a:gd name="T16" fmla="*/ 30 w 119"/>
                <a:gd name="T17" fmla="*/ 113 h 273"/>
                <a:gd name="T18" fmla="*/ 19 w 119"/>
                <a:gd name="T19" fmla="*/ 107 h 273"/>
                <a:gd name="T20" fmla="*/ 11 w 119"/>
                <a:gd name="T21" fmla="*/ 96 h 273"/>
                <a:gd name="T22" fmla="*/ 2 w 119"/>
                <a:gd name="T23" fmla="*/ 77 h 273"/>
                <a:gd name="T24" fmla="*/ 8 w 119"/>
                <a:gd name="T25" fmla="*/ 64 h 273"/>
                <a:gd name="T26" fmla="*/ 2 w 119"/>
                <a:gd name="T27" fmla="*/ 56 h 273"/>
                <a:gd name="T28" fmla="*/ 6 w 119"/>
                <a:gd name="T29" fmla="*/ 43 h 273"/>
                <a:gd name="T30" fmla="*/ 15 w 119"/>
                <a:gd name="T31" fmla="*/ 17 h 273"/>
                <a:gd name="T32" fmla="*/ 25 w 119"/>
                <a:gd name="T33" fmla="*/ 0 h 273"/>
                <a:gd name="T34" fmla="*/ 102 w 119"/>
                <a:gd name="T35" fmla="*/ 32 h 273"/>
                <a:gd name="T36" fmla="*/ 98 w 119"/>
                <a:gd name="T37" fmla="*/ 51 h 273"/>
                <a:gd name="T38" fmla="*/ 92 w 119"/>
                <a:gd name="T39" fmla="*/ 62 h 273"/>
                <a:gd name="T40" fmla="*/ 85 w 119"/>
                <a:gd name="T41" fmla="*/ 71 h 273"/>
                <a:gd name="T42" fmla="*/ 92 w 119"/>
                <a:gd name="T43" fmla="*/ 92 h 273"/>
                <a:gd name="T44" fmla="*/ 113 w 119"/>
                <a:gd name="T45" fmla="*/ 92 h 273"/>
                <a:gd name="T46" fmla="*/ 115 w 119"/>
                <a:gd name="T47" fmla="*/ 124 h 273"/>
                <a:gd name="T48" fmla="*/ 119 w 119"/>
                <a:gd name="T49" fmla="*/ 152 h 273"/>
                <a:gd name="T50" fmla="*/ 115 w 119"/>
                <a:gd name="T51" fmla="*/ 145 h 273"/>
                <a:gd name="T52" fmla="*/ 113 w 119"/>
                <a:gd name="T53" fmla="*/ 132 h 273"/>
                <a:gd name="T54" fmla="*/ 109 w 119"/>
                <a:gd name="T55" fmla="*/ 141 h 273"/>
                <a:gd name="T56" fmla="*/ 113 w 119"/>
                <a:gd name="T57" fmla="*/ 158 h 273"/>
                <a:gd name="T58" fmla="*/ 115 w 119"/>
                <a:gd name="T59" fmla="*/ 173 h 273"/>
                <a:gd name="T60" fmla="*/ 106 w 119"/>
                <a:gd name="T61" fmla="*/ 186 h 273"/>
                <a:gd name="T62" fmla="*/ 98 w 119"/>
                <a:gd name="T63" fmla="*/ 198 h 273"/>
                <a:gd name="T64" fmla="*/ 96 w 119"/>
                <a:gd name="T65" fmla="*/ 211 h 273"/>
                <a:gd name="T66" fmla="*/ 94 w 119"/>
                <a:gd name="T67" fmla="*/ 218 h 273"/>
                <a:gd name="T68" fmla="*/ 87 w 119"/>
                <a:gd name="T69" fmla="*/ 228 h 273"/>
                <a:gd name="T70" fmla="*/ 87 w 119"/>
                <a:gd name="T71" fmla="*/ 237 h 273"/>
                <a:gd name="T72" fmla="*/ 79 w 119"/>
                <a:gd name="T73" fmla="*/ 260 h 273"/>
                <a:gd name="T74" fmla="*/ 74 w 119"/>
                <a:gd name="T75" fmla="*/ 271 h 273"/>
                <a:gd name="T76" fmla="*/ 66 w 119"/>
                <a:gd name="T77" fmla="*/ 264 h 273"/>
                <a:gd name="T78" fmla="*/ 66 w 119"/>
                <a:gd name="T79" fmla="*/ 245 h 273"/>
                <a:gd name="T80" fmla="*/ 45 w 119"/>
                <a:gd name="T81" fmla="*/ 250 h 273"/>
                <a:gd name="T82" fmla="*/ 25 w 119"/>
                <a:gd name="T83" fmla="*/ 235 h 273"/>
                <a:gd name="T84" fmla="*/ 4 w 119"/>
                <a:gd name="T85" fmla="*/ 222 h 273"/>
                <a:gd name="T86" fmla="*/ 4 w 119"/>
                <a:gd name="T87" fmla="*/ 218 h 273"/>
                <a:gd name="T88" fmla="*/ 0 w 119"/>
                <a:gd name="T89" fmla="*/ 209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9" h="273">
                  <a:moveTo>
                    <a:pt x="0" y="209"/>
                  </a:moveTo>
                  <a:lnTo>
                    <a:pt x="2" y="203"/>
                  </a:lnTo>
                  <a:lnTo>
                    <a:pt x="4" y="194"/>
                  </a:lnTo>
                  <a:lnTo>
                    <a:pt x="8" y="186"/>
                  </a:lnTo>
                  <a:lnTo>
                    <a:pt x="15" y="179"/>
                  </a:lnTo>
                  <a:lnTo>
                    <a:pt x="19" y="177"/>
                  </a:lnTo>
                  <a:lnTo>
                    <a:pt x="21" y="177"/>
                  </a:lnTo>
                  <a:lnTo>
                    <a:pt x="30" y="171"/>
                  </a:lnTo>
                  <a:lnTo>
                    <a:pt x="30" y="164"/>
                  </a:lnTo>
                  <a:lnTo>
                    <a:pt x="32" y="156"/>
                  </a:lnTo>
                  <a:lnTo>
                    <a:pt x="34" y="156"/>
                  </a:lnTo>
                  <a:lnTo>
                    <a:pt x="34" y="156"/>
                  </a:lnTo>
                  <a:lnTo>
                    <a:pt x="36" y="154"/>
                  </a:lnTo>
                  <a:lnTo>
                    <a:pt x="40" y="147"/>
                  </a:lnTo>
                  <a:lnTo>
                    <a:pt x="49" y="139"/>
                  </a:lnTo>
                  <a:lnTo>
                    <a:pt x="53" y="132"/>
                  </a:lnTo>
                  <a:lnTo>
                    <a:pt x="36" y="120"/>
                  </a:lnTo>
                  <a:lnTo>
                    <a:pt x="30" y="113"/>
                  </a:lnTo>
                  <a:lnTo>
                    <a:pt x="25" y="111"/>
                  </a:lnTo>
                  <a:lnTo>
                    <a:pt x="19" y="107"/>
                  </a:lnTo>
                  <a:lnTo>
                    <a:pt x="17" y="100"/>
                  </a:lnTo>
                  <a:lnTo>
                    <a:pt x="11" y="96"/>
                  </a:lnTo>
                  <a:lnTo>
                    <a:pt x="4" y="90"/>
                  </a:lnTo>
                  <a:lnTo>
                    <a:pt x="2" y="77"/>
                  </a:lnTo>
                  <a:lnTo>
                    <a:pt x="6" y="71"/>
                  </a:lnTo>
                  <a:lnTo>
                    <a:pt x="8" y="64"/>
                  </a:lnTo>
                  <a:lnTo>
                    <a:pt x="6" y="56"/>
                  </a:lnTo>
                  <a:lnTo>
                    <a:pt x="2" y="56"/>
                  </a:lnTo>
                  <a:lnTo>
                    <a:pt x="0" y="49"/>
                  </a:lnTo>
                  <a:lnTo>
                    <a:pt x="6" y="43"/>
                  </a:lnTo>
                  <a:lnTo>
                    <a:pt x="15" y="24"/>
                  </a:lnTo>
                  <a:lnTo>
                    <a:pt x="15" y="17"/>
                  </a:lnTo>
                  <a:lnTo>
                    <a:pt x="19" y="11"/>
                  </a:lnTo>
                  <a:lnTo>
                    <a:pt x="25" y="0"/>
                  </a:lnTo>
                  <a:lnTo>
                    <a:pt x="100" y="26"/>
                  </a:lnTo>
                  <a:lnTo>
                    <a:pt x="102" y="32"/>
                  </a:lnTo>
                  <a:lnTo>
                    <a:pt x="100" y="41"/>
                  </a:lnTo>
                  <a:lnTo>
                    <a:pt x="98" y="51"/>
                  </a:lnTo>
                  <a:lnTo>
                    <a:pt x="98" y="56"/>
                  </a:lnTo>
                  <a:lnTo>
                    <a:pt x="92" y="62"/>
                  </a:lnTo>
                  <a:lnTo>
                    <a:pt x="89" y="62"/>
                  </a:lnTo>
                  <a:lnTo>
                    <a:pt x="85" y="71"/>
                  </a:lnTo>
                  <a:lnTo>
                    <a:pt x="85" y="90"/>
                  </a:lnTo>
                  <a:lnTo>
                    <a:pt x="92" y="92"/>
                  </a:lnTo>
                  <a:lnTo>
                    <a:pt x="98" y="90"/>
                  </a:lnTo>
                  <a:lnTo>
                    <a:pt x="113" y="92"/>
                  </a:lnTo>
                  <a:lnTo>
                    <a:pt x="115" y="100"/>
                  </a:lnTo>
                  <a:lnTo>
                    <a:pt x="115" y="124"/>
                  </a:lnTo>
                  <a:lnTo>
                    <a:pt x="117" y="130"/>
                  </a:lnTo>
                  <a:lnTo>
                    <a:pt x="119" y="152"/>
                  </a:lnTo>
                  <a:lnTo>
                    <a:pt x="117" y="160"/>
                  </a:lnTo>
                  <a:lnTo>
                    <a:pt x="115" y="145"/>
                  </a:lnTo>
                  <a:lnTo>
                    <a:pt x="117" y="139"/>
                  </a:lnTo>
                  <a:lnTo>
                    <a:pt x="113" y="132"/>
                  </a:lnTo>
                  <a:lnTo>
                    <a:pt x="113" y="139"/>
                  </a:lnTo>
                  <a:lnTo>
                    <a:pt x="109" y="141"/>
                  </a:lnTo>
                  <a:lnTo>
                    <a:pt x="113" y="147"/>
                  </a:lnTo>
                  <a:lnTo>
                    <a:pt x="113" y="158"/>
                  </a:lnTo>
                  <a:lnTo>
                    <a:pt x="111" y="164"/>
                  </a:lnTo>
                  <a:lnTo>
                    <a:pt x="115" y="173"/>
                  </a:lnTo>
                  <a:lnTo>
                    <a:pt x="113" y="179"/>
                  </a:lnTo>
                  <a:lnTo>
                    <a:pt x="106" y="186"/>
                  </a:lnTo>
                  <a:lnTo>
                    <a:pt x="106" y="194"/>
                  </a:lnTo>
                  <a:lnTo>
                    <a:pt x="98" y="198"/>
                  </a:lnTo>
                  <a:lnTo>
                    <a:pt x="102" y="205"/>
                  </a:lnTo>
                  <a:lnTo>
                    <a:pt x="96" y="211"/>
                  </a:lnTo>
                  <a:lnTo>
                    <a:pt x="100" y="218"/>
                  </a:lnTo>
                  <a:lnTo>
                    <a:pt x="94" y="218"/>
                  </a:lnTo>
                  <a:lnTo>
                    <a:pt x="87" y="226"/>
                  </a:lnTo>
                  <a:lnTo>
                    <a:pt x="87" y="228"/>
                  </a:lnTo>
                  <a:lnTo>
                    <a:pt x="89" y="230"/>
                  </a:lnTo>
                  <a:lnTo>
                    <a:pt x="87" y="237"/>
                  </a:lnTo>
                  <a:lnTo>
                    <a:pt x="85" y="252"/>
                  </a:lnTo>
                  <a:lnTo>
                    <a:pt x="79" y="260"/>
                  </a:lnTo>
                  <a:lnTo>
                    <a:pt x="79" y="267"/>
                  </a:lnTo>
                  <a:lnTo>
                    <a:pt x="74" y="271"/>
                  </a:lnTo>
                  <a:lnTo>
                    <a:pt x="66" y="273"/>
                  </a:lnTo>
                  <a:lnTo>
                    <a:pt x="66" y="264"/>
                  </a:lnTo>
                  <a:lnTo>
                    <a:pt x="68" y="254"/>
                  </a:lnTo>
                  <a:lnTo>
                    <a:pt x="66" y="245"/>
                  </a:lnTo>
                  <a:lnTo>
                    <a:pt x="51" y="245"/>
                  </a:lnTo>
                  <a:lnTo>
                    <a:pt x="45" y="250"/>
                  </a:lnTo>
                  <a:lnTo>
                    <a:pt x="32" y="239"/>
                  </a:lnTo>
                  <a:lnTo>
                    <a:pt x="25" y="235"/>
                  </a:lnTo>
                  <a:lnTo>
                    <a:pt x="17" y="233"/>
                  </a:lnTo>
                  <a:lnTo>
                    <a:pt x="4" y="222"/>
                  </a:lnTo>
                  <a:lnTo>
                    <a:pt x="4" y="218"/>
                  </a:lnTo>
                  <a:lnTo>
                    <a:pt x="4" y="218"/>
                  </a:lnTo>
                  <a:lnTo>
                    <a:pt x="0" y="211"/>
                  </a:lnTo>
                  <a:lnTo>
                    <a:pt x="0" y="209"/>
                  </a:lnTo>
                </a:path>
              </a:pathLst>
            </a:custGeom>
            <a:solidFill>
              <a:srgbClr val="194196"/>
            </a:solidFill>
            <a:ln w="952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40" name="Freeform 781">
              <a:extLst>
                <a:ext uri="{FF2B5EF4-FFF2-40B4-BE49-F238E27FC236}">
                  <a16:creationId xmlns:a16="http://schemas.microsoft.com/office/drawing/2014/main" id="{51A60599-AC90-CC49-B76B-CBDFB9691AE0}"/>
                </a:ext>
              </a:extLst>
            </p:cNvPr>
            <p:cNvSpPr>
              <a:spLocks noChangeAspect="1"/>
            </p:cNvSpPr>
            <p:nvPr/>
          </p:nvSpPr>
          <p:spPr bwMode="auto">
            <a:xfrm>
              <a:off x="7207016" y="2418651"/>
              <a:ext cx="212885" cy="404336"/>
            </a:xfrm>
            <a:custGeom>
              <a:avLst/>
              <a:gdLst>
                <a:gd name="T0" fmla="*/ 0 w 149"/>
                <a:gd name="T1" fmla="*/ 38 h 283"/>
                <a:gd name="T2" fmla="*/ 28 w 149"/>
                <a:gd name="T3" fmla="*/ 30 h 283"/>
                <a:gd name="T4" fmla="*/ 143 w 149"/>
                <a:gd name="T5" fmla="*/ 0 h 283"/>
                <a:gd name="T6" fmla="*/ 141 w 149"/>
                <a:gd name="T7" fmla="*/ 4 h 283"/>
                <a:gd name="T8" fmla="*/ 145 w 149"/>
                <a:gd name="T9" fmla="*/ 13 h 283"/>
                <a:gd name="T10" fmla="*/ 141 w 149"/>
                <a:gd name="T11" fmla="*/ 28 h 283"/>
                <a:gd name="T12" fmla="*/ 143 w 149"/>
                <a:gd name="T13" fmla="*/ 36 h 283"/>
                <a:gd name="T14" fmla="*/ 147 w 149"/>
                <a:gd name="T15" fmla="*/ 43 h 283"/>
                <a:gd name="T16" fmla="*/ 149 w 149"/>
                <a:gd name="T17" fmla="*/ 49 h 283"/>
                <a:gd name="T18" fmla="*/ 149 w 149"/>
                <a:gd name="T19" fmla="*/ 58 h 283"/>
                <a:gd name="T20" fmla="*/ 143 w 149"/>
                <a:gd name="T21" fmla="*/ 68 h 283"/>
                <a:gd name="T22" fmla="*/ 132 w 149"/>
                <a:gd name="T23" fmla="*/ 81 h 283"/>
                <a:gd name="T24" fmla="*/ 128 w 149"/>
                <a:gd name="T25" fmla="*/ 81 h 283"/>
                <a:gd name="T26" fmla="*/ 122 w 149"/>
                <a:gd name="T27" fmla="*/ 89 h 283"/>
                <a:gd name="T28" fmla="*/ 122 w 149"/>
                <a:gd name="T29" fmla="*/ 96 h 283"/>
                <a:gd name="T30" fmla="*/ 126 w 149"/>
                <a:gd name="T31" fmla="*/ 111 h 283"/>
                <a:gd name="T32" fmla="*/ 124 w 149"/>
                <a:gd name="T33" fmla="*/ 124 h 283"/>
                <a:gd name="T34" fmla="*/ 126 w 149"/>
                <a:gd name="T35" fmla="*/ 130 h 283"/>
                <a:gd name="T36" fmla="*/ 122 w 149"/>
                <a:gd name="T37" fmla="*/ 138 h 283"/>
                <a:gd name="T38" fmla="*/ 124 w 149"/>
                <a:gd name="T39" fmla="*/ 145 h 283"/>
                <a:gd name="T40" fmla="*/ 122 w 149"/>
                <a:gd name="T41" fmla="*/ 153 h 283"/>
                <a:gd name="T42" fmla="*/ 117 w 149"/>
                <a:gd name="T43" fmla="*/ 160 h 283"/>
                <a:gd name="T44" fmla="*/ 117 w 149"/>
                <a:gd name="T45" fmla="*/ 170 h 283"/>
                <a:gd name="T46" fmla="*/ 115 w 149"/>
                <a:gd name="T47" fmla="*/ 179 h 283"/>
                <a:gd name="T48" fmla="*/ 122 w 149"/>
                <a:gd name="T49" fmla="*/ 202 h 283"/>
                <a:gd name="T50" fmla="*/ 122 w 149"/>
                <a:gd name="T51" fmla="*/ 217 h 283"/>
                <a:gd name="T52" fmla="*/ 126 w 149"/>
                <a:gd name="T53" fmla="*/ 239 h 283"/>
                <a:gd name="T54" fmla="*/ 122 w 149"/>
                <a:gd name="T55" fmla="*/ 247 h 283"/>
                <a:gd name="T56" fmla="*/ 122 w 149"/>
                <a:gd name="T57" fmla="*/ 253 h 283"/>
                <a:gd name="T58" fmla="*/ 126 w 149"/>
                <a:gd name="T59" fmla="*/ 262 h 283"/>
                <a:gd name="T60" fmla="*/ 132 w 149"/>
                <a:gd name="T61" fmla="*/ 271 h 283"/>
                <a:gd name="T62" fmla="*/ 70 w 149"/>
                <a:gd name="T63" fmla="*/ 283 h 283"/>
                <a:gd name="T64" fmla="*/ 64 w 149"/>
                <a:gd name="T65" fmla="*/ 277 h 283"/>
                <a:gd name="T66" fmla="*/ 66 w 149"/>
                <a:gd name="T67" fmla="*/ 271 h 283"/>
                <a:gd name="T68" fmla="*/ 49 w 149"/>
                <a:gd name="T69" fmla="*/ 198 h 283"/>
                <a:gd name="T70" fmla="*/ 38 w 149"/>
                <a:gd name="T71" fmla="*/ 190 h 283"/>
                <a:gd name="T72" fmla="*/ 34 w 149"/>
                <a:gd name="T73" fmla="*/ 196 h 283"/>
                <a:gd name="T74" fmla="*/ 32 w 149"/>
                <a:gd name="T75" fmla="*/ 190 h 283"/>
                <a:gd name="T76" fmla="*/ 32 w 149"/>
                <a:gd name="T77" fmla="*/ 177 h 283"/>
                <a:gd name="T78" fmla="*/ 28 w 149"/>
                <a:gd name="T79" fmla="*/ 162 h 283"/>
                <a:gd name="T80" fmla="*/ 24 w 149"/>
                <a:gd name="T81" fmla="*/ 156 h 283"/>
                <a:gd name="T82" fmla="*/ 19 w 149"/>
                <a:gd name="T83" fmla="*/ 141 h 283"/>
                <a:gd name="T84" fmla="*/ 19 w 149"/>
                <a:gd name="T85" fmla="*/ 126 h 283"/>
                <a:gd name="T86" fmla="*/ 24 w 149"/>
                <a:gd name="T87" fmla="*/ 124 h 283"/>
                <a:gd name="T88" fmla="*/ 21 w 149"/>
                <a:gd name="T89" fmla="*/ 115 h 283"/>
                <a:gd name="T90" fmla="*/ 19 w 149"/>
                <a:gd name="T91" fmla="*/ 109 h 283"/>
                <a:gd name="T92" fmla="*/ 19 w 149"/>
                <a:gd name="T93" fmla="*/ 100 h 283"/>
                <a:gd name="T94" fmla="*/ 17 w 149"/>
                <a:gd name="T95" fmla="*/ 94 h 283"/>
                <a:gd name="T96" fmla="*/ 11 w 149"/>
                <a:gd name="T97" fmla="*/ 87 h 283"/>
                <a:gd name="T98" fmla="*/ 9 w 149"/>
                <a:gd name="T99" fmla="*/ 79 h 283"/>
                <a:gd name="T100" fmla="*/ 7 w 149"/>
                <a:gd name="T101" fmla="*/ 62 h 283"/>
                <a:gd name="T102" fmla="*/ 2 w 149"/>
                <a:gd name="T103" fmla="*/ 55 h 283"/>
                <a:gd name="T104" fmla="*/ 2 w 149"/>
                <a:gd name="T105" fmla="*/ 47 h 283"/>
                <a:gd name="T106" fmla="*/ 0 w 149"/>
                <a:gd name="T107" fmla="*/ 41 h 283"/>
                <a:gd name="T108" fmla="*/ 0 w 149"/>
                <a:gd name="T109" fmla="*/ 3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 h="283">
                  <a:moveTo>
                    <a:pt x="0" y="38"/>
                  </a:moveTo>
                  <a:lnTo>
                    <a:pt x="28" y="30"/>
                  </a:lnTo>
                  <a:lnTo>
                    <a:pt x="143" y="0"/>
                  </a:lnTo>
                  <a:lnTo>
                    <a:pt x="141" y="4"/>
                  </a:lnTo>
                  <a:lnTo>
                    <a:pt x="145" y="13"/>
                  </a:lnTo>
                  <a:lnTo>
                    <a:pt x="141" y="28"/>
                  </a:lnTo>
                  <a:lnTo>
                    <a:pt x="143" y="36"/>
                  </a:lnTo>
                  <a:lnTo>
                    <a:pt x="147" y="43"/>
                  </a:lnTo>
                  <a:lnTo>
                    <a:pt x="149" y="49"/>
                  </a:lnTo>
                  <a:lnTo>
                    <a:pt x="149" y="58"/>
                  </a:lnTo>
                  <a:lnTo>
                    <a:pt x="143" y="68"/>
                  </a:lnTo>
                  <a:lnTo>
                    <a:pt x="132" y="81"/>
                  </a:lnTo>
                  <a:lnTo>
                    <a:pt x="128" y="81"/>
                  </a:lnTo>
                  <a:lnTo>
                    <a:pt x="122" y="89"/>
                  </a:lnTo>
                  <a:lnTo>
                    <a:pt x="122" y="96"/>
                  </a:lnTo>
                  <a:lnTo>
                    <a:pt x="126" y="111"/>
                  </a:lnTo>
                  <a:lnTo>
                    <a:pt x="124" y="124"/>
                  </a:lnTo>
                  <a:lnTo>
                    <a:pt x="126" y="130"/>
                  </a:lnTo>
                  <a:lnTo>
                    <a:pt x="122" y="138"/>
                  </a:lnTo>
                  <a:lnTo>
                    <a:pt x="124" y="145"/>
                  </a:lnTo>
                  <a:lnTo>
                    <a:pt x="122" y="153"/>
                  </a:lnTo>
                  <a:lnTo>
                    <a:pt x="117" y="160"/>
                  </a:lnTo>
                  <a:lnTo>
                    <a:pt x="117" y="170"/>
                  </a:lnTo>
                  <a:lnTo>
                    <a:pt x="115" y="179"/>
                  </a:lnTo>
                  <a:lnTo>
                    <a:pt x="122" y="202"/>
                  </a:lnTo>
                  <a:lnTo>
                    <a:pt x="122" y="217"/>
                  </a:lnTo>
                  <a:lnTo>
                    <a:pt x="126" y="239"/>
                  </a:lnTo>
                  <a:lnTo>
                    <a:pt x="122" y="247"/>
                  </a:lnTo>
                  <a:lnTo>
                    <a:pt x="122" y="253"/>
                  </a:lnTo>
                  <a:lnTo>
                    <a:pt x="126" y="262"/>
                  </a:lnTo>
                  <a:lnTo>
                    <a:pt x="132" y="271"/>
                  </a:lnTo>
                  <a:lnTo>
                    <a:pt x="70" y="283"/>
                  </a:lnTo>
                  <a:lnTo>
                    <a:pt x="64" y="277"/>
                  </a:lnTo>
                  <a:lnTo>
                    <a:pt x="66" y="271"/>
                  </a:lnTo>
                  <a:lnTo>
                    <a:pt x="49" y="198"/>
                  </a:lnTo>
                  <a:lnTo>
                    <a:pt x="38" y="190"/>
                  </a:lnTo>
                  <a:lnTo>
                    <a:pt x="34" y="196"/>
                  </a:lnTo>
                  <a:lnTo>
                    <a:pt x="32" y="190"/>
                  </a:lnTo>
                  <a:lnTo>
                    <a:pt x="32" y="177"/>
                  </a:lnTo>
                  <a:lnTo>
                    <a:pt x="28" y="162"/>
                  </a:lnTo>
                  <a:lnTo>
                    <a:pt x="24" y="156"/>
                  </a:lnTo>
                  <a:lnTo>
                    <a:pt x="19" y="141"/>
                  </a:lnTo>
                  <a:lnTo>
                    <a:pt x="19" y="126"/>
                  </a:lnTo>
                  <a:lnTo>
                    <a:pt x="24" y="124"/>
                  </a:lnTo>
                  <a:lnTo>
                    <a:pt x="21" y="115"/>
                  </a:lnTo>
                  <a:lnTo>
                    <a:pt x="19" y="109"/>
                  </a:lnTo>
                  <a:lnTo>
                    <a:pt x="19" y="100"/>
                  </a:lnTo>
                  <a:lnTo>
                    <a:pt x="17" y="94"/>
                  </a:lnTo>
                  <a:lnTo>
                    <a:pt x="11" y="87"/>
                  </a:lnTo>
                  <a:lnTo>
                    <a:pt x="9" y="79"/>
                  </a:lnTo>
                  <a:lnTo>
                    <a:pt x="7" y="62"/>
                  </a:lnTo>
                  <a:lnTo>
                    <a:pt x="2" y="55"/>
                  </a:lnTo>
                  <a:lnTo>
                    <a:pt x="2" y="47"/>
                  </a:lnTo>
                  <a:lnTo>
                    <a:pt x="0" y="41"/>
                  </a:lnTo>
                  <a:lnTo>
                    <a:pt x="0" y="38"/>
                  </a:lnTo>
                </a:path>
              </a:pathLst>
            </a:custGeom>
            <a:solidFill>
              <a:srgbClr val="BEBEBE"/>
            </a:solidFill>
            <a:ln w="9525" cap="flat">
              <a:solidFill>
                <a:srgbClr val="FFFFFF"/>
              </a:solidFill>
              <a:prstDash val="solid"/>
              <a:miter lim="800000"/>
              <a:headEnd/>
              <a:tailEnd/>
            </a:ln>
          </p:spPr>
          <p:txBody>
            <a:bodyPr vert="horz" wrap="square" lIns="0" tIns="45720" rIns="0" bIns="45720" numCol="1" anchor="t" anchorCtr="0" compatLnSpc="1">
              <a:prstTxWarp prst="textNoShape">
                <a:avLst/>
              </a:prstTxWarp>
            </a:bodyPr>
            <a:lstStyle/>
            <a:p>
              <a:pPr algn="ctr"/>
              <a:r>
                <a:rPr lang="en-US" sz="1000" b="1" dirty="0">
                  <a:solidFill>
                    <a:srgbClr val="5A5A5A"/>
                  </a:solidFill>
                </a:rPr>
                <a:t>Vt.</a:t>
              </a:r>
            </a:p>
          </p:txBody>
        </p:sp>
        <p:sp>
          <p:nvSpPr>
            <p:cNvPr id="641" name="Freeform 786">
              <a:extLst>
                <a:ext uri="{FF2B5EF4-FFF2-40B4-BE49-F238E27FC236}">
                  <a16:creationId xmlns:a16="http://schemas.microsoft.com/office/drawing/2014/main" id="{A984C137-FCC2-8C47-8115-6C124BFFC1D6}"/>
                </a:ext>
              </a:extLst>
            </p:cNvPr>
            <p:cNvSpPr>
              <a:spLocks noChangeAspect="1"/>
            </p:cNvSpPr>
            <p:nvPr/>
          </p:nvSpPr>
          <p:spPr bwMode="auto">
            <a:xfrm>
              <a:off x="6685787" y="3373513"/>
              <a:ext cx="574356" cy="280035"/>
            </a:xfrm>
            <a:custGeom>
              <a:avLst/>
              <a:gdLst>
                <a:gd name="T0" fmla="*/ 311 w 402"/>
                <a:gd name="T1" fmla="*/ 0 h 196"/>
                <a:gd name="T2" fmla="*/ 349 w 402"/>
                <a:gd name="T3" fmla="*/ 138 h 196"/>
                <a:gd name="T4" fmla="*/ 396 w 402"/>
                <a:gd name="T5" fmla="*/ 132 h 196"/>
                <a:gd name="T6" fmla="*/ 396 w 402"/>
                <a:gd name="T7" fmla="*/ 151 h 196"/>
                <a:gd name="T8" fmla="*/ 387 w 402"/>
                <a:gd name="T9" fmla="*/ 179 h 196"/>
                <a:gd name="T10" fmla="*/ 360 w 402"/>
                <a:gd name="T11" fmla="*/ 191 h 196"/>
                <a:gd name="T12" fmla="*/ 351 w 402"/>
                <a:gd name="T13" fmla="*/ 183 h 196"/>
                <a:gd name="T14" fmla="*/ 343 w 402"/>
                <a:gd name="T15" fmla="*/ 174 h 196"/>
                <a:gd name="T16" fmla="*/ 340 w 402"/>
                <a:gd name="T17" fmla="*/ 164 h 196"/>
                <a:gd name="T18" fmla="*/ 330 w 402"/>
                <a:gd name="T19" fmla="*/ 164 h 196"/>
                <a:gd name="T20" fmla="*/ 323 w 402"/>
                <a:gd name="T21" fmla="*/ 159 h 196"/>
                <a:gd name="T22" fmla="*/ 313 w 402"/>
                <a:gd name="T23" fmla="*/ 159 h 196"/>
                <a:gd name="T24" fmla="*/ 302 w 402"/>
                <a:gd name="T25" fmla="*/ 155 h 196"/>
                <a:gd name="T26" fmla="*/ 298 w 402"/>
                <a:gd name="T27" fmla="*/ 138 h 196"/>
                <a:gd name="T28" fmla="*/ 321 w 402"/>
                <a:gd name="T29" fmla="*/ 123 h 196"/>
                <a:gd name="T30" fmla="*/ 302 w 402"/>
                <a:gd name="T31" fmla="*/ 119 h 196"/>
                <a:gd name="T32" fmla="*/ 291 w 402"/>
                <a:gd name="T33" fmla="*/ 123 h 196"/>
                <a:gd name="T34" fmla="*/ 296 w 402"/>
                <a:gd name="T35" fmla="*/ 106 h 196"/>
                <a:gd name="T36" fmla="*/ 304 w 402"/>
                <a:gd name="T37" fmla="*/ 100 h 196"/>
                <a:gd name="T38" fmla="*/ 289 w 402"/>
                <a:gd name="T39" fmla="*/ 93 h 196"/>
                <a:gd name="T40" fmla="*/ 283 w 402"/>
                <a:gd name="T41" fmla="*/ 91 h 196"/>
                <a:gd name="T42" fmla="*/ 296 w 402"/>
                <a:gd name="T43" fmla="*/ 81 h 196"/>
                <a:gd name="T44" fmla="*/ 289 w 402"/>
                <a:gd name="T45" fmla="*/ 81 h 196"/>
                <a:gd name="T46" fmla="*/ 294 w 402"/>
                <a:gd name="T47" fmla="*/ 44 h 196"/>
                <a:gd name="T48" fmla="*/ 298 w 402"/>
                <a:gd name="T49" fmla="*/ 38 h 196"/>
                <a:gd name="T50" fmla="*/ 300 w 402"/>
                <a:gd name="T51" fmla="*/ 27 h 196"/>
                <a:gd name="T52" fmla="*/ 289 w 402"/>
                <a:gd name="T53" fmla="*/ 23 h 196"/>
                <a:gd name="T54" fmla="*/ 287 w 402"/>
                <a:gd name="T55" fmla="*/ 42 h 196"/>
                <a:gd name="T56" fmla="*/ 277 w 402"/>
                <a:gd name="T57" fmla="*/ 40 h 196"/>
                <a:gd name="T58" fmla="*/ 270 w 402"/>
                <a:gd name="T59" fmla="*/ 49 h 196"/>
                <a:gd name="T60" fmla="*/ 264 w 402"/>
                <a:gd name="T61" fmla="*/ 59 h 196"/>
                <a:gd name="T62" fmla="*/ 262 w 402"/>
                <a:gd name="T63" fmla="*/ 66 h 196"/>
                <a:gd name="T64" fmla="*/ 270 w 402"/>
                <a:gd name="T65" fmla="*/ 85 h 196"/>
                <a:gd name="T66" fmla="*/ 266 w 402"/>
                <a:gd name="T67" fmla="*/ 89 h 196"/>
                <a:gd name="T68" fmla="*/ 270 w 402"/>
                <a:gd name="T69" fmla="*/ 108 h 196"/>
                <a:gd name="T70" fmla="*/ 274 w 402"/>
                <a:gd name="T71" fmla="*/ 127 h 196"/>
                <a:gd name="T72" fmla="*/ 287 w 402"/>
                <a:gd name="T73" fmla="*/ 166 h 196"/>
                <a:gd name="T74" fmla="*/ 270 w 402"/>
                <a:gd name="T75" fmla="*/ 153 h 196"/>
                <a:gd name="T76" fmla="*/ 260 w 402"/>
                <a:gd name="T77" fmla="*/ 136 h 196"/>
                <a:gd name="T78" fmla="*/ 281 w 402"/>
                <a:gd name="T79" fmla="*/ 164 h 196"/>
                <a:gd name="T80" fmla="*/ 304 w 402"/>
                <a:gd name="T81" fmla="*/ 185 h 196"/>
                <a:gd name="T82" fmla="*/ 287 w 402"/>
                <a:gd name="T83" fmla="*/ 185 h 196"/>
                <a:gd name="T84" fmla="*/ 272 w 402"/>
                <a:gd name="T85" fmla="*/ 179 h 196"/>
                <a:gd name="T86" fmla="*/ 255 w 402"/>
                <a:gd name="T87" fmla="*/ 168 h 196"/>
                <a:gd name="T88" fmla="*/ 245 w 402"/>
                <a:gd name="T89" fmla="*/ 174 h 196"/>
                <a:gd name="T90" fmla="*/ 230 w 402"/>
                <a:gd name="T91" fmla="*/ 164 h 196"/>
                <a:gd name="T92" fmla="*/ 217 w 402"/>
                <a:gd name="T93" fmla="*/ 168 h 196"/>
                <a:gd name="T94" fmla="*/ 219 w 402"/>
                <a:gd name="T95" fmla="*/ 153 h 196"/>
                <a:gd name="T96" fmla="*/ 230 w 402"/>
                <a:gd name="T97" fmla="*/ 132 h 196"/>
                <a:gd name="T98" fmla="*/ 234 w 402"/>
                <a:gd name="T99" fmla="*/ 110 h 196"/>
                <a:gd name="T100" fmla="*/ 211 w 402"/>
                <a:gd name="T101" fmla="*/ 108 h 196"/>
                <a:gd name="T102" fmla="*/ 187 w 402"/>
                <a:gd name="T103" fmla="*/ 102 h 196"/>
                <a:gd name="T104" fmla="*/ 176 w 402"/>
                <a:gd name="T105" fmla="*/ 83 h 196"/>
                <a:gd name="T106" fmla="*/ 153 w 402"/>
                <a:gd name="T107" fmla="*/ 74 h 196"/>
                <a:gd name="T108" fmla="*/ 140 w 402"/>
                <a:gd name="T109" fmla="*/ 59 h 196"/>
                <a:gd name="T110" fmla="*/ 125 w 402"/>
                <a:gd name="T111" fmla="*/ 51 h 196"/>
                <a:gd name="T112" fmla="*/ 106 w 402"/>
                <a:gd name="T113" fmla="*/ 47 h 196"/>
                <a:gd name="T114" fmla="*/ 89 w 402"/>
                <a:gd name="T115" fmla="*/ 61 h 196"/>
                <a:gd name="T116" fmla="*/ 70 w 402"/>
                <a:gd name="T117" fmla="*/ 68 h 196"/>
                <a:gd name="T118" fmla="*/ 59 w 402"/>
                <a:gd name="T119" fmla="*/ 70 h 196"/>
                <a:gd name="T120" fmla="*/ 36 w 402"/>
                <a:gd name="T121" fmla="*/ 85 h 196"/>
                <a:gd name="T122" fmla="*/ 23 w 402"/>
                <a:gd name="T123" fmla="*/ 106 h 196"/>
                <a:gd name="T124" fmla="*/ 0 w 402"/>
                <a:gd name="T125" fmla="*/ 61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2" h="196">
                  <a:moveTo>
                    <a:pt x="0" y="61"/>
                  </a:moveTo>
                  <a:lnTo>
                    <a:pt x="145" y="34"/>
                  </a:lnTo>
                  <a:lnTo>
                    <a:pt x="311" y="0"/>
                  </a:lnTo>
                  <a:lnTo>
                    <a:pt x="334" y="81"/>
                  </a:lnTo>
                  <a:lnTo>
                    <a:pt x="345" y="130"/>
                  </a:lnTo>
                  <a:lnTo>
                    <a:pt x="349" y="138"/>
                  </a:lnTo>
                  <a:lnTo>
                    <a:pt x="400" y="125"/>
                  </a:lnTo>
                  <a:lnTo>
                    <a:pt x="400" y="130"/>
                  </a:lnTo>
                  <a:lnTo>
                    <a:pt x="396" y="132"/>
                  </a:lnTo>
                  <a:lnTo>
                    <a:pt x="402" y="138"/>
                  </a:lnTo>
                  <a:lnTo>
                    <a:pt x="400" y="153"/>
                  </a:lnTo>
                  <a:lnTo>
                    <a:pt x="396" y="151"/>
                  </a:lnTo>
                  <a:lnTo>
                    <a:pt x="392" y="166"/>
                  </a:lnTo>
                  <a:lnTo>
                    <a:pt x="387" y="172"/>
                  </a:lnTo>
                  <a:lnTo>
                    <a:pt x="387" y="179"/>
                  </a:lnTo>
                  <a:lnTo>
                    <a:pt x="372" y="185"/>
                  </a:lnTo>
                  <a:lnTo>
                    <a:pt x="366" y="191"/>
                  </a:lnTo>
                  <a:lnTo>
                    <a:pt x="360" y="191"/>
                  </a:lnTo>
                  <a:lnTo>
                    <a:pt x="345" y="196"/>
                  </a:lnTo>
                  <a:lnTo>
                    <a:pt x="345" y="191"/>
                  </a:lnTo>
                  <a:lnTo>
                    <a:pt x="351" y="183"/>
                  </a:lnTo>
                  <a:lnTo>
                    <a:pt x="353" y="176"/>
                  </a:lnTo>
                  <a:lnTo>
                    <a:pt x="347" y="179"/>
                  </a:lnTo>
                  <a:lnTo>
                    <a:pt x="343" y="174"/>
                  </a:lnTo>
                  <a:lnTo>
                    <a:pt x="336" y="179"/>
                  </a:lnTo>
                  <a:lnTo>
                    <a:pt x="334" y="172"/>
                  </a:lnTo>
                  <a:lnTo>
                    <a:pt x="340" y="164"/>
                  </a:lnTo>
                  <a:lnTo>
                    <a:pt x="336" y="162"/>
                  </a:lnTo>
                  <a:lnTo>
                    <a:pt x="336" y="149"/>
                  </a:lnTo>
                  <a:lnTo>
                    <a:pt x="330" y="164"/>
                  </a:lnTo>
                  <a:lnTo>
                    <a:pt x="328" y="159"/>
                  </a:lnTo>
                  <a:lnTo>
                    <a:pt x="328" y="153"/>
                  </a:lnTo>
                  <a:lnTo>
                    <a:pt x="323" y="159"/>
                  </a:lnTo>
                  <a:lnTo>
                    <a:pt x="326" y="168"/>
                  </a:lnTo>
                  <a:lnTo>
                    <a:pt x="319" y="164"/>
                  </a:lnTo>
                  <a:lnTo>
                    <a:pt x="313" y="159"/>
                  </a:lnTo>
                  <a:lnTo>
                    <a:pt x="306" y="155"/>
                  </a:lnTo>
                  <a:lnTo>
                    <a:pt x="309" y="162"/>
                  </a:lnTo>
                  <a:lnTo>
                    <a:pt x="302" y="155"/>
                  </a:lnTo>
                  <a:lnTo>
                    <a:pt x="302" y="147"/>
                  </a:lnTo>
                  <a:lnTo>
                    <a:pt x="304" y="134"/>
                  </a:lnTo>
                  <a:lnTo>
                    <a:pt x="298" y="138"/>
                  </a:lnTo>
                  <a:lnTo>
                    <a:pt x="300" y="130"/>
                  </a:lnTo>
                  <a:lnTo>
                    <a:pt x="317" y="132"/>
                  </a:lnTo>
                  <a:lnTo>
                    <a:pt x="321" y="123"/>
                  </a:lnTo>
                  <a:lnTo>
                    <a:pt x="315" y="127"/>
                  </a:lnTo>
                  <a:lnTo>
                    <a:pt x="306" y="125"/>
                  </a:lnTo>
                  <a:lnTo>
                    <a:pt x="302" y="119"/>
                  </a:lnTo>
                  <a:lnTo>
                    <a:pt x="300" y="115"/>
                  </a:lnTo>
                  <a:lnTo>
                    <a:pt x="291" y="117"/>
                  </a:lnTo>
                  <a:lnTo>
                    <a:pt x="291" y="123"/>
                  </a:lnTo>
                  <a:lnTo>
                    <a:pt x="287" y="117"/>
                  </a:lnTo>
                  <a:lnTo>
                    <a:pt x="289" y="110"/>
                  </a:lnTo>
                  <a:lnTo>
                    <a:pt x="296" y="106"/>
                  </a:lnTo>
                  <a:lnTo>
                    <a:pt x="302" y="113"/>
                  </a:lnTo>
                  <a:lnTo>
                    <a:pt x="300" y="106"/>
                  </a:lnTo>
                  <a:lnTo>
                    <a:pt x="304" y="100"/>
                  </a:lnTo>
                  <a:lnTo>
                    <a:pt x="298" y="98"/>
                  </a:lnTo>
                  <a:lnTo>
                    <a:pt x="291" y="91"/>
                  </a:lnTo>
                  <a:lnTo>
                    <a:pt x="289" y="93"/>
                  </a:lnTo>
                  <a:lnTo>
                    <a:pt x="283" y="98"/>
                  </a:lnTo>
                  <a:lnTo>
                    <a:pt x="283" y="106"/>
                  </a:lnTo>
                  <a:lnTo>
                    <a:pt x="283" y="91"/>
                  </a:lnTo>
                  <a:lnTo>
                    <a:pt x="289" y="89"/>
                  </a:lnTo>
                  <a:lnTo>
                    <a:pt x="296" y="83"/>
                  </a:lnTo>
                  <a:lnTo>
                    <a:pt x="296" y="81"/>
                  </a:lnTo>
                  <a:lnTo>
                    <a:pt x="296" y="74"/>
                  </a:lnTo>
                  <a:lnTo>
                    <a:pt x="291" y="72"/>
                  </a:lnTo>
                  <a:lnTo>
                    <a:pt x="289" y="81"/>
                  </a:lnTo>
                  <a:lnTo>
                    <a:pt x="285" y="72"/>
                  </a:lnTo>
                  <a:lnTo>
                    <a:pt x="287" y="51"/>
                  </a:lnTo>
                  <a:lnTo>
                    <a:pt x="294" y="44"/>
                  </a:lnTo>
                  <a:lnTo>
                    <a:pt x="302" y="42"/>
                  </a:lnTo>
                  <a:lnTo>
                    <a:pt x="309" y="38"/>
                  </a:lnTo>
                  <a:lnTo>
                    <a:pt x="298" y="38"/>
                  </a:lnTo>
                  <a:lnTo>
                    <a:pt x="309" y="23"/>
                  </a:lnTo>
                  <a:lnTo>
                    <a:pt x="306" y="21"/>
                  </a:lnTo>
                  <a:lnTo>
                    <a:pt x="300" y="27"/>
                  </a:lnTo>
                  <a:lnTo>
                    <a:pt x="300" y="19"/>
                  </a:lnTo>
                  <a:lnTo>
                    <a:pt x="296" y="21"/>
                  </a:lnTo>
                  <a:lnTo>
                    <a:pt x="289" y="23"/>
                  </a:lnTo>
                  <a:lnTo>
                    <a:pt x="289" y="27"/>
                  </a:lnTo>
                  <a:lnTo>
                    <a:pt x="294" y="34"/>
                  </a:lnTo>
                  <a:lnTo>
                    <a:pt x="287" y="42"/>
                  </a:lnTo>
                  <a:lnTo>
                    <a:pt x="281" y="44"/>
                  </a:lnTo>
                  <a:lnTo>
                    <a:pt x="281" y="36"/>
                  </a:lnTo>
                  <a:lnTo>
                    <a:pt x="277" y="40"/>
                  </a:lnTo>
                  <a:lnTo>
                    <a:pt x="277" y="53"/>
                  </a:lnTo>
                  <a:lnTo>
                    <a:pt x="272" y="44"/>
                  </a:lnTo>
                  <a:lnTo>
                    <a:pt x="270" y="49"/>
                  </a:lnTo>
                  <a:lnTo>
                    <a:pt x="270" y="53"/>
                  </a:lnTo>
                  <a:lnTo>
                    <a:pt x="270" y="61"/>
                  </a:lnTo>
                  <a:lnTo>
                    <a:pt x="264" y="59"/>
                  </a:lnTo>
                  <a:lnTo>
                    <a:pt x="270" y="66"/>
                  </a:lnTo>
                  <a:lnTo>
                    <a:pt x="264" y="66"/>
                  </a:lnTo>
                  <a:lnTo>
                    <a:pt x="262" y="66"/>
                  </a:lnTo>
                  <a:lnTo>
                    <a:pt x="253" y="68"/>
                  </a:lnTo>
                  <a:lnTo>
                    <a:pt x="270" y="78"/>
                  </a:lnTo>
                  <a:lnTo>
                    <a:pt x="270" y="85"/>
                  </a:lnTo>
                  <a:lnTo>
                    <a:pt x="277" y="89"/>
                  </a:lnTo>
                  <a:lnTo>
                    <a:pt x="272" y="91"/>
                  </a:lnTo>
                  <a:lnTo>
                    <a:pt x="266" y="89"/>
                  </a:lnTo>
                  <a:lnTo>
                    <a:pt x="264" y="91"/>
                  </a:lnTo>
                  <a:lnTo>
                    <a:pt x="270" y="93"/>
                  </a:lnTo>
                  <a:lnTo>
                    <a:pt x="270" y="108"/>
                  </a:lnTo>
                  <a:lnTo>
                    <a:pt x="272" y="115"/>
                  </a:lnTo>
                  <a:lnTo>
                    <a:pt x="270" y="121"/>
                  </a:lnTo>
                  <a:lnTo>
                    <a:pt x="274" y="127"/>
                  </a:lnTo>
                  <a:lnTo>
                    <a:pt x="279" y="145"/>
                  </a:lnTo>
                  <a:lnTo>
                    <a:pt x="291" y="157"/>
                  </a:lnTo>
                  <a:lnTo>
                    <a:pt x="287" y="166"/>
                  </a:lnTo>
                  <a:lnTo>
                    <a:pt x="285" y="159"/>
                  </a:lnTo>
                  <a:lnTo>
                    <a:pt x="277" y="157"/>
                  </a:lnTo>
                  <a:lnTo>
                    <a:pt x="270" y="153"/>
                  </a:lnTo>
                  <a:lnTo>
                    <a:pt x="262" y="138"/>
                  </a:lnTo>
                  <a:lnTo>
                    <a:pt x="260" y="132"/>
                  </a:lnTo>
                  <a:lnTo>
                    <a:pt x="260" y="136"/>
                  </a:lnTo>
                  <a:lnTo>
                    <a:pt x="266" y="151"/>
                  </a:lnTo>
                  <a:lnTo>
                    <a:pt x="270" y="157"/>
                  </a:lnTo>
                  <a:lnTo>
                    <a:pt x="281" y="164"/>
                  </a:lnTo>
                  <a:lnTo>
                    <a:pt x="287" y="170"/>
                  </a:lnTo>
                  <a:lnTo>
                    <a:pt x="296" y="172"/>
                  </a:lnTo>
                  <a:lnTo>
                    <a:pt x="304" y="185"/>
                  </a:lnTo>
                  <a:lnTo>
                    <a:pt x="302" y="191"/>
                  </a:lnTo>
                  <a:lnTo>
                    <a:pt x="296" y="187"/>
                  </a:lnTo>
                  <a:lnTo>
                    <a:pt x="287" y="185"/>
                  </a:lnTo>
                  <a:lnTo>
                    <a:pt x="285" y="187"/>
                  </a:lnTo>
                  <a:lnTo>
                    <a:pt x="279" y="181"/>
                  </a:lnTo>
                  <a:lnTo>
                    <a:pt x="272" y="179"/>
                  </a:lnTo>
                  <a:lnTo>
                    <a:pt x="264" y="183"/>
                  </a:lnTo>
                  <a:lnTo>
                    <a:pt x="257" y="176"/>
                  </a:lnTo>
                  <a:lnTo>
                    <a:pt x="255" y="168"/>
                  </a:lnTo>
                  <a:lnTo>
                    <a:pt x="253" y="172"/>
                  </a:lnTo>
                  <a:lnTo>
                    <a:pt x="253" y="179"/>
                  </a:lnTo>
                  <a:lnTo>
                    <a:pt x="245" y="174"/>
                  </a:lnTo>
                  <a:lnTo>
                    <a:pt x="240" y="168"/>
                  </a:lnTo>
                  <a:lnTo>
                    <a:pt x="236" y="159"/>
                  </a:lnTo>
                  <a:lnTo>
                    <a:pt x="230" y="164"/>
                  </a:lnTo>
                  <a:lnTo>
                    <a:pt x="228" y="168"/>
                  </a:lnTo>
                  <a:lnTo>
                    <a:pt x="223" y="176"/>
                  </a:lnTo>
                  <a:lnTo>
                    <a:pt x="217" y="168"/>
                  </a:lnTo>
                  <a:lnTo>
                    <a:pt x="215" y="162"/>
                  </a:lnTo>
                  <a:lnTo>
                    <a:pt x="217" y="153"/>
                  </a:lnTo>
                  <a:lnTo>
                    <a:pt x="219" y="153"/>
                  </a:lnTo>
                  <a:lnTo>
                    <a:pt x="223" y="147"/>
                  </a:lnTo>
                  <a:lnTo>
                    <a:pt x="223" y="138"/>
                  </a:lnTo>
                  <a:lnTo>
                    <a:pt x="230" y="132"/>
                  </a:lnTo>
                  <a:lnTo>
                    <a:pt x="228" y="123"/>
                  </a:lnTo>
                  <a:lnTo>
                    <a:pt x="232" y="117"/>
                  </a:lnTo>
                  <a:lnTo>
                    <a:pt x="234" y="110"/>
                  </a:lnTo>
                  <a:lnTo>
                    <a:pt x="225" y="104"/>
                  </a:lnTo>
                  <a:lnTo>
                    <a:pt x="215" y="110"/>
                  </a:lnTo>
                  <a:lnTo>
                    <a:pt x="211" y="108"/>
                  </a:lnTo>
                  <a:lnTo>
                    <a:pt x="204" y="104"/>
                  </a:lnTo>
                  <a:lnTo>
                    <a:pt x="196" y="100"/>
                  </a:lnTo>
                  <a:lnTo>
                    <a:pt x="187" y="102"/>
                  </a:lnTo>
                  <a:lnTo>
                    <a:pt x="179" y="96"/>
                  </a:lnTo>
                  <a:lnTo>
                    <a:pt x="181" y="89"/>
                  </a:lnTo>
                  <a:lnTo>
                    <a:pt x="176" y="83"/>
                  </a:lnTo>
                  <a:lnTo>
                    <a:pt x="170" y="78"/>
                  </a:lnTo>
                  <a:lnTo>
                    <a:pt x="155" y="78"/>
                  </a:lnTo>
                  <a:lnTo>
                    <a:pt x="153" y="74"/>
                  </a:lnTo>
                  <a:lnTo>
                    <a:pt x="147" y="68"/>
                  </a:lnTo>
                  <a:lnTo>
                    <a:pt x="147" y="59"/>
                  </a:lnTo>
                  <a:lnTo>
                    <a:pt x="140" y="59"/>
                  </a:lnTo>
                  <a:lnTo>
                    <a:pt x="142" y="51"/>
                  </a:lnTo>
                  <a:lnTo>
                    <a:pt x="140" y="51"/>
                  </a:lnTo>
                  <a:lnTo>
                    <a:pt x="125" y="51"/>
                  </a:lnTo>
                  <a:lnTo>
                    <a:pt x="119" y="47"/>
                  </a:lnTo>
                  <a:lnTo>
                    <a:pt x="113" y="44"/>
                  </a:lnTo>
                  <a:lnTo>
                    <a:pt x="106" y="47"/>
                  </a:lnTo>
                  <a:lnTo>
                    <a:pt x="102" y="55"/>
                  </a:lnTo>
                  <a:lnTo>
                    <a:pt x="96" y="55"/>
                  </a:lnTo>
                  <a:lnTo>
                    <a:pt x="89" y="61"/>
                  </a:lnTo>
                  <a:lnTo>
                    <a:pt x="87" y="68"/>
                  </a:lnTo>
                  <a:lnTo>
                    <a:pt x="76" y="70"/>
                  </a:lnTo>
                  <a:lnTo>
                    <a:pt x="70" y="68"/>
                  </a:lnTo>
                  <a:lnTo>
                    <a:pt x="62" y="61"/>
                  </a:lnTo>
                  <a:lnTo>
                    <a:pt x="59" y="61"/>
                  </a:lnTo>
                  <a:lnTo>
                    <a:pt x="59" y="70"/>
                  </a:lnTo>
                  <a:lnTo>
                    <a:pt x="49" y="85"/>
                  </a:lnTo>
                  <a:lnTo>
                    <a:pt x="42" y="83"/>
                  </a:lnTo>
                  <a:lnTo>
                    <a:pt x="36" y="85"/>
                  </a:lnTo>
                  <a:lnTo>
                    <a:pt x="34" y="91"/>
                  </a:lnTo>
                  <a:lnTo>
                    <a:pt x="27" y="100"/>
                  </a:lnTo>
                  <a:lnTo>
                    <a:pt x="23" y="106"/>
                  </a:lnTo>
                  <a:lnTo>
                    <a:pt x="15" y="113"/>
                  </a:lnTo>
                  <a:lnTo>
                    <a:pt x="8" y="121"/>
                  </a:lnTo>
                  <a:lnTo>
                    <a:pt x="0" y="61"/>
                  </a:lnTo>
                  <a:close/>
                </a:path>
              </a:pathLst>
            </a:custGeom>
            <a:solidFill>
              <a:srgbClr val="BEBEBE"/>
            </a:solidFill>
            <a:ln w="9525">
              <a:solidFill>
                <a:schemeClr val="bg1"/>
              </a:solid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42" name="Freeform 795">
              <a:extLst>
                <a:ext uri="{FF2B5EF4-FFF2-40B4-BE49-F238E27FC236}">
                  <a16:creationId xmlns:a16="http://schemas.microsoft.com/office/drawing/2014/main" id="{8137670B-9040-CC49-9C8C-6AA83E099637}"/>
                </a:ext>
              </a:extLst>
            </p:cNvPr>
            <p:cNvSpPr>
              <a:spLocks noChangeAspect="1"/>
            </p:cNvSpPr>
            <p:nvPr/>
          </p:nvSpPr>
          <p:spPr bwMode="auto">
            <a:xfrm>
              <a:off x="7303487" y="2903913"/>
              <a:ext cx="220027" cy="214314"/>
            </a:xfrm>
            <a:custGeom>
              <a:avLst/>
              <a:gdLst>
                <a:gd name="T0" fmla="*/ 0 w 154"/>
                <a:gd name="T1" fmla="*/ 30 h 150"/>
                <a:gd name="T2" fmla="*/ 47 w 154"/>
                <a:gd name="T3" fmla="*/ 20 h 150"/>
                <a:gd name="T4" fmla="*/ 56 w 154"/>
                <a:gd name="T5" fmla="*/ 20 h 150"/>
                <a:gd name="T6" fmla="*/ 69 w 154"/>
                <a:gd name="T7" fmla="*/ 15 h 150"/>
                <a:gd name="T8" fmla="*/ 73 w 154"/>
                <a:gd name="T9" fmla="*/ 15 h 150"/>
                <a:gd name="T10" fmla="*/ 81 w 154"/>
                <a:gd name="T11" fmla="*/ 11 h 150"/>
                <a:gd name="T12" fmla="*/ 122 w 154"/>
                <a:gd name="T13" fmla="*/ 3 h 150"/>
                <a:gd name="T14" fmla="*/ 132 w 154"/>
                <a:gd name="T15" fmla="*/ 0 h 150"/>
                <a:gd name="T16" fmla="*/ 137 w 154"/>
                <a:gd name="T17" fmla="*/ 0 h 150"/>
                <a:gd name="T18" fmla="*/ 154 w 154"/>
                <a:gd name="T19" fmla="*/ 58 h 150"/>
                <a:gd name="T20" fmla="*/ 154 w 154"/>
                <a:gd name="T21" fmla="*/ 64 h 150"/>
                <a:gd name="T22" fmla="*/ 152 w 154"/>
                <a:gd name="T23" fmla="*/ 71 h 150"/>
                <a:gd name="T24" fmla="*/ 154 w 154"/>
                <a:gd name="T25" fmla="*/ 73 h 150"/>
                <a:gd name="T26" fmla="*/ 154 w 154"/>
                <a:gd name="T27" fmla="*/ 77 h 150"/>
                <a:gd name="T28" fmla="*/ 149 w 154"/>
                <a:gd name="T29" fmla="*/ 75 h 150"/>
                <a:gd name="T30" fmla="*/ 135 w 154"/>
                <a:gd name="T31" fmla="*/ 79 h 150"/>
                <a:gd name="T32" fmla="*/ 120 w 154"/>
                <a:gd name="T33" fmla="*/ 90 h 150"/>
                <a:gd name="T34" fmla="*/ 113 w 154"/>
                <a:gd name="T35" fmla="*/ 88 h 150"/>
                <a:gd name="T36" fmla="*/ 113 w 154"/>
                <a:gd name="T37" fmla="*/ 86 h 150"/>
                <a:gd name="T38" fmla="*/ 109 w 154"/>
                <a:gd name="T39" fmla="*/ 83 h 150"/>
                <a:gd name="T40" fmla="*/ 111 w 154"/>
                <a:gd name="T41" fmla="*/ 90 h 150"/>
                <a:gd name="T42" fmla="*/ 111 w 154"/>
                <a:gd name="T43" fmla="*/ 94 h 150"/>
                <a:gd name="T44" fmla="*/ 90 w 154"/>
                <a:gd name="T45" fmla="*/ 98 h 150"/>
                <a:gd name="T46" fmla="*/ 86 w 154"/>
                <a:gd name="T47" fmla="*/ 103 h 150"/>
                <a:gd name="T48" fmla="*/ 79 w 154"/>
                <a:gd name="T49" fmla="*/ 103 h 150"/>
                <a:gd name="T50" fmla="*/ 73 w 154"/>
                <a:gd name="T51" fmla="*/ 107 h 150"/>
                <a:gd name="T52" fmla="*/ 64 w 154"/>
                <a:gd name="T53" fmla="*/ 107 h 150"/>
                <a:gd name="T54" fmla="*/ 54 w 154"/>
                <a:gd name="T55" fmla="*/ 122 h 150"/>
                <a:gd name="T56" fmla="*/ 49 w 154"/>
                <a:gd name="T57" fmla="*/ 120 h 150"/>
                <a:gd name="T58" fmla="*/ 43 w 154"/>
                <a:gd name="T59" fmla="*/ 126 h 150"/>
                <a:gd name="T60" fmla="*/ 37 w 154"/>
                <a:gd name="T61" fmla="*/ 130 h 150"/>
                <a:gd name="T62" fmla="*/ 22 w 154"/>
                <a:gd name="T63" fmla="*/ 145 h 150"/>
                <a:gd name="T64" fmla="*/ 15 w 154"/>
                <a:gd name="T65" fmla="*/ 150 h 150"/>
                <a:gd name="T66" fmla="*/ 9 w 154"/>
                <a:gd name="T67" fmla="*/ 141 h 150"/>
                <a:gd name="T68" fmla="*/ 9 w 154"/>
                <a:gd name="T69" fmla="*/ 139 h 150"/>
                <a:gd name="T70" fmla="*/ 20 w 154"/>
                <a:gd name="T71" fmla="*/ 126 h 150"/>
                <a:gd name="T72" fmla="*/ 20 w 154"/>
                <a:gd name="T73" fmla="*/ 120 h 150"/>
                <a:gd name="T74" fmla="*/ 15 w 154"/>
                <a:gd name="T75" fmla="*/ 111 h 150"/>
                <a:gd name="T76" fmla="*/ 0 w 154"/>
                <a:gd name="T77" fmla="*/ 3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4" h="150">
                  <a:moveTo>
                    <a:pt x="0" y="30"/>
                  </a:moveTo>
                  <a:lnTo>
                    <a:pt x="47" y="20"/>
                  </a:lnTo>
                  <a:lnTo>
                    <a:pt x="56" y="20"/>
                  </a:lnTo>
                  <a:lnTo>
                    <a:pt x="69" y="15"/>
                  </a:lnTo>
                  <a:lnTo>
                    <a:pt x="73" y="15"/>
                  </a:lnTo>
                  <a:lnTo>
                    <a:pt x="81" y="11"/>
                  </a:lnTo>
                  <a:lnTo>
                    <a:pt x="122" y="3"/>
                  </a:lnTo>
                  <a:lnTo>
                    <a:pt x="132" y="0"/>
                  </a:lnTo>
                  <a:lnTo>
                    <a:pt x="137" y="0"/>
                  </a:lnTo>
                  <a:lnTo>
                    <a:pt x="154" y="58"/>
                  </a:lnTo>
                  <a:lnTo>
                    <a:pt x="154" y="64"/>
                  </a:lnTo>
                  <a:lnTo>
                    <a:pt x="152" y="71"/>
                  </a:lnTo>
                  <a:lnTo>
                    <a:pt x="154" y="73"/>
                  </a:lnTo>
                  <a:lnTo>
                    <a:pt x="154" y="77"/>
                  </a:lnTo>
                  <a:lnTo>
                    <a:pt x="149" y="75"/>
                  </a:lnTo>
                  <a:lnTo>
                    <a:pt x="135" y="79"/>
                  </a:lnTo>
                  <a:lnTo>
                    <a:pt x="120" y="90"/>
                  </a:lnTo>
                  <a:lnTo>
                    <a:pt x="113" y="88"/>
                  </a:lnTo>
                  <a:lnTo>
                    <a:pt x="113" y="86"/>
                  </a:lnTo>
                  <a:lnTo>
                    <a:pt x="109" y="83"/>
                  </a:lnTo>
                  <a:lnTo>
                    <a:pt x="111" y="90"/>
                  </a:lnTo>
                  <a:lnTo>
                    <a:pt x="111" y="94"/>
                  </a:lnTo>
                  <a:lnTo>
                    <a:pt x="90" y="98"/>
                  </a:lnTo>
                  <a:lnTo>
                    <a:pt x="86" y="103"/>
                  </a:lnTo>
                  <a:lnTo>
                    <a:pt x="79" y="103"/>
                  </a:lnTo>
                  <a:lnTo>
                    <a:pt x="73" y="107"/>
                  </a:lnTo>
                  <a:lnTo>
                    <a:pt x="64" y="107"/>
                  </a:lnTo>
                  <a:lnTo>
                    <a:pt x="54" y="122"/>
                  </a:lnTo>
                  <a:lnTo>
                    <a:pt x="49" y="120"/>
                  </a:lnTo>
                  <a:lnTo>
                    <a:pt x="43" y="126"/>
                  </a:lnTo>
                  <a:lnTo>
                    <a:pt x="37" y="130"/>
                  </a:lnTo>
                  <a:lnTo>
                    <a:pt x="22" y="145"/>
                  </a:lnTo>
                  <a:lnTo>
                    <a:pt x="15" y="150"/>
                  </a:lnTo>
                  <a:lnTo>
                    <a:pt x="9" y="141"/>
                  </a:lnTo>
                  <a:lnTo>
                    <a:pt x="9" y="139"/>
                  </a:lnTo>
                  <a:lnTo>
                    <a:pt x="20" y="126"/>
                  </a:lnTo>
                  <a:lnTo>
                    <a:pt x="20" y="120"/>
                  </a:lnTo>
                  <a:lnTo>
                    <a:pt x="15" y="111"/>
                  </a:lnTo>
                  <a:lnTo>
                    <a:pt x="0" y="30"/>
                  </a:lnTo>
                </a:path>
              </a:pathLst>
            </a:custGeom>
            <a:solidFill>
              <a:srgbClr val="BEBEBE"/>
            </a:solidFill>
            <a:ln w="1428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43" name="Freeform 797">
              <a:extLst>
                <a:ext uri="{FF2B5EF4-FFF2-40B4-BE49-F238E27FC236}">
                  <a16:creationId xmlns:a16="http://schemas.microsoft.com/office/drawing/2014/main" id="{E540CB0D-C00D-DB45-B695-6B5B7463D6EB}"/>
                </a:ext>
              </a:extLst>
            </p:cNvPr>
            <p:cNvSpPr>
              <a:spLocks noChangeAspect="1"/>
            </p:cNvSpPr>
            <p:nvPr/>
          </p:nvSpPr>
          <p:spPr bwMode="auto">
            <a:xfrm>
              <a:off x="7372200" y="2360902"/>
              <a:ext cx="210026" cy="444341"/>
            </a:xfrm>
            <a:custGeom>
              <a:avLst/>
              <a:gdLst>
                <a:gd name="T0" fmla="*/ 17 w 147"/>
                <a:gd name="T1" fmla="*/ 311 h 311"/>
                <a:gd name="T2" fmla="*/ 11 w 147"/>
                <a:gd name="T3" fmla="*/ 302 h 311"/>
                <a:gd name="T4" fmla="*/ 7 w 147"/>
                <a:gd name="T5" fmla="*/ 293 h 311"/>
                <a:gd name="T6" fmla="*/ 7 w 147"/>
                <a:gd name="T7" fmla="*/ 287 h 311"/>
                <a:gd name="T8" fmla="*/ 11 w 147"/>
                <a:gd name="T9" fmla="*/ 279 h 311"/>
                <a:gd name="T10" fmla="*/ 7 w 147"/>
                <a:gd name="T11" fmla="*/ 257 h 311"/>
                <a:gd name="T12" fmla="*/ 7 w 147"/>
                <a:gd name="T13" fmla="*/ 242 h 311"/>
                <a:gd name="T14" fmla="*/ 0 w 147"/>
                <a:gd name="T15" fmla="*/ 219 h 311"/>
                <a:gd name="T16" fmla="*/ 2 w 147"/>
                <a:gd name="T17" fmla="*/ 210 h 311"/>
                <a:gd name="T18" fmla="*/ 2 w 147"/>
                <a:gd name="T19" fmla="*/ 200 h 311"/>
                <a:gd name="T20" fmla="*/ 7 w 147"/>
                <a:gd name="T21" fmla="*/ 193 h 311"/>
                <a:gd name="T22" fmla="*/ 9 w 147"/>
                <a:gd name="T23" fmla="*/ 185 h 311"/>
                <a:gd name="T24" fmla="*/ 7 w 147"/>
                <a:gd name="T25" fmla="*/ 178 h 311"/>
                <a:gd name="T26" fmla="*/ 11 w 147"/>
                <a:gd name="T27" fmla="*/ 170 h 311"/>
                <a:gd name="T28" fmla="*/ 9 w 147"/>
                <a:gd name="T29" fmla="*/ 164 h 311"/>
                <a:gd name="T30" fmla="*/ 11 w 147"/>
                <a:gd name="T31" fmla="*/ 151 h 311"/>
                <a:gd name="T32" fmla="*/ 7 w 147"/>
                <a:gd name="T33" fmla="*/ 136 h 311"/>
                <a:gd name="T34" fmla="*/ 7 w 147"/>
                <a:gd name="T35" fmla="*/ 129 h 311"/>
                <a:gd name="T36" fmla="*/ 13 w 147"/>
                <a:gd name="T37" fmla="*/ 121 h 311"/>
                <a:gd name="T38" fmla="*/ 17 w 147"/>
                <a:gd name="T39" fmla="*/ 121 h 311"/>
                <a:gd name="T40" fmla="*/ 28 w 147"/>
                <a:gd name="T41" fmla="*/ 108 h 311"/>
                <a:gd name="T42" fmla="*/ 34 w 147"/>
                <a:gd name="T43" fmla="*/ 98 h 311"/>
                <a:gd name="T44" fmla="*/ 34 w 147"/>
                <a:gd name="T45" fmla="*/ 89 h 311"/>
                <a:gd name="T46" fmla="*/ 32 w 147"/>
                <a:gd name="T47" fmla="*/ 83 h 311"/>
                <a:gd name="T48" fmla="*/ 28 w 147"/>
                <a:gd name="T49" fmla="*/ 76 h 311"/>
                <a:gd name="T50" fmla="*/ 26 w 147"/>
                <a:gd name="T51" fmla="*/ 68 h 311"/>
                <a:gd name="T52" fmla="*/ 30 w 147"/>
                <a:gd name="T53" fmla="*/ 53 h 311"/>
                <a:gd name="T54" fmla="*/ 26 w 147"/>
                <a:gd name="T55" fmla="*/ 44 h 311"/>
                <a:gd name="T56" fmla="*/ 28 w 147"/>
                <a:gd name="T57" fmla="*/ 40 h 311"/>
                <a:gd name="T58" fmla="*/ 28 w 147"/>
                <a:gd name="T59" fmla="*/ 40 h 311"/>
                <a:gd name="T60" fmla="*/ 26 w 147"/>
                <a:gd name="T61" fmla="*/ 32 h 311"/>
                <a:gd name="T62" fmla="*/ 30 w 147"/>
                <a:gd name="T63" fmla="*/ 19 h 311"/>
                <a:gd name="T64" fmla="*/ 30 w 147"/>
                <a:gd name="T65" fmla="*/ 10 h 311"/>
                <a:gd name="T66" fmla="*/ 36 w 147"/>
                <a:gd name="T67" fmla="*/ 6 h 311"/>
                <a:gd name="T68" fmla="*/ 43 w 147"/>
                <a:gd name="T69" fmla="*/ 8 h 311"/>
                <a:gd name="T70" fmla="*/ 51 w 147"/>
                <a:gd name="T71" fmla="*/ 0 h 311"/>
                <a:gd name="T72" fmla="*/ 51 w 147"/>
                <a:gd name="T73" fmla="*/ 4 h 311"/>
                <a:gd name="T74" fmla="*/ 104 w 147"/>
                <a:gd name="T75" fmla="*/ 166 h 311"/>
                <a:gd name="T76" fmla="*/ 113 w 147"/>
                <a:gd name="T77" fmla="*/ 187 h 311"/>
                <a:gd name="T78" fmla="*/ 113 w 147"/>
                <a:gd name="T79" fmla="*/ 196 h 311"/>
                <a:gd name="T80" fmla="*/ 115 w 147"/>
                <a:gd name="T81" fmla="*/ 202 h 311"/>
                <a:gd name="T82" fmla="*/ 119 w 147"/>
                <a:gd name="T83" fmla="*/ 208 h 311"/>
                <a:gd name="T84" fmla="*/ 126 w 147"/>
                <a:gd name="T85" fmla="*/ 215 h 311"/>
                <a:gd name="T86" fmla="*/ 134 w 147"/>
                <a:gd name="T87" fmla="*/ 219 h 311"/>
                <a:gd name="T88" fmla="*/ 134 w 147"/>
                <a:gd name="T89" fmla="*/ 225 h 311"/>
                <a:gd name="T90" fmla="*/ 141 w 147"/>
                <a:gd name="T91" fmla="*/ 232 h 311"/>
                <a:gd name="T92" fmla="*/ 145 w 147"/>
                <a:gd name="T93" fmla="*/ 234 h 311"/>
                <a:gd name="T94" fmla="*/ 147 w 147"/>
                <a:gd name="T95" fmla="*/ 236 h 311"/>
                <a:gd name="T96" fmla="*/ 145 w 147"/>
                <a:gd name="T97" fmla="*/ 251 h 311"/>
                <a:gd name="T98" fmla="*/ 145 w 147"/>
                <a:gd name="T99" fmla="*/ 257 h 311"/>
                <a:gd name="T100" fmla="*/ 141 w 147"/>
                <a:gd name="T101" fmla="*/ 257 h 311"/>
                <a:gd name="T102" fmla="*/ 139 w 147"/>
                <a:gd name="T103" fmla="*/ 259 h 311"/>
                <a:gd name="T104" fmla="*/ 130 w 147"/>
                <a:gd name="T105" fmla="*/ 264 h 311"/>
                <a:gd name="T106" fmla="*/ 126 w 147"/>
                <a:gd name="T107" fmla="*/ 270 h 311"/>
                <a:gd name="T108" fmla="*/ 124 w 147"/>
                <a:gd name="T109" fmla="*/ 270 h 311"/>
                <a:gd name="T110" fmla="*/ 119 w 147"/>
                <a:gd name="T111" fmla="*/ 279 h 311"/>
                <a:gd name="T112" fmla="*/ 111 w 147"/>
                <a:gd name="T113" fmla="*/ 289 h 311"/>
                <a:gd name="T114" fmla="*/ 17 w 147"/>
                <a:gd name="T11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7" h="311">
                  <a:moveTo>
                    <a:pt x="17" y="311"/>
                  </a:moveTo>
                  <a:lnTo>
                    <a:pt x="11" y="302"/>
                  </a:lnTo>
                  <a:lnTo>
                    <a:pt x="7" y="293"/>
                  </a:lnTo>
                  <a:lnTo>
                    <a:pt x="7" y="287"/>
                  </a:lnTo>
                  <a:lnTo>
                    <a:pt x="11" y="279"/>
                  </a:lnTo>
                  <a:lnTo>
                    <a:pt x="7" y="257"/>
                  </a:lnTo>
                  <a:lnTo>
                    <a:pt x="7" y="242"/>
                  </a:lnTo>
                  <a:lnTo>
                    <a:pt x="0" y="219"/>
                  </a:lnTo>
                  <a:lnTo>
                    <a:pt x="2" y="210"/>
                  </a:lnTo>
                  <a:lnTo>
                    <a:pt x="2" y="200"/>
                  </a:lnTo>
                  <a:lnTo>
                    <a:pt x="7" y="193"/>
                  </a:lnTo>
                  <a:lnTo>
                    <a:pt x="9" y="185"/>
                  </a:lnTo>
                  <a:lnTo>
                    <a:pt x="7" y="178"/>
                  </a:lnTo>
                  <a:lnTo>
                    <a:pt x="11" y="170"/>
                  </a:lnTo>
                  <a:lnTo>
                    <a:pt x="9" y="164"/>
                  </a:lnTo>
                  <a:lnTo>
                    <a:pt x="11" y="151"/>
                  </a:lnTo>
                  <a:lnTo>
                    <a:pt x="7" y="136"/>
                  </a:lnTo>
                  <a:lnTo>
                    <a:pt x="7" y="129"/>
                  </a:lnTo>
                  <a:lnTo>
                    <a:pt x="13" y="121"/>
                  </a:lnTo>
                  <a:lnTo>
                    <a:pt x="17" y="121"/>
                  </a:lnTo>
                  <a:lnTo>
                    <a:pt x="28" y="108"/>
                  </a:lnTo>
                  <a:lnTo>
                    <a:pt x="34" y="98"/>
                  </a:lnTo>
                  <a:lnTo>
                    <a:pt x="34" y="89"/>
                  </a:lnTo>
                  <a:lnTo>
                    <a:pt x="32" y="83"/>
                  </a:lnTo>
                  <a:lnTo>
                    <a:pt x="28" y="76"/>
                  </a:lnTo>
                  <a:lnTo>
                    <a:pt x="26" y="68"/>
                  </a:lnTo>
                  <a:lnTo>
                    <a:pt x="30" y="53"/>
                  </a:lnTo>
                  <a:lnTo>
                    <a:pt x="26" y="44"/>
                  </a:lnTo>
                  <a:lnTo>
                    <a:pt x="28" y="40"/>
                  </a:lnTo>
                  <a:lnTo>
                    <a:pt x="28" y="40"/>
                  </a:lnTo>
                  <a:lnTo>
                    <a:pt x="26" y="32"/>
                  </a:lnTo>
                  <a:lnTo>
                    <a:pt x="30" y="19"/>
                  </a:lnTo>
                  <a:lnTo>
                    <a:pt x="30" y="10"/>
                  </a:lnTo>
                  <a:lnTo>
                    <a:pt x="36" y="6"/>
                  </a:lnTo>
                  <a:lnTo>
                    <a:pt x="43" y="8"/>
                  </a:lnTo>
                  <a:lnTo>
                    <a:pt x="51" y="0"/>
                  </a:lnTo>
                  <a:lnTo>
                    <a:pt x="51" y="4"/>
                  </a:lnTo>
                  <a:lnTo>
                    <a:pt x="104" y="166"/>
                  </a:lnTo>
                  <a:lnTo>
                    <a:pt x="113" y="187"/>
                  </a:lnTo>
                  <a:lnTo>
                    <a:pt x="113" y="196"/>
                  </a:lnTo>
                  <a:lnTo>
                    <a:pt x="115" y="202"/>
                  </a:lnTo>
                  <a:lnTo>
                    <a:pt x="119" y="208"/>
                  </a:lnTo>
                  <a:lnTo>
                    <a:pt x="126" y="215"/>
                  </a:lnTo>
                  <a:lnTo>
                    <a:pt x="134" y="219"/>
                  </a:lnTo>
                  <a:lnTo>
                    <a:pt x="134" y="225"/>
                  </a:lnTo>
                  <a:lnTo>
                    <a:pt x="141" y="232"/>
                  </a:lnTo>
                  <a:lnTo>
                    <a:pt x="145" y="234"/>
                  </a:lnTo>
                  <a:lnTo>
                    <a:pt x="147" y="236"/>
                  </a:lnTo>
                  <a:lnTo>
                    <a:pt x="145" y="251"/>
                  </a:lnTo>
                  <a:lnTo>
                    <a:pt x="145" y="257"/>
                  </a:lnTo>
                  <a:lnTo>
                    <a:pt x="141" y="257"/>
                  </a:lnTo>
                  <a:lnTo>
                    <a:pt x="139" y="259"/>
                  </a:lnTo>
                  <a:lnTo>
                    <a:pt x="130" y="264"/>
                  </a:lnTo>
                  <a:lnTo>
                    <a:pt x="126" y="270"/>
                  </a:lnTo>
                  <a:lnTo>
                    <a:pt x="124" y="270"/>
                  </a:lnTo>
                  <a:lnTo>
                    <a:pt x="119" y="279"/>
                  </a:lnTo>
                  <a:lnTo>
                    <a:pt x="111" y="289"/>
                  </a:lnTo>
                  <a:lnTo>
                    <a:pt x="17" y="311"/>
                  </a:lnTo>
                </a:path>
              </a:pathLst>
            </a:custGeom>
            <a:solidFill>
              <a:srgbClr val="194196"/>
            </a:solidFill>
            <a:ln w="9525" cap="flat">
              <a:solidFill>
                <a:srgbClr val="FFFFFF"/>
              </a:solidFill>
              <a:prstDash val="solid"/>
              <a:miter lim="800000"/>
              <a:headEnd/>
              <a:tailEnd/>
            </a:ln>
          </p:spPr>
          <p:txBody>
            <a:bodyPr vert="horz" wrap="none" lIns="0" tIns="0" rIns="0" bIns="0" numCol="1" anchor="ctr" anchorCtr="0" compatLnSpc="1">
              <a:prstTxWarp prst="textNoShape">
                <a:avLst/>
              </a:prstTxWarp>
            </a:bodyPr>
            <a:lstStyle/>
            <a:p>
              <a:pPr algn="ctr"/>
              <a:endParaRPr lang="en-US" sz="1000" b="1" dirty="0">
                <a:solidFill>
                  <a:schemeClr val="tx2"/>
                </a:solidFill>
              </a:endParaRPr>
            </a:p>
            <a:p>
              <a:pPr algn="ctr"/>
              <a:endParaRPr lang="en-US" sz="1000" b="1" dirty="0">
                <a:solidFill>
                  <a:schemeClr val="tx2"/>
                </a:solidFill>
              </a:endParaRPr>
            </a:p>
            <a:p>
              <a:pPr algn="ctr"/>
              <a:endParaRPr lang="en-US" sz="1000" b="1" dirty="0">
                <a:solidFill>
                  <a:schemeClr val="tx2"/>
                </a:solidFill>
              </a:endParaRPr>
            </a:p>
          </p:txBody>
        </p:sp>
        <p:sp>
          <p:nvSpPr>
            <p:cNvPr id="644" name="Freeform 800">
              <a:extLst>
                <a:ext uri="{FF2B5EF4-FFF2-40B4-BE49-F238E27FC236}">
                  <a16:creationId xmlns:a16="http://schemas.microsoft.com/office/drawing/2014/main" id="{7C8C8183-A788-F543-AA4A-804E976319DC}"/>
                </a:ext>
              </a:extLst>
            </p:cNvPr>
            <p:cNvSpPr>
              <a:spLocks noChangeAspect="1"/>
            </p:cNvSpPr>
            <p:nvPr/>
          </p:nvSpPr>
          <p:spPr bwMode="auto">
            <a:xfrm>
              <a:off x="7508670" y="2891303"/>
              <a:ext cx="70009" cy="121446"/>
            </a:xfrm>
            <a:custGeom>
              <a:avLst/>
              <a:gdLst>
                <a:gd name="T0" fmla="*/ 0 w 49"/>
                <a:gd name="T1" fmla="*/ 8 h 85"/>
                <a:gd name="T2" fmla="*/ 27 w 49"/>
                <a:gd name="T3" fmla="*/ 0 h 85"/>
                <a:gd name="T4" fmla="*/ 34 w 49"/>
                <a:gd name="T5" fmla="*/ 4 h 85"/>
                <a:gd name="T6" fmla="*/ 38 w 49"/>
                <a:gd name="T7" fmla="*/ 13 h 85"/>
                <a:gd name="T8" fmla="*/ 42 w 49"/>
                <a:gd name="T9" fmla="*/ 13 h 85"/>
                <a:gd name="T10" fmla="*/ 42 w 49"/>
                <a:gd name="T11" fmla="*/ 19 h 85"/>
                <a:gd name="T12" fmla="*/ 47 w 49"/>
                <a:gd name="T13" fmla="*/ 23 h 85"/>
                <a:gd name="T14" fmla="*/ 49 w 49"/>
                <a:gd name="T15" fmla="*/ 25 h 85"/>
                <a:gd name="T16" fmla="*/ 44 w 49"/>
                <a:gd name="T17" fmla="*/ 28 h 85"/>
                <a:gd name="T18" fmla="*/ 38 w 49"/>
                <a:gd name="T19" fmla="*/ 21 h 85"/>
                <a:gd name="T20" fmla="*/ 40 w 49"/>
                <a:gd name="T21" fmla="*/ 28 h 85"/>
                <a:gd name="T22" fmla="*/ 38 w 49"/>
                <a:gd name="T23" fmla="*/ 36 h 85"/>
                <a:gd name="T24" fmla="*/ 42 w 49"/>
                <a:gd name="T25" fmla="*/ 43 h 85"/>
                <a:gd name="T26" fmla="*/ 42 w 49"/>
                <a:gd name="T27" fmla="*/ 49 h 85"/>
                <a:gd name="T28" fmla="*/ 47 w 49"/>
                <a:gd name="T29" fmla="*/ 60 h 85"/>
                <a:gd name="T30" fmla="*/ 44 w 49"/>
                <a:gd name="T31" fmla="*/ 68 h 85"/>
                <a:gd name="T32" fmla="*/ 23 w 49"/>
                <a:gd name="T33" fmla="*/ 81 h 85"/>
                <a:gd name="T34" fmla="*/ 17 w 49"/>
                <a:gd name="T35" fmla="*/ 85 h 85"/>
                <a:gd name="T36" fmla="*/ 17 w 49"/>
                <a:gd name="T37" fmla="*/ 81 h 85"/>
                <a:gd name="T38" fmla="*/ 15 w 49"/>
                <a:gd name="T39" fmla="*/ 79 h 85"/>
                <a:gd name="T40" fmla="*/ 17 w 49"/>
                <a:gd name="T41" fmla="*/ 72 h 85"/>
                <a:gd name="T42" fmla="*/ 17 w 49"/>
                <a:gd name="T43" fmla="*/ 66 h 85"/>
                <a:gd name="T44" fmla="*/ 0 w 49"/>
                <a:gd name="T45" fmla="*/ 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 h="85">
                  <a:moveTo>
                    <a:pt x="0" y="8"/>
                  </a:moveTo>
                  <a:lnTo>
                    <a:pt x="27" y="0"/>
                  </a:lnTo>
                  <a:lnTo>
                    <a:pt x="34" y="4"/>
                  </a:lnTo>
                  <a:lnTo>
                    <a:pt x="38" y="13"/>
                  </a:lnTo>
                  <a:lnTo>
                    <a:pt x="42" y="13"/>
                  </a:lnTo>
                  <a:lnTo>
                    <a:pt x="42" y="19"/>
                  </a:lnTo>
                  <a:lnTo>
                    <a:pt x="47" y="23"/>
                  </a:lnTo>
                  <a:lnTo>
                    <a:pt x="49" y="25"/>
                  </a:lnTo>
                  <a:lnTo>
                    <a:pt x="44" y="28"/>
                  </a:lnTo>
                  <a:lnTo>
                    <a:pt x="38" y="21"/>
                  </a:lnTo>
                  <a:lnTo>
                    <a:pt x="40" y="28"/>
                  </a:lnTo>
                  <a:lnTo>
                    <a:pt x="38" y="36"/>
                  </a:lnTo>
                  <a:lnTo>
                    <a:pt x="42" y="43"/>
                  </a:lnTo>
                  <a:lnTo>
                    <a:pt x="42" y="49"/>
                  </a:lnTo>
                  <a:lnTo>
                    <a:pt x="47" y="60"/>
                  </a:lnTo>
                  <a:lnTo>
                    <a:pt x="44" y="68"/>
                  </a:lnTo>
                  <a:lnTo>
                    <a:pt x="23" y="81"/>
                  </a:lnTo>
                  <a:lnTo>
                    <a:pt x="17" y="85"/>
                  </a:lnTo>
                  <a:lnTo>
                    <a:pt x="17" y="81"/>
                  </a:lnTo>
                  <a:lnTo>
                    <a:pt x="15" y="79"/>
                  </a:lnTo>
                  <a:lnTo>
                    <a:pt x="17" y="72"/>
                  </a:lnTo>
                  <a:lnTo>
                    <a:pt x="17" y="66"/>
                  </a:lnTo>
                  <a:lnTo>
                    <a:pt x="0" y="8"/>
                  </a:lnTo>
                  <a:close/>
                </a:path>
              </a:pathLst>
            </a:custGeom>
            <a:solidFill>
              <a:srgbClr val="194196"/>
            </a:solidFill>
            <a:ln w="9525">
              <a:solidFill>
                <a:schemeClr val="bg1"/>
              </a:solid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45" name="Freeform 821">
              <a:extLst>
                <a:ext uri="{FF2B5EF4-FFF2-40B4-BE49-F238E27FC236}">
                  <a16:creationId xmlns:a16="http://schemas.microsoft.com/office/drawing/2014/main" id="{D8C2066F-DD62-EF41-8AE9-5D519216A43E}"/>
                </a:ext>
              </a:extLst>
            </p:cNvPr>
            <p:cNvSpPr>
              <a:spLocks noChangeAspect="1"/>
            </p:cNvSpPr>
            <p:nvPr/>
          </p:nvSpPr>
          <p:spPr bwMode="auto">
            <a:xfrm>
              <a:off x="1578414" y="1813650"/>
              <a:ext cx="848676" cy="614363"/>
            </a:xfrm>
            <a:custGeom>
              <a:avLst/>
              <a:gdLst>
                <a:gd name="T0" fmla="*/ 28 w 594"/>
                <a:gd name="T1" fmla="*/ 268 h 430"/>
                <a:gd name="T2" fmla="*/ 9 w 594"/>
                <a:gd name="T3" fmla="*/ 227 h 430"/>
                <a:gd name="T4" fmla="*/ 20 w 594"/>
                <a:gd name="T5" fmla="*/ 255 h 430"/>
                <a:gd name="T6" fmla="*/ 20 w 594"/>
                <a:gd name="T7" fmla="*/ 230 h 430"/>
                <a:gd name="T8" fmla="*/ 30 w 594"/>
                <a:gd name="T9" fmla="*/ 221 h 430"/>
                <a:gd name="T10" fmla="*/ 15 w 594"/>
                <a:gd name="T11" fmla="*/ 193 h 430"/>
                <a:gd name="T12" fmla="*/ 32 w 594"/>
                <a:gd name="T13" fmla="*/ 191 h 430"/>
                <a:gd name="T14" fmla="*/ 13 w 594"/>
                <a:gd name="T15" fmla="*/ 185 h 430"/>
                <a:gd name="T16" fmla="*/ 20 w 594"/>
                <a:gd name="T17" fmla="*/ 108 h 430"/>
                <a:gd name="T18" fmla="*/ 9 w 594"/>
                <a:gd name="T19" fmla="*/ 70 h 430"/>
                <a:gd name="T20" fmla="*/ 15 w 594"/>
                <a:gd name="T21" fmla="*/ 42 h 430"/>
                <a:gd name="T22" fmla="*/ 24 w 594"/>
                <a:gd name="T23" fmla="*/ 27 h 430"/>
                <a:gd name="T24" fmla="*/ 58 w 594"/>
                <a:gd name="T25" fmla="*/ 57 h 430"/>
                <a:gd name="T26" fmla="*/ 105 w 594"/>
                <a:gd name="T27" fmla="*/ 76 h 430"/>
                <a:gd name="T28" fmla="*/ 128 w 594"/>
                <a:gd name="T29" fmla="*/ 87 h 430"/>
                <a:gd name="T30" fmla="*/ 143 w 594"/>
                <a:gd name="T31" fmla="*/ 93 h 430"/>
                <a:gd name="T32" fmla="*/ 149 w 594"/>
                <a:gd name="T33" fmla="*/ 123 h 430"/>
                <a:gd name="T34" fmla="*/ 141 w 594"/>
                <a:gd name="T35" fmla="*/ 123 h 430"/>
                <a:gd name="T36" fmla="*/ 103 w 594"/>
                <a:gd name="T37" fmla="*/ 164 h 430"/>
                <a:gd name="T38" fmla="*/ 109 w 594"/>
                <a:gd name="T39" fmla="*/ 168 h 430"/>
                <a:gd name="T40" fmla="*/ 143 w 594"/>
                <a:gd name="T41" fmla="*/ 134 h 430"/>
                <a:gd name="T42" fmla="*/ 156 w 594"/>
                <a:gd name="T43" fmla="*/ 138 h 430"/>
                <a:gd name="T44" fmla="*/ 143 w 594"/>
                <a:gd name="T45" fmla="*/ 149 h 430"/>
                <a:gd name="T46" fmla="*/ 141 w 594"/>
                <a:gd name="T47" fmla="*/ 187 h 430"/>
                <a:gd name="T48" fmla="*/ 128 w 594"/>
                <a:gd name="T49" fmla="*/ 183 h 430"/>
                <a:gd name="T50" fmla="*/ 126 w 594"/>
                <a:gd name="T51" fmla="*/ 181 h 430"/>
                <a:gd name="T52" fmla="*/ 100 w 594"/>
                <a:gd name="T53" fmla="*/ 191 h 430"/>
                <a:gd name="T54" fmla="*/ 113 w 594"/>
                <a:gd name="T55" fmla="*/ 198 h 430"/>
                <a:gd name="T56" fmla="*/ 139 w 594"/>
                <a:gd name="T57" fmla="*/ 195 h 430"/>
                <a:gd name="T58" fmla="*/ 162 w 594"/>
                <a:gd name="T59" fmla="*/ 161 h 430"/>
                <a:gd name="T60" fmla="*/ 169 w 594"/>
                <a:gd name="T61" fmla="*/ 136 h 430"/>
                <a:gd name="T62" fmla="*/ 181 w 594"/>
                <a:gd name="T63" fmla="*/ 104 h 430"/>
                <a:gd name="T64" fmla="*/ 177 w 594"/>
                <a:gd name="T65" fmla="*/ 72 h 430"/>
                <a:gd name="T66" fmla="*/ 173 w 594"/>
                <a:gd name="T67" fmla="*/ 59 h 430"/>
                <a:gd name="T68" fmla="*/ 186 w 594"/>
                <a:gd name="T69" fmla="*/ 53 h 430"/>
                <a:gd name="T70" fmla="*/ 181 w 594"/>
                <a:gd name="T71" fmla="*/ 27 h 430"/>
                <a:gd name="T72" fmla="*/ 171 w 594"/>
                <a:gd name="T73" fmla="*/ 4 h 430"/>
                <a:gd name="T74" fmla="*/ 522 w 594"/>
                <a:gd name="T75" fmla="*/ 85 h 430"/>
                <a:gd name="T76" fmla="*/ 537 w 594"/>
                <a:gd name="T77" fmla="*/ 379 h 430"/>
                <a:gd name="T78" fmla="*/ 537 w 594"/>
                <a:gd name="T79" fmla="*/ 430 h 430"/>
                <a:gd name="T80" fmla="*/ 360 w 594"/>
                <a:gd name="T81" fmla="*/ 398 h 430"/>
                <a:gd name="T82" fmla="*/ 322 w 594"/>
                <a:gd name="T83" fmla="*/ 396 h 430"/>
                <a:gd name="T84" fmla="*/ 264 w 594"/>
                <a:gd name="T85" fmla="*/ 402 h 430"/>
                <a:gd name="T86" fmla="*/ 220 w 594"/>
                <a:gd name="T87" fmla="*/ 396 h 430"/>
                <a:gd name="T88" fmla="*/ 190 w 594"/>
                <a:gd name="T89" fmla="*/ 383 h 430"/>
                <a:gd name="T90" fmla="*/ 156 w 594"/>
                <a:gd name="T91" fmla="*/ 372 h 430"/>
                <a:gd name="T92" fmla="*/ 120 w 594"/>
                <a:gd name="T93" fmla="*/ 381 h 430"/>
                <a:gd name="T94" fmla="*/ 94 w 594"/>
                <a:gd name="T95" fmla="*/ 368 h 430"/>
                <a:gd name="T96" fmla="*/ 81 w 594"/>
                <a:gd name="T97" fmla="*/ 308 h 430"/>
                <a:gd name="T98" fmla="*/ 56 w 594"/>
                <a:gd name="T99" fmla="*/ 293 h 430"/>
                <a:gd name="T100" fmla="*/ 41 w 594"/>
                <a:gd name="T101" fmla="*/ 276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94" h="430">
                  <a:moveTo>
                    <a:pt x="41" y="276"/>
                  </a:moveTo>
                  <a:lnTo>
                    <a:pt x="39" y="276"/>
                  </a:lnTo>
                  <a:lnTo>
                    <a:pt x="32" y="274"/>
                  </a:lnTo>
                  <a:lnTo>
                    <a:pt x="28" y="268"/>
                  </a:lnTo>
                  <a:lnTo>
                    <a:pt x="13" y="270"/>
                  </a:lnTo>
                  <a:lnTo>
                    <a:pt x="7" y="264"/>
                  </a:lnTo>
                  <a:lnTo>
                    <a:pt x="0" y="264"/>
                  </a:lnTo>
                  <a:lnTo>
                    <a:pt x="9" y="227"/>
                  </a:lnTo>
                  <a:lnTo>
                    <a:pt x="11" y="236"/>
                  </a:lnTo>
                  <a:lnTo>
                    <a:pt x="9" y="249"/>
                  </a:lnTo>
                  <a:lnTo>
                    <a:pt x="15" y="249"/>
                  </a:lnTo>
                  <a:lnTo>
                    <a:pt x="20" y="255"/>
                  </a:lnTo>
                  <a:lnTo>
                    <a:pt x="20" y="251"/>
                  </a:lnTo>
                  <a:lnTo>
                    <a:pt x="15" y="244"/>
                  </a:lnTo>
                  <a:lnTo>
                    <a:pt x="22" y="236"/>
                  </a:lnTo>
                  <a:lnTo>
                    <a:pt x="20" y="230"/>
                  </a:lnTo>
                  <a:lnTo>
                    <a:pt x="24" y="223"/>
                  </a:lnTo>
                  <a:lnTo>
                    <a:pt x="32" y="227"/>
                  </a:lnTo>
                  <a:lnTo>
                    <a:pt x="32" y="227"/>
                  </a:lnTo>
                  <a:lnTo>
                    <a:pt x="30" y="221"/>
                  </a:lnTo>
                  <a:lnTo>
                    <a:pt x="15" y="215"/>
                  </a:lnTo>
                  <a:lnTo>
                    <a:pt x="15" y="217"/>
                  </a:lnTo>
                  <a:lnTo>
                    <a:pt x="13" y="208"/>
                  </a:lnTo>
                  <a:lnTo>
                    <a:pt x="15" y="193"/>
                  </a:lnTo>
                  <a:lnTo>
                    <a:pt x="17" y="202"/>
                  </a:lnTo>
                  <a:lnTo>
                    <a:pt x="28" y="195"/>
                  </a:lnTo>
                  <a:lnTo>
                    <a:pt x="39" y="195"/>
                  </a:lnTo>
                  <a:lnTo>
                    <a:pt x="32" y="191"/>
                  </a:lnTo>
                  <a:lnTo>
                    <a:pt x="26" y="185"/>
                  </a:lnTo>
                  <a:lnTo>
                    <a:pt x="20" y="178"/>
                  </a:lnTo>
                  <a:lnTo>
                    <a:pt x="17" y="187"/>
                  </a:lnTo>
                  <a:lnTo>
                    <a:pt x="13" y="185"/>
                  </a:lnTo>
                  <a:lnTo>
                    <a:pt x="17" y="176"/>
                  </a:lnTo>
                  <a:lnTo>
                    <a:pt x="20" y="155"/>
                  </a:lnTo>
                  <a:lnTo>
                    <a:pt x="15" y="138"/>
                  </a:lnTo>
                  <a:lnTo>
                    <a:pt x="20" y="108"/>
                  </a:lnTo>
                  <a:lnTo>
                    <a:pt x="20" y="100"/>
                  </a:lnTo>
                  <a:lnTo>
                    <a:pt x="15" y="87"/>
                  </a:lnTo>
                  <a:lnTo>
                    <a:pt x="9" y="78"/>
                  </a:lnTo>
                  <a:lnTo>
                    <a:pt x="9" y="70"/>
                  </a:lnTo>
                  <a:lnTo>
                    <a:pt x="9" y="63"/>
                  </a:lnTo>
                  <a:lnTo>
                    <a:pt x="11" y="57"/>
                  </a:lnTo>
                  <a:lnTo>
                    <a:pt x="9" y="49"/>
                  </a:lnTo>
                  <a:lnTo>
                    <a:pt x="15" y="42"/>
                  </a:lnTo>
                  <a:lnTo>
                    <a:pt x="17" y="34"/>
                  </a:lnTo>
                  <a:lnTo>
                    <a:pt x="20" y="31"/>
                  </a:lnTo>
                  <a:lnTo>
                    <a:pt x="17" y="23"/>
                  </a:lnTo>
                  <a:lnTo>
                    <a:pt x="24" y="27"/>
                  </a:lnTo>
                  <a:lnTo>
                    <a:pt x="37" y="40"/>
                  </a:lnTo>
                  <a:lnTo>
                    <a:pt x="45" y="46"/>
                  </a:lnTo>
                  <a:lnTo>
                    <a:pt x="54" y="51"/>
                  </a:lnTo>
                  <a:lnTo>
                    <a:pt x="58" y="57"/>
                  </a:lnTo>
                  <a:lnTo>
                    <a:pt x="68" y="63"/>
                  </a:lnTo>
                  <a:lnTo>
                    <a:pt x="81" y="68"/>
                  </a:lnTo>
                  <a:lnTo>
                    <a:pt x="90" y="72"/>
                  </a:lnTo>
                  <a:lnTo>
                    <a:pt x="105" y="76"/>
                  </a:lnTo>
                  <a:lnTo>
                    <a:pt x="113" y="83"/>
                  </a:lnTo>
                  <a:lnTo>
                    <a:pt x="120" y="80"/>
                  </a:lnTo>
                  <a:lnTo>
                    <a:pt x="126" y="78"/>
                  </a:lnTo>
                  <a:lnTo>
                    <a:pt x="128" y="87"/>
                  </a:lnTo>
                  <a:lnTo>
                    <a:pt x="130" y="93"/>
                  </a:lnTo>
                  <a:lnTo>
                    <a:pt x="137" y="91"/>
                  </a:lnTo>
                  <a:lnTo>
                    <a:pt x="143" y="102"/>
                  </a:lnTo>
                  <a:lnTo>
                    <a:pt x="143" y="93"/>
                  </a:lnTo>
                  <a:lnTo>
                    <a:pt x="152" y="89"/>
                  </a:lnTo>
                  <a:lnTo>
                    <a:pt x="149" y="95"/>
                  </a:lnTo>
                  <a:lnTo>
                    <a:pt x="152" y="115"/>
                  </a:lnTo>
                  <a:lnTo>
                    <a:pt x="149" y="123"/>
                  </a:lnTo>
                  <a:lnTo>
                    <a:pt x="143" y="129"/>
                  </a:lnTo>
                  <a:lnTo>
                    <a:pt x="139" y="138"/>
                  </a:lnTo>
                  <a:lnTo>
                    <a:pt x="139" y="129"/>
                  </a:lnTo>
                  <a:lnTo>
                    <a:pt x="141" y="123"/>
                  </a:lnTo>
                  <a:lnTo>
                    <a:pt x="128" y="140"/>
                  </a:lnTo>
                  <a:lnTo>
                    <a:pt x="122" y="144"/>
                  </a:lnTo>
                  <a:lnTo>
                    <a:pt x="107" y="155"/>
                  </a:lnTo>
                  <a:lnTo>
                    <a:pt x="103" y="164"/>
                  </a:lnTo>
                  <a:lnTo>
                    <a:pt x="109" y="170"/>
                  </a:lnTo>
                  <a:lnTo>
                    <a:pt x="122" y="166"/>
                  </a:lnTo>
                  <a:lnTo>
                    <a:pt x="115" y="166"/>
                  </a:lnTo>
                  <a:lnTo>
                    <a:pt x="109" y="168"/>
                  </a:lnTo>
                  <a:lnTo>
                    <a:pt x="107" y="159"/>
                  </a:lnTo>
                  <a:lnTo>
                    <a:pt x="122" y="147"/>
                  </a:lnTo>
                  <a:lnTo>
                    <a:pt x="137" y="142"/>
                  </a:lnTo>
                  <a:lnTo>
                    <a:pt x="143" y="134"/>
                  </a:lnTo>
                  <a:lnTo>
                    <a:pt x="158" y="119"/>
                  </a:lnTo>
                  <a:lnTo>
                    <a:pt x="162" y="125"/>
                  </a:lnTo>
                  <a:lnTo>
                    <a:pt x="162" y="134"/>
                  </a:lnTo>
                  <a:lnTo>
                    <a:pt x="156" y="138"/>
                  </a:lnTo>
                  <a:lnTo>
                    <a:pt x="149" y="136"/>
                  </a:lnTo>
                  <a:lnTo>
                    <a:pt x="149" y="144"/>
                  </a:lnTo>
                  <a:lnTo>
                    <a:pt x="149" y="151"/>
                  </a:lnTo>
                  <a:lnTo>
                    <a:pt x="143" y="149"/>
                  </a:lnTo>
                  <a:lnTo>
                    <a:pt x="143" y="155"/>
                  </a:lnTo>
                  <a:lnTo>
                    <a:pt x="149" y="155"/>
                  </a:lnTo>
                  <a:lnTo>
                    <a:pt x="152" y="161"/>
                  </a:lnTo>
                  <a:lnTo>
                    <a:pt x="141" y="187"/>
                  </a:lnTo>
                  <a:lnTo>
                    <a:pt x="132" y="183"/>
                  </a:lnTo>
                  <a:lnTo>
                    <a:pt x="139" y="176"/>
                  </a:lnTo>
                  <a:lnTo>
                    <a:pt x="132" y="176"/>
                  </a:lnTo>
                  <a:lnTo>
                    <a:pt x="128" y="183"/>
                  </a:lnTo>
                  <a:lnTo>
                    <a:pt x="126" y="191"/>
                  </a:lnTo>
                  <a:lnTo>
                    <a:pt x="124" y="193"/>
                  </a:lnTo>
                  <a:lnTo>
                    <a:pt x="122" y="187"/>
                  </a:lnTo>
                  <a:lnTo>
                    <a:pt x="126" y="181"/>
                  </a:lnTo>
                  <a:lnTo>
                    <a:pt x="128" y="172"/>
                  </a:lnTo>
                  <a:lnTo>
                    <a:pt x="113" y="183"/>
                  </a:lnTo>
                  <a:lnTo>
                    <a:pt x="107" y="189"/>
                  </a:lnTo>
                  <a:lnTo>
                    <a:pt x="100" y="191"/>
                  </a:lnTo>
                  <a:lnTo>
                    <a:pt x="107" y="193"/>
                  </a:lnTo>
                  <a:lnTo>
                    <a:pt x="107" y="200"/>
                  </a:lnTo>
                  <a:lnTo>
                    <a:pt x="111" y="204"/>
                  </a:lnTo>
                  <a:lnTo>
                    <a:pt x="113" y="198"/>
                  </a:lnTo>
                  <a:lnTo>
                    <a:pt x="120" y="193"/>
                  </a:lnTo>
                  <a:lnTo>
                    <a:pt x="124" y="202"/>
                  </a:lnTo>
                  <a:lnTo>
                    <a:pt x="130" y="200"/>
                  </a:lnTo>
                  <a:lnTo>
                    <a:pt x="139" y="195"/>
                  </a:lnTo>
                  <a:lnTo>
                    <a:pt x="143" y="189"/>
                  </a:lnTo>
                  <a:lnTo>
                    <a:pt x="156" y="185"/>
                  </a:lnTo>
                  <a:lnTo>
                    <a:pt x="162" y="176"/>
                  </a:lnTo>
                  <a:lnTo>
                    <a:pt x="162" y="161"/>
                  </a:lnTo>
                  <a:lnTo>
                    <a:pt x="169" y="155"/>
                  </a:lnTo>
                  <a:lnTo>
                    <a:pt x="162" y="147"/>
                  </a:lnTo>
                  <a:lnTo>
                    <a:pt x="171" y="142"/>
                  </a:lnTo>
                  <a:lnTo>
                    <a:pt x="169" y="136"/>
                  </a:lnTo>
                  <a:lnTo>
                    <a:pt x="177" y="125"/>
                  </a:lnTo>
                  <a:lnTo>
                    <a:pt x="186" y="119"/>
                  </a:lnTo>
                  <a:lnTo>
                    <a:pt x="183" y="112"/>
                  </a:lnTo>
                  <a:lnTo>
                    <a:pt x="181" y="104"/>
                  </a:lnTo>
                  <a:lnTo>
                    <a:pt x="181" y="89"/>
                  </a:lnTo>
                  <a:lnTo>
                    <a:pt x="181" y="87"/>
                  </a:lnTo>
                  <a:lnTo>
                    <a:pt x="183" y="80"/>
                  </a:lnTo>
                  <a:lnTo>
                    <a:pt x="177" y="72"/>
                  </a:lnTo>
                  <a:lnTo>
                    <a:pt x="175" y="66"/>
                  </a:lnTo>
                  <a:lnTo>
                    <a:pt x="169" y="66"/>
                  </a:lnTo>
                  <a:lnTo>
                    <a:pt x="169" y="57"/>
                  </a:lnTo>
                  <a:lnTo>
                    <a:pt x="173" y="59"/>
                  </a:lnTo>
                  <a:lnTo>
                    <a:pt x="181" y="63"/>
                  </a:lnTo>
                  <a:lnTo>
                    <a:pt x="181" y="57"/>
                  </a:lnTo>
                  <a:lnTo>
                    <a:pt x="179" y="49"/>
                  </a:lnTo>
                  <a:lnTo>
                    <a:pt x="186" y="53"/>
                  </a:lnTo>
                  <a:lnTo>
                    <a:pt x="188" y="46"/>
                  </a:lnTo>
                  <a:lnTo>
                    <a:pt x="186" y="38"/>
                  </a:lnTo>
                  <a:lnTo>
                    <a:pt x="188" y="31"/>
                  </a:lnTo>
                  <a:lnTo>
                    <a:pt x="181" y="27"/>
                  </a:lnTo>
                  <a:lnTo>
                    <a:pt x="175" y="21"/>
                  </a:lnTo>
                  <a:lnTo>
                    <a:pt x="175" y="19"/>
                  </a:lnTo>
                  <a:lnTo>
                    <a:pt x="173" y="10"/>
                  </a:lnTo>
                  <a:lnTo>
                    <a:pt x="171" y="4"/>
                  </a:lnTo>
                  <a:lnTo>
                    <a:pt x="177" y="0"/>
                  </a:lnTo>
                  <a:lnTo>
                    <a:pt x="277" y="27"/>
                  </a:lnTo>
                  <a:lnTo>
                    <a:pt x="390" y="55"/>
                  </a:lnTo>
                  <a:lnTo>
                    <a:pt x="522" y="85"/>
                  </a:lnTo>
                  <a:lnTo>
                    <a:pt x="594" y="100"/>
                  </a:lnTo>
                  <a:lnTo>
                    <a:pt x="592" y="104"/>
                  </a:lnTo>
                  <a:lnTo>
                    <a:pt x="539" y="355"/>
                  </a:lnTo>
                  <a:lnTo>
                    <a:pt x="537" y="379"/>
                  </a:lnTo>
                  <a:lnTo>
                    <a:pt x="533" y="385"/>
                  </a:lnTo>
                  <a:lnTo>
                    <a:pt x="537" y="400"/>
                  </a:lnTo>
                  <a:lnTo>
                    <a:pt x="535" y="423"/>
                  </a:lnTo>
                  <a:lnTo>
                    <a:pt x="537" y="430"/>
                  </a:lnTo>
                  <a:lnTo>
                    <a:pt x="445" y="411"/>
                  </a:lnTo>
                  <a:lnTo>
                    <a:pt x="375" y="394"/>
                  </a:lnTo>
                  <a:lnTo>
                    <a:pt x="367" y="398"/>
                  </a:lnTo>
                  <a:lnTo>
                    <a:pt x="360" y="398"/>
                  </a:lnTo>
                  <a:lnTo>
                    <a:pt x="352" y="396"/>
                  </a:lnTo>
                  <a:lnTo>
                    <a:pt x="335" y="394"/>
                  </a:lnTo>
                  <a:lnTo>
                    <a:pt x="330" y="391"/>
                  </a:lnTo>
                  <a:lnTo>
                    <a:pt x="322" y="396"/>
                  </a:lnTo>
                  <a:lnTo>
                    <a:pt x="301" y="396"/>
                  </a:lnTo>
                  <a:lnTo>
                    <a:pt x="286" y="398"/>
                  </a:lnTo>
                  <a:lnTo>
                    <a:pt x="271" y="400"/>
                  </a:lnTo>
                  <a:lnTo>
                    <a:pt x="264" y="402"/>
                  </a:lnTo>
                  <a:lnTo>
                    <a:pt x="256" y="400"/>
                  </a:lnTo>
                  <a:lnTo>
                    <a:pt x="249" y="394"/>
                  </a:lnTo>
                  <a:lnTo>
                    <a:pt x="241" y="391"/>
                  </a:lnTo>
                  <a:lnTo>
                    <a:pt x="220" y="396"/>
                  </a:lnTo>
                  <a:lnTo>
                    <a:pt x="213" y="394"/>
                  </a:lnTo>
                  <a:lnTo>
                    <a:pt x="198" y="394"/>
                  </a:lnTo>
                  <a:lnTo>
                    <a:pt x="196" y="387"/>
                  </a:lnTo>
                  <a:lnTo>
                    <a:pt x="190" y="383"/>
                  </a:lnTo>
                  <a:lnTo>
                    <a:pt x="181" y="381"/>
                  </a:lnTo>
                  <a:lnTo>
                    <a:pt x="175" y="377"/>
                  </a:lnTo>
                  <a:lnTo>
                    <a:pt x="162" y="377"/>
                  </a:lnTo>
                  <a:lnTo>
                    <a:pt x="156" y="372"/>
                  </a:lnTo>
                  <a:lnTo>
                    <a:pt x="149" y="372"/>
                  </a:lnTo>
                  <a:lnTo>
                    <a:pt x="141" y="377"/>
                  </a:lnTo>
                  <a:lnTo>
                    <a:pt x="134" y="379"/>
                  </a:lnTo>
                  <a:lnTo>
                    <a:pt x="120" y="381"/>
                  </a:lnTo>
                  <a:lnTo>
                    <a:pt x="113" y="379"/>
                  </a:lnTo>
                  <a:lnTo>
                    <a:pt x="105" y="374"/>
                  </a:lnTo>
                  <a:lnTo>
                    <a:pt x="100" y="374"/>
                  </a:lnTo>
                  <a:lnTo>
                    <a:pt x="94" y="368"/>
                  </a:lnTo>
                  <a:lnTo>
                    <a:pt x="83" y="364"/>
                  </a:lnTo>
                  <a:lnTo>
                    <a:pt x="79" y="359"/>
                  </a:lnTo>
                  <a:lnTo>
                    <a:pt x="83" y="323"/>
                  </a:lnTo>
                  <a:lnTo>
                    <a:pt x="81" y="308"/>
                  </a:lnTo>
                  <a:lnTo>
                    <a:pt x="73" y="302"/>
                  </a:lnTo>
                  <a:lnTo>
                    <a:pt x="68" y="296"/>
                  </a:lnTo>
                  <a:lnTo>
                    <a:pt x="62" y="293"/>
                  </a:lnTo>
                  <a:lnTo>
                    <a:pt x="56" y="293"/>
                  </a:lnTo>
                  <a:lnTo>
                    <a:pt x="49" y="287"/>
                  </a:lnTo>
                  <a:lnTo>
                    <a:pt x="47" y="279"/>
                  </a:lnTo>
                  <a:lnTo>
                    <a:pt x="45" y="279"/>
                  </a:lnTo>
                  <a:lnTo>
                    <a:pt x="41" y="276"/>
                  </a:lnTo>
                </a:path>
              </a:pathLst>
            </a:custGeom>
            <a:solidFill>
              <a:srgbClr val="BEBEBE"/>
            </a:solidFill>
            <a:ln w="9525" cap="flat">
              <a:solidFill>
                <a:srgbClr val="FFFFFF"/>
              </a:solid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US" altLang="en-US" sz="1000" b="1" dirty="0">
                  <a:solidFill>
                    <a:schemeClr val="bg1"/>
                  </a:solidFill>
                </a:rPr>
                <a:t>   </a:t>
              </a:r>
              <a:r>
                <a:rPr lang="en-US" altLang="en-US" sz="1000" b="1" dirty="0">
                  <a:solidFill>
                    <a:srgbClr val="5A5A5A"/>
                  </a:solidFill>
                </a:rPr>
                <a:t>Wash.</a:t>
              </a:r>
              <a:endParaRPr lang="en-US" altLang="en-US" sz="1000" dirty="0">
                <a:solidFill>
                  <a:srgbClr val="5A5A5A"/>
                </a:solidFill>
              </a:endParaRPr>
            </a:p>
          </p:txBody>
        </p:sp>
        <p:sp>
          <p:nvSpPr>
            <p:cNvPr id="646" name="Freeform 825">
              <a:extLst>
                <a:ext uri="{FF2B5EF4-FFF2-40B4-BE49-F238E27FC236}">
                  <a16:creationId xmlns:a16="http://schemas.microsoft.com/office/drawing/2014/main" id="{58D3E17B-BC44-6043-A3D1-8F8588819362}"/>
                </a:ext>
              </a:extLst>
            </p:cNvPr>
            <p:cNvSpPr>
              <a:spLocks noChangeAspect="1"/>
            </p:cNvSpPr>
            <p:nvPr/>
          </p:nvSpPr>
          <p:spPr bwMode="auto">
            <a:xfrm>
              <a:off x="3232608" y="4159207"/>
              <a:ext cx="1783080" cy="1737360"/>
            </a:xfrm>
            <a:custGeom>
              <a:avLst/>
              <a:gdLst>
                <a:gd name="T0" fmla="*/ 164 w 1248"/>
                <a:gd name="T1" fmla="*/ 496 h 1216"/>
                <a:gd name="T2" fmla="*/ 373 w 1248"/>
                <a:gd name="T3" fmla="*/ 11 h 1216"/>
                <a:gd name="T4" fmla="*/ 648 w 1248"/>
                <a:gd name="T5" fmla="*/ 17 h 1216"/>
                <a:gd name="T6" fmla="*/ 682 w 1248"/>
                <a:gd name="T7" fmla="*/ 251 h 1216"/>
                <a:gd name="T8" fmla="*/ 714 w 1248"/>
                <a:gd name="T9" fmla="*/ 266 h 1216"/>
                <a:gd name="T10" fmla="*/ 763 w 1248"/>
                <a:gd name="T11" fmla="*/ 283 h 1216"/>
                <a:gd name="T12" fmla="*/ 816 w 1248"/>
                <a:gd name="T13" fmla="*/ 285 h 1216"/>
                <a:gd name="T14" fmla="*/ 841 w 1248"/>
                <a:gd name="T15" fmla="*/ 313 h 1216"/>
                <a:gd name="T16" fmla="*/ 893 w 1248"/>
                <a:gd name="T17" fmla="*/ 315 h 1216"/>
                <a:gd name="T18" fmla="*/ 916 w 1248"/>
                <a:gd name="T19" fmla="*/ 313 h 1216"/>
                <a:gd name="T20" fmla="*/ 952 w 1248"/>
                <a:gd name="T21" fmla="*/ 313 h 1216"/>
                <a:gd name="T22" fmla="*/ 999 w 1248"/>
                <a:gd name="T23" fmla="*/ 317 h 1216"/>
                <a:gd name="T24" fmla="*/ 1057 w 1248"/>
                <a:gd name="T25" fmla="*/ 313 h 1216"/>
                <a:gd name="T26" fmla="*/ 1114 w 1248"/>
                <a:gd name="T27" fmla="*/ 326 h 1216"/>
                <a:gd name="T28" fmla="*/ 1167 w 1248"/>
                <a:gd name="T29" fmla="*/ 343 h 1216"/>
                <a:gd name="T30" fmla="*/ 1218 w 1248"/>
                <a:gd name="T31" fmla="*/ 567 h 1216"/>
                <a:gd name="T32" fmla="*/ 1248 w 1248"/>
                <a:gd name="T33" fmla="*/ 613 h 1216"/>
                <a:gd name="T34" fmla="*/ 1242 w 1248"/>
                <a:gd name="T35" fmla="*/ 660 h 1216"/>
                <a:gd name="T36" fmla="*/ 1235 w 1248"/>
                <a:gd name="T37" fmla="*/ 731 h 1216"/>
                <a:gd name="T38" fmla="*/ 1201 w 1248"/>
                <a:gd name="T39" fmla="*/ 786 h 1216"/>
                <a:gd name="T40" fmla="*/ 1137 w 1248"/>
                <a:gd name="T41" fmla="*/ 814 h 1216"/>
                <a:gd name="T42" fmla="*/ 1137 w 1248"/>
                <a:gd name="T43" fmla="*/ 777 h 1216"/>
                <a:gd name="T44" fmla="*/ 1110 w 1248"/>
                <a:gd name="T45" fmla="*/ 799 h 1216"/>
                <a:gd name="T46" fmla="*/ 1097 w 1248"/>
                <a:gd name="T47" fmla="*/ 846 h 1216"/>
                <a:gd name="T48" fmla="*/ 1022 w 1248"/>
                <a:gd name="T49" fmla="*/ 899 h 1216"/>
                <a:gd name="T50" fmla="*/ 995 w 1248"/>
                <a:gd name="T51" fmla="*/ 920 h 1216"/>
                <a:gd name="T52" fmla="*/ 982 w 1248"/>
                <a:gd name="T53" fmla="*/ 905 h 1216"/>
                <a:gd name="T54" fmla="*/ 956 w 1248"/>
                <a:gd name="T55" fmla="*/ 897 h 1216"/>
                <a:gd name="T56" fmla="*/ 973 w 1248"/>
                <a:gd name="T57" fmla="*/ 929 h 1216"/>
                <a:gd name="T58" fmla="*/ 937 w 1248"/>
                <a:gd name="T59" fmla="*/ 948 h 1216"/>
                <a:gd name="T60" fmla="*/ 912 w 1248"/>
                <a:gd name="T61" fmla="*/ 956 h 1216"/>
                <a:gd name="T62" fmla="*/ 914 w 1248"/>
                <a:gd name="T63" fmla="*/ 965 h 1216"/>
                <a:gd name="T64" fmla="*/ 869 w 1248"/>
                <a:gd name="T65" fmla="*/ 997 h 1216"/>
                <a:gd name="T66" fmla="*/ 863 w 1248"/>
                <a:gd name="T67" fmla="*/ 1056 h 1216"/>
                <a:gd name="T68" fmla="*/ 841 w 1248"/>
                <a:gd name="T69" fmla="*/ 1046 h 1216"/>
                <a:gd name="T70" fmla="*/ 867 w 1248"/>
                <a:gd name="T71" fmla="*/ 1080 h 1216"/>
                <a:gd name="T72" fmla="*/ 867 w 1248"/>
                <a:gd name="T73" fmla="*/ 1114 h 1216"/>
                <a:gd name="T74" fmla="*/ 888 w 1248"/>
                <a:gd name="T75" fmla="*/ 1203 h 1216"/>
                <a:gd name="T76" fmla="*/ 880 w 1248"/>
                <a:gd name="T77" fmla="*/ 1216 h 1216"/>
                <a:gd name="T78" fmla="*/ 820 w 1248"/>
                <a:gd name="T79" fmla="*/ 1193 h 1216"/>
                <a:gd name="T80" fmla="*/ 743 w 1248"/>
                <a:gd name="T81" fmla="*/ 1169 h 1216"/>
                <a:gd name="T82" fmla="*/ 703 w 1248"/>
                <a:gd name="T83" fmla="*/ 1144 h 1216"/>
                <a:gd name="T84" fmla="*/ 669 w 1248"/>
                <a:gd name="T85" fmla="*/ 1071 h 1216"/>
                <a:gd name="T86" fmla="*/ 665 w 1248"/>
                <a:gd name="T87" fmla="*/ 1022 h 1216"/>
                <a:gd name="T88" fmla="*/ 618 w 1248"/>
                <a:gd name="T89" fmla="*/ 971 h 1216"/>
                <a:gd name="T90" fmla="*/ 586 w 1248"/>
                <a:gd name="T91" fmla="*/ 914 h 1216"/>
                <a:gd name="T92" fmla="*/ 556 w 1248"/>
                <a:gd name="T93" fmla="*/ 850 h 1216"/>
                <a:gd name="T94" fmla="*/ 503 w 1248"/>
                <a:gd name="T95" fmla="*/ 788 h 1216"/>
                <a:gd name="T96" fmla="*/ 465 w 1248"/>
                <a:gd name="T97" fmla="*/ 767 h 1216"/>
                <a:gd name="T98" fmla="*/ 396 w 1248"/>
                <a:gd name="T99" fmla="*/ 754 h 1216"/>
                <a:gd name="T100" fmla="*/ 356 w 1248"/>
                <a:gd name="T101" fmla="*/ 777 h 1216"/>
                <a:gd name="T102" fmla="*/ 315 w 1248"/>
                <a:gd name="T103" fmla="*/ 839 h 1216"/>
                <a:gd name="T104" fmla="*/ 273 w 1248"/>
                <a:gd name="T105" fmla="*/ 826 h 1216"/>
                <a:gd name="T106" fmla="*/ 201 w 1248"/>
                <a:gd name="T107" fmla="*/ 777 h 1216"/>
                <a:gd name="T108" fmla="*/ 166 w 1248"/>
                <a:gd name="T109" fmla="*/ 694 h 1216"/>
                <a:gd name="T110" fmla="*/ 139 w 1248"/>
                <a:gd name="T111" fmla="*/ 641 h 1216"/>
                <a:gd name="T112" fmla="*/ 64 w 1248"/>
                <a:gd name="T113" fmla="*/ 564 h 1216"/>
                <a:gd name="T114" fmla="*/ 20 w 1248"/>
                <a:gd name="T115" fmla="*/ 511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48" h="1216">
                  <a:moveTo>
                    <a:pt x="9" y="507"/>
                  </a:moveTo>
                  <a:lnTo>
                    <a:pt x="9" y="503"/>
                  </a:lnTo>
                  <a:lnTo>
                    <a:pt x="5" y="498"/>
                  </a:lnTo>
                  <a:lnTo>
                    <a:pt x="0" y="484"/>
                  </a:lnTo>
                  <a:lnTo>
                    <a:pt x="0" y="481"/>
                  </a:lnTo>
                  <a:lnTo>
                    <a:pt x="73" y="488"/>
                  </a:lnTo>
                  <a:lnTo>
                    <a:pt x="164" y="496"/>
                  </a:lnTo>
                  <a:lnTo>
                    <a:pt x="247" y="503"/>
                  </a:lnTo>
                  <a:lnTo>
                    <a:pt x="330" y="509"/>
                  </a:lnTo>
                  <a:lnTo>
                    <a:pt x="335" y="509"/>
                  </a:lnTo>
                  <a:lnTo>
                    <a:pt x="341" y="501"/>
                  </a:lnTo>
                  <a:lnTo>
                    <a:pt x="347" y="383"/>
                  </a:lnTo>
                  <a:lnTo>
                    <a:pt x="356" y="281"/>
                  </a:lnTo>
                  <a:lnTo>
                    <a:pt x="373" y="11"/>
                  </a:lnTo>
                  <a:lnTo>
                    <a:pt x="375" y="2"/>
                  </a:lnTo>
                  <a:lnTo>
                    <a:pt x="379" y="0"/>
                  </a:lnTo>
                  <a:lnTo>
                    <a:pt x="501" y="9"/>
                  </a:lnTo>
                  <a:lnTo>
                    <a:pt x="594" y="13"/>
                  </a:lnTo>
                  <a:lnTo>
                    <a:pt x="631" y="13"/>
                  </a:lnTo>
                  <a:lnTo>
                    <a:pt x="639" y="13"/>
                  </a:lnTo>
                  <a:lnTo>
                    <a:pt x="648" y="17"/>
                  </a:lnTo>
                  <a:lnTo>
                    <a:pt x="641" y="219"/>
                  </a:lnTo>
                  <a:lnTo>
                    <a:pt x="639" y="230"/>
                  </a:lnTo>
                  <a:lnTo>
                    <a:pt x="648" y="232"/>
                  </a:lnTo>
                  <a:lnTo>
                    <a:pt x="654" y="236"/>
                  </a:lnTo>
                  <a:lnTo>
                    <a:pt x="667" y="251"/>
                  </a:lnTo>
                  <a:lnTo>
                    <a:pt x="673" y="256"/>
                  </a:lnTo>
                  <a:lnTo>
                    <a:pt x="682" y="251"/>
                  </a:lnTo>
                  <a:lnTo>
                    <a:pt x="688" y="254"/>
                  </a:lnTo>
                  <a:lnTo>
                    <a:pt x="695" y="254"/>
                  </a:lnTo>
                  <a:lnTo>
                    <a:pt x="699" y="245"/>
                  </a:lnTo>
                  <a:lnTo>
                    <a:pt x="701" y="249"/>
                  </a:lnTo>
                  <a:lnTo>
                    <a:pt x="707" y="254"/>
                  </a:lnTo>
                  <a:lnTo>
                    <a:pt x="714" y="260"/>
                  </a:lnTo>
                  <a:lnTo>
                    <a:pt x="714" y="266"/>
                  </a:lnTo>
                  <a:lnTo>
                    <a:pt x="714" y="275"/>
                  </a:lnTo>
                  <a:lnTo>
                    <a:pt x="722" y="275"/>
                  </a:lnTo>
                  <a:lnTo>
                    <a:pt x="726" y="277"/>
                  </a:lnTo>
                  <a:lnTo>
                    <a:pt x="733" y="275"/>
                  </a:lnTo>
                  <a:lnTo>
                    <a:pt x="741" y="279"/>
                  </a:lnTo>
                  <a:lnTo>
                    <a:pt x="754" y="283"/>
                  </a:lnTo>
                  <a:lnTo>
                    <a:pt x="763" y="283"/>
                  </a:lnTo>
                  <a:lnTo>
                    <a:pt x="769" y="283"/>
                  </a:lnTo>
                  <a:lnTo>
                    <a:pt x="773" y="288"/>
                  </a:lnTo>
                  <a:lnTo>
                    <a:pt x="778" y="292"/>
                  </a:lnTo>
                  <a:lnTo>
                    <a:pt x="786" y="290"/>
                  </a:lnTo>
                  <a:lnTo>
                    <a:pt x="792" y="285"/>
                  </a:lnTo>
                  <a:lnTo>
                    <a:pt x="807" y="285"/>
                  </a:lnTo>
                  <a:lnTo>
                    <a:pt x="816" y="285"/>
                  </a:lnTo>
                  <a:lnTo>
                    <a:pt x="814" y="292"/>
                  </a:lnTo>
                  <a:lnTo>
                    <a:pt x="818" y="300"/>
                  </a:lnTo>
                  <a:lnTo>
                    <a:pt x="827" y="300"/>
                  </a:lnTo>
                  <a:lnTo>
                    <a:pt x="829" y="305"/>
                  </a:lnTo>
                  <a:lnTo>
                    <a:pt x="829" y="315"/>
                  </a:lnTo>
                  <a:lnTo>
                    <a:pt x="835" y="317"/>
                  </a:lnTo>
                  <a:lnTo>
                    <a:pt x="841" y="313"/>
                  </a:lnTo>
                  <a:lnTo>
                    <a:pt x="854" y="303"/>
                  </a:lnTo>
                  <a:lnTo>
                    <a:pt x="861" y="305"/>
                  </a:lnTo>
                  <a:lnTo>
                    <a:pt x="863" y="313"/>
                  </a:lnTo>
                  <a:lnTo>
                    <a:pt x="871" y="313"/>
                  </a:lnTo>
                  <a:lnTo>
                    <a:pt x="873" y="320"/>
                  </a:lnTo>
                  <a:lnTo>
                    <a:pt x="880" y="320"/>
                  </a:lnTo>
                  <a:lnTo>
                    <a:pt x="893" y="315"/>
                  </a:lnTo>
                  <a:lnTo>
                    <a:pt x="899" y="315"/>
                  </a:lnTo>
                  <a:lnTo>
                    <a:pt x="897" y="322"/>
                  </a:lnTo>
                  <a:lnTo>
                    <a:pt x="899" y="330"/>
                  </a:lnTo>
                  <a:lnTo>
                    <a:pt x="901" y="332"/>
                  </a:lnTo>
                  <a:lnTo>
                    <a:pt x="905" y="330"/>
                  </a:lnTo>
                  <a:lnTo>
                    <a:pt x="910" y="317"/>
                  </a:lnTo>
                  <a:lnTo>
                    <a:pt x="916" y="313"/>
                  </a:lnTo>
                  <a:lnTo>
                    <a:pt x="918" y="307"/>
                  </a:lnTo>
                  <a:lnTo>
                    <a:pt x="920" y="307"/>
                  </a:lnTo>
                  <a:lnTo>
                    <a:pt x="927" y="309"/>
                  </a:lnTo>
                  <a:lnTo>
                    <a:pt x="933" y="315"/>
                  </a:lnTo>
                  <a:lnTo>
                    <a:pt x="939" y="317"/>
                  </a:lnTo>
                  <a:lnTo>
                    <a:pt x="946" y="313"/>
                  </a:lnTo>
                  <a:lnTo>
                    <a:pt x="952" y="313"/>
                  </a:lnTo>
                  <a:lnTo>
                    <a:pt x="959" y="322"/>
                  </a:lnTo>
                  <a:lnTo>
                    <a:pt x="965" y="326"/>
                  </a:lnTo>
                  <a:lnTo>
                    <a:pt x="973" y="328"/>
                  </a:lnTo>
                  <a:lnTo>
                    <a:pt x="980" y="334"/>
                  </a:lnTo>
                  <a:lnTo>
                    <a:pt x="982" y="328"/>
                  </a:lnTo>
                  <a:lnTo>
                    <a:pt x="990" y="328"/>
                  </a:lnTo>
                  <a:lnTo>
                    <a:pt x="999" y="317"/>
                  </a:lnTo>
                  <a:lnTo>
                    <a:pt x="1008" y="317"/>
                  </a:lnTo>
                  <a:lnTo>
                    <a:pt x="1014" y="313"/>
                  </a:lnTo>
                  <a:lnTo>
                    <a:pt x="1020" y="317"/>
                  </a:lnTo>
                  <a:lnTo>
                    <a:pt x="1029" y="317"/>
                  </a:lnTo>
                  <a:lnTo>
                    <a:pt x="1035" y="313"/>
                  </a:lnTo>
                  <a:lnTo>
                    <a:pt x="1048" y="307"/>
                  </a:lnTo>
                  <a:lnTo>
                    <a:pt x="1057" y="313"/>
                  </a:lnTo>
                  <a:lnTo>
                    <a:pt x="1061" y="315"/>
                  </a:lnTo>
                  <a:lnTo>
                    <a:pt x="1069" y="315"/>
                  </a:lnTo>
                  <a:lnTo>
                    <a:pt x="1074" y="313"/>
                  </a:lnTo>
                  <a:lnTo>
                    <a:pt x="1078" y="305"/>
                  </a:lnTo>
                  <a:lnTo>
                    <a:pt x="1084" y="305"/>
                  </a:lnTo>
                  <a:lnTo>
                    <a:pt x="1101" y="315"/>
                  </a:lnTo>
                  <a:lnTo>
                    <a:pt x="1114" y="326"/>
                  </a:lnTo>
                  <a:lnTo>
                    <a:pt x="1123" y="328"/>
                  </a:lnTo>
                  <a:lnTo>
                    <a:pt x="1129" y="334"/>
                  </a:lnTo>
                  <a:lnTo>
                    <a:pt x="1150" y="339"/>
                  </a:lnTo>
                  <a:lnTo>
                    <a:pt x="1152" y="341"/>
                  </a:lnTo>
                  <a:lnTo>
                    <a:pt x="1152" y="343"/>
                  </a:lnTo>
                  <a:lnTo>
                    <a:pt x="1161" y="349"/>
                  </a:lnTo>
                  <a:lnTo>
                    <a:pt x="1167" y="343"/>
                  </a:lnTo>
                  <a:lnTo>
                    <a:pt x="1191" y="347"/>
                  </a:lnTo>
                  <a:lnTo>
                    <a:pt x="1193" y="409"/>
                  </a:lnTo>
                  <a:lnTo>
                    <a:pt x="1195" y="524"/>
                  </a:lnTo>
                  <a:lnTo>
                    <a:pt x="1208" y="535"/>
                  </a:lnTo>
                  <a:lnTo>
                    <a:pt x="1214" y="541"/>
                  </a:lnTo>
                  <a:lnTo>
                    <a:pt x="1218" y="556"/>
                  </a:lnTo>
                  <a:lnTo>
                    <a:pt x="1218" y="567"/>
                  </a:lnTo>
                  <a:lnTo>
                    <a:pt x="1223" y="573"/>
                  </a:lnTo>
                  <a:lnTo>
                    <a:pt x="1227" y="582"/>
                  </a:lnTo>
                  <a:lnTo>
                    <a:pt x="1229" y="584"/>
                  </a:lnTo>
                  <a:lnTo>
                    <a:pt x="1233" y="590"/>
                  </a:lnTo>
                  <a:lnTo>
                    <a:pt x="1233" y="596"/>
                  </a:lnTo>
                  <a:lnTo>
                    <a:pt x="1244" y="611"/>
                  </a:lnTo>
                  <a:lnTo>
                    <a:pt x="1248" y="613"/>
                  </a:lnTo>
                  <a:lnTo>
                    <a:pt x="1246" y="620"/>
                  </a:lnTo>
                  <a:lnTo>
                    <a:pt x="1248" y="626"/>
                  </a:lnTo>
                  <a:lnTo>
                    <a:pt x="1246" y="633"/>
                  </a:lnTo>
                  <a:lnTo>
                    <a:pt x="1248" y="639"/>
                  </a:lnTo>
                  <a:lnTo>
                    <a:pt x="1246" y="645"/>
                  </a:lnTo>
                  <a:lnTo>
                    <a:pt x="1246" y="654"/>
                  </a:lnTo>
                  <a:lnTo>
                    <a:pt x="1242" y="660"/>
                  </a:lnTo>
                  <a:lnTo>
                    <a:pt x="1242" y="669"/>
                  </a:lnTo>
                  <a:lnTo>
                    <a:pt x="1235" y="675"/>
                  </a:lnTo>
                  <a:lnTo>
                    <a:pt x="1231" y="684"/>
                  </a:lnTo>
                  <a:lnTo>
                    <a:pt x="1233" y="697"/>
                  </a:lnTo>
                  <a:lnTo>
                    <a:pt x="1229" y="705"/>
                  </a:lnTo>
                  <a:lnTo>
                    <a:pt x="1233" y="714"/>
                  </a:lnTo>
                  <a:lnTo>
                    <a:pt x="1235" y="731"/>
                  </a:lnTo>
                  <a:lnTo>
                    <a:pt x="1233" y="739"/>
                  </a:lnTo>
                  <a:lnTo>
                    <a:pt x="1227" y="748"/>
                  </a:lnTo>
                  <a:lnTo>
                    <a:pt x="1227" y="748"/>
                  </a:lnTo>
                  <a:lnTo>
                    <a:pt x="1220" y="754"/>
                  </a:lnTo>
                  <a:lnTo>
                    <a:pt x="1212" y="767"/>
                  </a:lnTo>
                  <a:lnTo>
                    <a:pt x="1223" y="784"/>
                  </a:lnTo>
                  <a:lnTo>
                    <a:pt x="1201" y="786"/>
                  </a:lnTo>
                  <a:lnTo>
                    <a:pt x="1178" y="797"/>
                  </a:lnTo>
                  <a:lnTo>
                    <a:pt x="1157" y="807"/>
                  </a:lnTo>
                  <a:lnTo>
                    <a:pt x="1150" y="809"/>
                  </a:lnTo>
                  <a:lnTo>
                    <a:pt x="1142" y="814"/>
                  </a:lnTo>
                  <a:lnTo>
                    <a:pt x="1135" y="822"/>
                  </a:lnTo>
                  <a:lnTo>
                    <a:pt x="1133" y="822"/>
                  </a:lnTo>
                  <a:lnTo>
                    <a:pt x="1137" y="814"/>
                  </a:lnTo>
                  <a:lnTo>
                    <a:pt x="1152" y="803"/>
                  </a:lnTo>
                  <a:lnTo>
                    <a:pt x="1161" y="801"/>
                  </a:lnTo>
                  <a:lnTo>
                    <a:pt x="1163" y="799"/>
                  </a:lnTo>
                  <a:lnTo>
                    <a:pt x="1148" y="799"/>
                  </a:lnTo>
                  <a:lnTo>
                    <a:pt x="1133" y="803"/>
                  </a:lnTo>
                  <a:lnTo>
                    <a:pt x="1137" y="788"/>
                  </a:lnTo>
                  <a:lnTo>
                    <a:pt x="1137" y="777"/>
                  </a:lnTo>
                  <a:lnTo>
                    <a:pt x="1131" y="775"/>
                  </a:lnTo>
                  <a:lnTo>
                    <a:pt x="1125" y="782"/>
                  </a:lnTo>
                  <a:lnTo>
                    <a:pt x="1120" y="788"/>
                  </a:lnTo>
                  <a:lnTo>
                    <a:pt x="1110" y="782"/>
                  </a:lnTo>
                  <a:lnTo>
                    <a:pt x="1105" y="786"/>
                  </a:lnTo>
                  <a:lnTo>
                    <a:pt x="1110" y="792"/>
                  </a:lnTo>
                  <a:lnTo>
                    <a:pt x="1110" y="799"/>
                  </a:lnTo>
                  <a:lnTo>
                    <a:pt x="1116" y="805"/>
                  </a:lnTo>
                  <a:lnTo>
                    <a:pt x="1116" y="816"/>
                  </a:lnTo>
                  <a:lnTo>
                    <a:pt x="1125" y="818"/>
                  </a:lnTo>
                  <a:lnTo>
                    <a:pt x="1120" y="826"/>
                  </a:lnTo>
                  <a:lnTo>
                    <a:pt x="1114" y="831"/>
                  </a:lnTo>
                  <a:lnTo>
                    <a:pt x="1108" y="837"/>
                  </a:lnTo>
                  <a:lnTo>
                    <a:pt x="1097" y="846"/>
                  </a:lnTo>
                  <a:lnTo>
                    <a:pt x="1095" y="858"/>
                  </a:lnTo>
                  <a:lnTo>
                    <a:pt x="1082" y="871"/>
                  </a:lnTo>
                  <a:lnTo>
                    <a:pt x="1074" y="878"/>
                  </a:lnTo>
                  <a:lnTo>
                    <a:pt x="1065" y="882"/>
                  </a:lnTo>
                  <a:lnTo>
                    <a:pt x="1050" y="892"/>
                  </a:lnTo>
                  <a:lnTo>
                    <a:pt x="1037" y="892"/>
                  </a:lnTo>
                  <a:lnTo>
                    <a:pt x="1022" y="899"/>
                  </a:lnTo>
                  <a:lnTo>
                    <a:pt x="1022" y="905"/>
                  </a:lnTo>
                  <a:lnTo>
                    <a:pt x="1031" y="901"/>
                  </a:lnTo>
                  <a:lnTo>
                    <a:pt x="1037" y="899"/>
                  </a:lnTo>
                  <a:lnTo>
                    <a:pt x="1029" y="905"/>
                  </a:lnTo>
                  <a:lnTo>
                    <a:pt x="1014" y="910"/>
                  </a:lnTo>
                  <a:lnTo>
                    <a:pt x="993" y="922"/>
                  </a:lnTo>
                  <a:lnTo>
                    <a:pt x="995" y="920"/>
                  </a:lnTo>
                  <a:lnTo>
                    <a:pt x="1010" y="912"/>
                  </a:lnTo>
                  <a:lnTo>
                    <a:pt x="1012" y="905"/>
                  </a:lnTo>
                  <a:lnTo>
                    <a:pt x="997" y="912"/>
                  </a:lnTo>
                  <a:lnTo>
                    <a:pt x="1001" y="905"/>
                  </a:lnTo>
                  <a:lnTo>
                    <a:pt x="993" y="907"/>
                  </a:lnTo>
                  <a:lnTo>
                    <a:pt x="990" y="899"/>
                  </a:lnTo>
                  <a:lnTo>
                    <a:pt x="982" y="905"/>
                  </a:lnTo>
                  <a:lnTo>
                    <a:pt x="976" y="901"/>
                  </a:lnTo>
                  <a:lnTo>
                    <a:pt x="971" y="892"/>
                  </a:lnTo>
                  <a:lnTo>
                    <a:pt x="971" y="895"/>
                  </a:lnTo>
                  <a:lnTo>
                    <a:pt x="978" y="907"/>
                  </a:lnTo>
                  <a:lnTo>
                    <a:pt x="969" y="912"/>
                  </a:lnTo>
                  <a:lnTo>
                    <a:pt x="959" y="901"/>
                  </a:lnTo>
                  <a:lnTo>
                    <a:pt x="956" y="897"/>
                  </a:lnTo>
                  <a:lnTo>
                    <a:pt x="950" y="897"/>
                  </a:lnTo>
                  <a:lnTo>
                    <a:pt x="956" y="912"/>
                  </a:lnTo>
                  <a:lnTo>
                    <a:pt x="965" y="916"/>
                  </a:lnTo>
                  <a:lnTo>
                    <a:pt x="961" y="924"/>
                  </a:lnTo>
                  <a:lnTo>
                    <a:pt x="967" y="922"/>
                  </a:lnTo>
                  <a:lnTo>
                    <a:pt x="976" y="927"/>
                  </a:lnTo>
                  <a:lnTo>
                    <a:pt x="973" y="929"/>
                  </a:lnTo>
                  <a:lnTo>
                    <a:pt x="952" y="941"/>
                  </a:lnTo>
                  <a:lnTo>
                    <a:pt x="946" y="937"/>
                  </a:lnTo>
                  <a:lnTo>
                    <a:pt x="935" y="924"/>
                  </a:lnTo>
                  <a:lnTo>
                    <a:pt x="937" y="927"/>
                  </a:lnTo>
                  <a:lnTo>
                    <a:pt x="933" y="935"/>
                  </a:lnTo>
                  <a:lnTo>
                    <a:pt x="937" y="941"/>
                  </a:lnTo>
                  <a:lnTo>
                    <a:pt x="937" y="948"/>
                  </a:lnTo>
                  <a:lnTo>
                    <a:pt x="929" y="959"/>
                  </a:lnTo>
                  <a:lnTo>
                    <a:pt x="922" y="963"/>
                  </a:lnTo>
                  <a:lnTo>
                    <a:pt x="924" y="954"/>
                  </a:lnTo>
                  <a:lnTo>
                    <a:pt x="922" y="948"/>
                  </a:lnTo>
                  <a:lnTo>
                    <a:pt x="922" y="954"/>
                  </a:lnTo>
                  <a:lnTo>
                    <a:pt x="914" y="963"/>
                  </a:lnTo>
                  <a:lnTo>
                    <a:pt x="912" y="956"/>
                  </a:lnTo>
                  <a:lnTo>
                    <a:pt x="905" y="961"/>
                  </a:lnTo>
                  <a:lnTo>
                    <a:pt x="897" y="959"/>
                  </a:lnTo>
                  <a:lnTo>
                    <a:pt x="899" y="963"/>
                  </a:lnTo>
                  <a:lnTo>
                    <a:pt x="895" y="969"/>
                  </a:lnTo>
                  <a:lnTo>
                    <a:pt x="903" y="976"/>
                  </a:lnTo>
                  <a:lnTo>
                    <a:pt x="905" y="969"/>
                  </a:lnTo>
                  <a:lnTo>
                    <a:pt x="914" y="965"/>
                  </a:lnTo>
                  <a:lnTo>
                    <a:pt x="914" y="971"/>
                  </a:lnTo>
                  <a:lnTo>
                    <a:pt x="910" y="978"/>
                  </a:lnTo>
                  <a:lnTo>
                    <a:pt x="895" y="997"/>
                  </a:lnTo>
                  <a:lnTo>
                    <a:pt x="888" y="990"/>
                  </a:lnTo>
                  <a:lnTo>
                    <a:pt x="873" y="993"/>
                  </a:lnTo>
                  <a:lnTo>
                    <a:pt x="865" y="995"/>
                  </a:lnTo>
                  <a:lnTo>
                    <a:pt x="869" y="997"/>
                  </a:lnTo>
                  <a:lnTo>
                    <a:pt x="876" y="995"/>
                  </a:lnTo>
                  <a:lnTo>
                    <a:pt x="876" y="1001"/>
                  </a:lnTo>
                  <a:lnTo>
                    <a:pt x="882" y="1007"/>
                  </a:lnTo>
                  <a:lnTo>
                    <a:pt x="886" y="1010"/>
                  </a:lnTo>
                  <a:lnTo>
                    <a:pt x="888" y="1016"/>
                  </a:lnTo>
                  <a:lnTo>
                    <a:pt x="873" y="1052"/>
                  </a:lnTo>
                  <a:lnTo>
                    <a:pt x="863" y="1056"/>
                  </a:lnTo>
                  <a:lnTo>
                    <a:pt x="869" y="1050"/>
                  </a:lnTo>
                  <a:lnTo>
                    <a:pt x="863" y="1048"/>
                  </a:lnTo>
                  <a:lnTo>
                    <a:pt x="858" y="1050"/>
                  </a:lnTo>
                  <a:lnTo>
                    <a:pt x="850" y="1050"/>
                  </a:lnTo>
                  <a:lnTo>
                    <a:pt x="846" y="1044"/>
                  </a:lnTo>
                  <a:lnTo>
                    <a:pt x="837" y="1037"/>
                  </a:lnTo>
                  <a:lnTo>
                    <a:pt x="841" y="1046"/>
                  </a:lnTo>
                  <a:lnTo>
                    <a:pt x="846" y="1050"/>
                  </a:lnTo>
                  <a:lnTo>
                    <a:pt x="844" y="1059"/>
                  </a:lnTo>
                  <a:lnTo>
                    <a:pt x="858" y="1063"/>
                  </a:lnTo>
                  <a:lnTo>
                    <a:pt x="873" y="1059"/>
                  </a:lnTo>
                  <a:lnTo>
                    <a:pt x="871" y="1065"/>
                  </a:lnTo>
                  <a:lnTo>
                    <a:pt x="871" y="1074"/>
                  </a:lnTo>
                  <a:lnTo>
                    <a:pt x="867" y="1080"/>
                  </a:lnTo>
                  <a:lnTo>
                    <a:pt x="867" y="1088"/>
                  </a:lnTo>
                  <a:lnTo>
                    <a:pt x="861" y="1088"/>
                  </a:lnTo>
                  <a:lnTo>
                    <a:pt x="858" y="1095"/>
                  </a:lnTo>
                  <a:lnTo>
                    <a:pt x="867" y="1103"/>
                  </a:lnTo>
                  <a:lnTo>
                    <a:pt x="861" y="1101"/>
                  </a:lnTo>
                  <a:lnTo>
                    <a:pt x="861" y="1108"/>
                  </a:lnTo>
                  <a:lnTo>
                    <a:pt x="867" y="1114"/>
                  </a:lnTo>
                  <a:lnTo>
                    <a:pt x="871" y="1140"/>
                  </a:lnTo>
                  <a:lnTo>
                    <a:pt x="871" y="1148"/>
                  </a:lnTo>
                  <a:lnTo>
                    <a:pt x="884" y="1171"/>
                  </a:lnTo>
                  <a:lnTo>
                    <a:pt x="886" y="1186"/>
                  </a:lnTo>
                  <a:lnTo>
                    <a:pt x="890" y="1193"/>
                  </a:lnTo>
                  <a:lnTo>
                    <a:pt x="882" y="1193"/>
                  </a:lnTo>
                  <a:lnTo>
                    <a:pt x="888" y="1203"/>
                  </a:lnTo>
                  <a:lnTo>
                    <a:pt x="893" y="1195"/>
                  </a:lnTo>
                  <a:lnTo>
                    <a:pt x="893" y="1203"/>
                  </a:lnTo>
                  <a:lnTo>
                    <a:pt x="899" y="1195"/>
                  </a:lnTo>
                  <a:lnTo>
                    <a:pt x="901" y="1203"/>
                  </a:lnTo>
                  <a:lnTo>
                    <a:pt x="897" y="1206"/>
                  </a:lnTo>
                  <a:lnTo>
                    <a:pt x="880" y="1210"/>
                  </a:lnTo>
                  <a:lnTo>
                    <a:pt x="880" y="1216"/>
                  </a:lnTo>
                  <a:lnTo>
                    <a:pt x="873" y="1216"/>
                  </a:lnTo>
                  <a:lnTo>
                    <a:pt x="865" y="1212"/>
                  </a:lnTo>
                  <a:lnTo>
                    <a:pt x="863" y="1212"/>
                  </a:lnTo>
                  <a:lnTo>
                    <a:pt x="850" y="1197"/>
                  </a:lnTo>
                  <a:lnTo>
                    <a:pt x="844" y="1197"/>
                  </a:lnTo>
                  <a:lnTo>
                    <a:pt x="835" y="1193"/>
                  </a:lnTo>
                  <a:lnTo>
                    <a:pt x="820" y="1193"/>
                  </a:lnTo>
                  <a:lnTo>
                    <a:pt x="790" y="1191"/>
                  </a:lnTo>
                  <a:lnTo>
                    <a:pt x="784" y="1189"/>
                  </a:lnTo>
                  <a:lnTo>
                    <a:pt x="771" y="1176"/>
                  </a:lnTo>
                  <a:lnTo>
                    <a:pt x="763" y="1174"/>
                  </a:lnTo>
                  <a:lnTo>
                    <a:pt x="756" y="1171"/>
                  </a:lnTo>
                  <a:lnTo>
                    <a:pt x="748" y="1171"/>
                  </a:lnTo>
                  <a:lnTo>
                    <a:pt x="743" y="1169"/>
                  </a:lnTo>
                  <a:lnTo>
                    <a:pt x="739" y="1163"/>
                  </a:lnTo>
                  <a:lnTo>
                    <a:pt x="733" y="1157"/>
                  </a:lnTo>
                  <a:lnTo>
                    <a:pt x="729" y="1159"/>
                  </a:lnTo>
                  <a:lnTo>
                    <a:pt x="720" y="1154"/>
                  </a:lnTo>
                  <a:lnTo>
                    <a:pt x="707" y="1154"/>
                  </a:lnTo>
                  <a:lnTo>
                    <a:pt x="703" y="1152"/>
                  </a:lnTo>
                  <a:lnTo>
                    <a:pt x="703" y="1144"/>
                  </a:lnTo>
                  <a:lnTo>
                    <a:pt x="697" y="1137"/>
                  </a:lnTo>
                  <a:lnTo>
                    <a:pt x="695" y="1123"/>
                  </a:lnTo>
                  <a:lnTo>
                    <a:pt x="688" y="1108"/>
                  </a:lnTo>
                  <a:lnTo>
                    <a:pt x="684" y="1099"/>
                  </a:lnTo>
                  <a:lnTo>
                    <a:pt x="675" y="1086"/>
                  </a:lnTo>
                  <a:lnTo>
                    <a:pt x="669" y="1078"/>
                  </a:lnTo>
                  <a:lnTo>
                    <a:pt x="669" y="1071"/>
                  </a:lnTo>
                  <a:lnTo>
                    <a:pt x="671" y="1065"/>
                  </a:lnTo>
                  <a:lnTo>
                    <a:pt x="671" y="1056"/>
                  </a:lnTo>
                  <a:lnTo>
                    <a:pt x="663" y="1052"/>
                  </a:lnTo>
                  <a:lnTo>
                    <a:pt x="667" y="1044"/>
                  </a:lnTo>
                  <a:lnTo>
                    <a:pt x="667" y="1035"/>
                  </a:lnTo>
                  <a:lnTo>
                    <a:pt x="665" y="1029"/>
                  </a:lnTo>
                  <a:lnTo>
                    <a:pt x="665" y="1022"/>
                  </a:lnTo>
                  <a:lnTo>
                    <a:pt x="663" y="1018"/>
                  </a:lnTo>
                  <a:lnTo>
                    <a:pt x="656" y="1014"/>
                  </a:lnTo>
                  <a:lnTo>
                    <a:pt x="643" y="1010"/>
                  </a:lnTo>
                  <a:lnTo>
                    <a:pt x="631" y="990"/>
                  </a:lnTo>
                  <a:lnTo>
                    <a:pt x="629" y="984"/>
                  </a:lnTo>
                  <a:lnTo>
                    <a:pt x="624" y="976"/>
                  </a:lnTo>
                  <a:lnTo>
                    <a:pt x="618" y="971"/>
                  </a:lnTo>
                  <a:lnTo>
                    <a:pt x="616" y="965"/>
                  </a:lnTo>
                  <a:lnTo>
                    <a:pt x="609" y="954"/>
                  </a:lnTo>
                  <a:lnTo>
                    <a:pt x="601" y="950"/>
                  </a:lnTo>
                  <a:lnTo>
                    <a:pt x="594" y="946"/>
                  </a:lnTo>
                  <a:lnTo>
                    <a:pt x="588" y="931"/>
                  </a:lnTo>
                  <a:lnTo>
                    <a:pt x="584" y="916"/>
                  </a:lnTo>
                  <a:lnTo>
                    <a:pt x="586" y="914"/>
                  </a:lnTo>
                  <a:lnTo>
                    <a:pt x="580" y="905"/>
                  </a:lnTo>
                  <a:lnTo>
                    <a:pt x="575" y="899"/>
                  </a:lnTo>
                  <a:lnTo>
                    <a:pt x="571" y="892"/>
                  </a:lnTo>
                  <a:lnTo>
                    <a:pt x="571" y="890"/>
                  </a:lnTo>
                  <a:lnTo>
                    <a:pt x="569" y="884"/>
                  </a:lnTo>
                  <a:lnTo>
                    <a:pt x="560" y="867"/>
                  </a:lnTo>
                  <a:lnTo>
                    <a:pt x="556" y="850"/>
                  </a:lnTo>
                  <a:lnTo>
                    <a:pt x="550" y="841"/>
                  </a:lnTo>
                  <a:lnTo>
                    <a:pt x="541" y="826"/>
                  </a:lnTo>
                  <a:lnTo>
                    <a:pt x="522" y="812"/>
                  </a:lnTo>
                  <a:lnTo>
                    <a:pt x="520" y="805"/>
                  </a:lnTo>
                  <a:lnTo>
                    <a:pt x="514" y="801"/>
                  </a:lnTo>
                  <a:lnTo>
                    <a:pt x="505" y="797"/>
                  </a:lnTo>
                  <a:lnTo>
                    <a:pt x="503" y="788"/>
                  </a:lnTo>
                  <a:lnTo>
                    <a:pt x="496" y="790"/>
                  </a:lnTo>
                  <a:lnTo>
                    <a:pt x="494" y="784"/>
                  </a:lnTo>
                  <a:lnTo>
                    <a:pt x="490" y="777"/>
                  </a:lnTo>
                  <a:lnTo>
                    <a:pt x="486" y="771"/>
                  </a:lnTo>
                  <a:lnTo>
                    <a:pt x="479" y="767"/>
                  </a:lnTo>
                  <a:lnTo>
                    <a:pt x="473" y="763"/>
                  </a:lnTo>
                  <a:lnTo>
                    <a:pt x="465" y="767"/>
                  </a:lnTo>
                  <a:lnTo>
                    <a:pt x="445" y="763"/>
                  </a:lnTo>
                  <a:lnTo>
                    <a:pt x="439" y="763"/>
                  </a:lnTo>
                  <a:lnTo>
                    <a:pt x="430" y="760"/>
                  </a:lnTo>
                  <a:lnTo>
                    <a:pt x="424" y="763"/>
                  </a:lnTo>
                  <a:lnTo>
                    <a:pt x="416" y="760"/>
                  </a:lnTo>
                  <a:lnTo>
                    <a:pt x="405" y="754"/>
                  </a:lnTo>
                  <a:lnTo>
                    <a:pt x="396" y="754"/>
                  </a:lnTo>
                  <a:lnTo>
                    <a:pt x="392" y="760"/>
                  </a:lnTo>
                  <a:lnTo>
                    <a:pt x="386" y="763"/>
                  </a:lnTo>
                  <a:lnTo>
                    <a:pt x="379" y="763"/>
                  </a:lnTo>
                  <a:lnTo>
                    <a:pt x="371" y="765"/>
                  </a:lnTo>
                  <a:lnTo>
                    <a:pt x="364" y="767"/>
                  </a:lnTo>
                  <a:lnTo>
                    <a:pt x="360" y="769"/>
                  </a:lnTo>
                  <a:lnTo>
                    <a:pt x="356" y="777"/>
                  </a:lnTo>
                  <a:lnTo>
                    <a:pt x="343" y="807"/>
                  </a:lnTo>
                  <a:lnTo>
                    <a:pt x="339" y="809"/>
                  </a:lnTo>
                  <a:lnTo>
                    <a:pt x="337" y="818"/>
                  </a:lnTo>
                  <a:lnTo>
                    <a:pt x="335" y="824"/>
                  </a:lnTo>
                  <a:lnTo>
                    <a:pt x="328" y="826"/>
                  </a:lnTo>
                  <a:lnTo>
                    <a:pt x="324" y="835"/>
                  </a:lnTo>
                  <a:lnTo>
                    <a:pt x="315" y="839"/>
                  </a:lnTo>
                  <a:lnTo>
                    <a:pt x="313" y="846"/>
                  </a:lnTo>
                  <a:lnTo>
                    <a:pt x="303" y="846"/>
                  </a:lnTo>
                  <a:lnTo>
                    <a:pt x="296" y="843"/>
                  </a:lnTo>
                  <a:lnTo>
                    <a:pt x="294" y="841"/>
                  </a:lnTo>
                  <a:lnTo>
                    <a:pt x="288" y="841"/>
                  </a:lnTo>
                  <a:lnTo>
                    <a:pt x="281" y="835"/>
                  </a:lnTo>
                  <a:lnTo>
                    <a:pt x="273" y="826"/>
                  </a:lnTo>
                  <a:lnTo>
                    <a:pt x="254" y="818"/>
                  </a:lnTo>
                  <a:lnTo>
                    <a:pt x="252" y="812"/>
                  </a:lnTo>
                  <a:lnTo>
                    <a:pt x="237" y="807"/>
                  </a:lnTo>
                  <a:lnTo>
                    <a:pt x="230" y="805"/>
                  </a:lnTo>
                  <a:lnTo>
                    <a:pt x="213" y="790"/>
                  </a:lnTo>
                  <a:lnTo>
                    <a:pt x="207" y="782"/>
                  </a:lnTo>
                  <a:lnTo>
                    <a:pt x="201" y="777"/>
                  </a:lnTo>
                  <a:lnTo>
                    <a:pt x="194" y="775"/>
                  </a:lnTo>
                  <a:lnTo>
                    <a:pt x="183" y="765"/>
                  </a:lnTo>
                  <a:lnTo>
                    <a:pt x="169" y="728"/>
                  </a:lnTo>
                  <a:lnTo>
                    <a:pt x="169" y="716"/>
                  </a:lnTo>
                  <a:lnTo>
                    <a:pt x="171" y="707"/>
                  </a:lnTo>
                  <a:lnTo>
                    <a:pt x="171" y="701"/>
                  </a:lnTo>
                  <a:lnTo>
                    <a:pt x="166" y="694"/>
                  </a:lnTo>
                  <a:lnTo>
                    <a:pt x="160" y="679"/>
                  </a:lnTo>
                  <a:lnTo>
                    <a:pt x="156" y="677"/>
                  </a:lnTo>
                  <a:lnTo>
                    <a:pt x="154" y="662"/>
                  </a:lnTo>
                  <a:lnTo>
                    <a:pt x="152" y="654"/>
                  </a:lnTo>
                  <a:lnTo>
                    <a:pt x="147" y="652"/>
                  </a:lnTo>
                  <a:lnTo>
                    <a:pt x="145" y="645"/>
                  </a:lnTo>
                  <a:lnTo>
                    <a:pt x="139" y="641"/>
                  </a:lnTo>
                  <a:lnTo>
                    <a:pt x="124" y="628"/>
                  </a:lnTo>
                  <a:lnTo>
                    <a:pt x="117" y="624"/>
                  </a:lnTo>
                  <a:lnTo>
                    <a:pt x="109" y="620"/>
                  </a:lnTo>
                  <a:lnTo>
                    <a:pt x="96" y="605"/>
                  </a:lnTo>
                  <a:lnTo>
                    <a:pt x="92" y="596"/>
                  </a:lnTo>
                  <a:lnTo>
                    <a:pt x="79" y="584"/>
                  </a:lnTo>
                  <a:lnTo>
                    <a:pt x="64" y="564"/>
                  </a:lnTo>
                  <a:lnTo>
                    <a:pt x="58" y="558"/>
                  </a:lnTo>
                  <a:lnTo>
                    <a:pt x="45" y="550"/>
                  </a:lnTo>
                  <a:lnTo>
                    <a:pt x="37" y="545"/>
                  </a:lnTo>
                  <a:lnTo>
                    <a:pt x="30" y="530"/>
                  </a:lnTo>
                  <a:lnTo>
                    <a:pt x="30" y="524"/>
                  </a:lnTo>
                  <a:lnTo>
                    <a:pt x="26" y="518"/>
                  </a:lnTo>
                  <a:lnTo>
                    <a:pt x="20" y="511"/>
                  </a:lnTo>
                  <a:lnTo>
                    <a:pt x="15" y="511"/>
                  </a:lnTo>
                  <a:lnTo>
                    <a:pt x="15" y="509"/>
                  </a:lnTo>
                  <a:lnTo>
                    <a:pt x="9" y="507"/>
                  </a:lnTo>
                </a:path>
              </a:pathLst>
            </a:custGeom>
            <a:solidFill>
              <a:srgbClr val="C00000"/>
            </a:solidFill>
            <a:ln w="9525" cap="flat">
              <a:solidFill>
                <a:srgbClr val="FFFFFF"/>
              </a:solid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US" sz="1000" b="1" dirty="0">
                  <a:solidFill>
                    <a:schemeClr val="bg1"/>
                  </a:solidFill>
                </a:rPr>
                <a:t>      Texas</a:t>
              </a:r>
            </a:p>
          </p:txBody>
        </p:sp>
        <p:sp>
          <p:nvSpPr>
            <p:cNvPr id="647" name="Freeform 851">
              <a:extLst>
                <a:ext uri="{FF2B5EF4-FFF2-40B4-BE49-F238E27FC236}">
                  <a16:creationId xmlns:a16="http://schemas.microsoft.com/office/drawing/2014/main" id="{D9328B07-0696-BC49-8845-A75365332416}"/>
                </a:ext>
              </a:extLst>
            </p:cNvPr>
            <p:cNvSpPr>
              <a:spLocks noChangeAspect="1"/>
            </p:cNvSpPr>
            <p:nvPr/>
          </p:nvSpPr>
          <p:spPr bwMode="auto">
            <a:xfrm>
              <a:off x="4938268" y="4723545"/>
              <a:ext cx="720090" cy="638652"/>
            </a:xfrm>
            <a:custGeom>
              <a:avLst/>
              <a:gdLst>
                <a:gd name="T0" fmla="*/ 264 w 504"/>
                <a:gd name="T1" fmla="*/ 11 h 447"/>
                <a:gd name="T2" fmla="*/ 270 w 504"/>
                <a:gd name="T3" fmla="*/ 28 h 447"/>
                <a:gd name="T4" fmla="*/ 281 w 504"/>
                <a:gd name="T5" fmla="*/ 51 h 447"/>
                <a:gd name="T6" fmla="*/ 287 w 504"/>
                <a:gd name="T7" fmla="*/ 68 h 447"/>
                <a:gd name="T8" fmla="*/ 291 w 504"/>
                <a:gd name="T9" fmla="*/ 79 h 447"/>
                <a:gd name="T10" fmla="*/ 289 w 504"/>
                <a:gd name="T11" fmla="*/ 96 h 447"/>
                <a:gd name="T12" fmla="*/ 283 w 504"/>
                <a:gd name="T13" fmla="*/ 111 h 447"/>
                <a:gd name="T14" fmla="*/ 255 w 504"/>
                <a:gd name="T15" fmla="*/ 149 h 447"/>
                <a:gd name="T16" fmla="*/ 245 w 504"/>
                <a:gd name="T17" fmla="*/ 171 h 447"/>
                <a:gd name="T18" fmla="*/ 234 w 504"/>
                <a:gd name="T19" fmla="*/ 200 h 447"/>
                <a:gd name="T20" fmla="*/ 330 w 504"/>
                <a:gd name="T21" fmla="*/ 224 h 447"/>
                <a:gd name="T22" fmla="*/ 413 w 504"/>
                <a:gd name="T23" fmla="*/ 254 h 447"/>
                <a:gd name="T24" fmla="*/ 436 w 504"/>
                <a:gd name="T25" fmla="*/ 292 h 447"/>
                <a:gd name="T26" fmla="*/ 438 w 504"/>
                <a:gd name="T27" fmla="*/ 311 h 447"/>
                <a:gd name="T28" fmla="*/ 419 w 504"/>
                <a:gd name="T29" fmla="*/ 305 h 447"/>
                <a:gd name="T30" fmla="*/ 383 w 504"/>
                <a:gd name="T31" fmla="*/ 290 h 447"/>
                <a:gd name="T32" fmla="*/ 370 w 504"/>
                <a:gd name="T33" fmla="*/ 326 h 447"/>
                <a:gd name="T34" fmla="*/ 421 w 504"/>
                <a:gd name="T35" fmla="*/ 318 h 447"/>
                <a:gd name="T36" fmla="*/ 432 w 504"/>
                <a:gd name="T37" fmla="*/ 322 h 447"/>
                <a:gd name="T38" fmla="*/ 434 w 504"/>
                <a:gd name="T39" fmla="*/ 343 h 447"/>
                <a:gd name="T40" fmla="*/ 458 w 504"/>
                <a:gd name="T41" fmla="*/ 328 h 447"/>
                <a:gd name="T42" fmla="*/ 460 w 504"/>
                <a:gd name="T43" fmla="*/ 352 h 447"/>
                <a:gd name="T44" fmla="*/ 447 w 504"/>
                <a:gd name="T45" fmla="*/ 367 h 447"/>
                <a:gd name="T46" fmla="*/ 445 w 504"/>
                <a:gd name="T47" fmla="*/ 386 h 447"/>
                <a:gd name="T48" fmla="*/ 487 w 504"/>
                <a:gd name="T49" fmla="*/ 401 h 447"/>
                <a:gd name="T50" fmla="*/ 498 w 504"/>
                <a:gd name="T51" fmla="*/ 420 h 447"/>
                <a:gd name="T52" fmla="*/ 479 w 504"/>
                <a:gd name="T53" fmla="*/ 433 h 447"/>
                <a:gd name="T54" fmla="*/ 477 w 504"/>
                <a:gd name="T55" fmla="*/ 418 h 447"/>
                <a:gd name="T56" fmla="*/ 453 w 504"/>
                <a:gd name="T57" fmla="*/ 413 h 447"/>
                <a:gd name="T58" fmla="*/ 432 w 504"/>
                <a:gd name="T59" fmla="*/ 399 h 447"/>
                <a:gd name="T60" fmla="*/ 387 w 504"/>
                <a:gd name="T61" fmla="*/ 381 h 447"/>
                <a:gd name="T62" fmla="*/ 404 w 504"/>
                <a:gd name="T63" fmla="*/ 420 h 447"/>
                <a:gd name="T64" fmla="*/ 385 w 504"/>
                <a:gd name="T65" fmla="*/ 418 h 447"/>
                <a:gd name="T66" fmla="*/ 355 w 504"/>
                <a:gd name="T67" fmla="*/ 413 h 447"/>
                <a:gd name="T68" fmla="*/ 334 w 504"/>
                <a:gd name="T69" fmla="*/ 430 h 447"/>
                <a:gd name="T70" fmla="*/ 298 w 504"/>
                <a:gd name="T71" fmla="*/ 426 h 447"/>
                <a:gd name="T72" fmla="*/ 283 w 504"/>
                <a:gd name="T73" fmla="*/ 392 h 447"/>
                <a:gd name="T74" fmla="*/ 277 w 504"/>
                <a:gd name="T75" fmla="*/ 396 h 447"/>
                <a:gd name="T76" fmla="*/ 245 w 504"/>
                <a:gd name="T77" fmla="*/ 371 h 447"/>
                <a:gd name="T78" fmla="*/ 208 w 504"/>
                <a:gd name="T79" fmla="*/ 367 h 447"/>
                <a:gd name="T80" fmla="*/ 202 w 504"/>
                <a:gd name="T81" fmla="*/ 390 h 447"/>
                <a:gd name="T82" fmla="*/ 130 w 504"/>
                <a:gd name="T83" fmla="*/ 388 h 447"/>
                <a:gd name="T84" fmla="*/ 79 w 504"/>
                <a:gd name="T85" fmla="*/ 371 h 447"/>
                <a:gd name="T86" fmla="*/ 79 w 504"/>
                <a:gd name="T87" fmla="*/ 343 h 447"/>
                <a:gd name="T88" fmla="*/ 40 w 504"/>
                <a:gd name="T89" fmla="*/ 379 h 447"/>
                <a:gd name="T90" fmla="*/ 36 w 504"/>
                <a:gd name="T91" fmla="*/ 360 h 447"/>
                <a:gd name="T92" fmla="*/ 42 w 504"/>
                <a:gd name="T93" fmla="*/ 335 h 447"/>
                <a:gd name="T94" fmla="*/ 42 w 504"/>
                <a:gd name="T95" fmla="*/ 279 h 447"/>
                <a:gd name="T96" fmla="*/ 55 w 504"/>
                <a:gd name="T97" fmla="*/ 243 h 447"/>
                <a:gd name="T98" fmla="*/ 51 w 504"/>
                <a:gd name="T99" fmla="*/ 215 h 447"/>
                <a:gd name="T100" fmla="*/ 30 w 504"/>
                <a:gd name="T101" fmla="*/ 177 h 447"/>
                <a:gd name="T102" fmla="*/ 2 w 504"/>
                <a:gd name="T103" fmla="*/ 128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4" h="447">
                  <a:moveTo>
                    <a:pt x="0" y="13"/>
                  </a:moveTo>
                  <a:lnTo>
                    <a:pt x="115" y="9"/>
                  </a:lnTo>
                  <a:lnTo>
                    <a:pt x="268" y="0"/>
                  </a:lnTo>
                  <a:lnTo>
                    <a:pt x="266" y="4"/>
                  </a:lnTo>
                  <a:lnTo>
                    <a:pt x="264" y="11"/>
                  </a:lnTo>
                  <a:lnTo>
                    <a:pt x="270" y="7"/>
                  </a:lnTo>
                  <a:lnTo>
                    <a:pt x="277" y="7"/>
                  </a:lnTo>
                  <a:lnTo>
                    <a:pt x="277" y="13"/>
                  </a:lnTo>
                  <a:lnTo>
                    <a:pt x="270" y="19"/>
                  </a:lnTo>
                  <a:lnTo>
                    <a:pt x="270" y="28"/>
                  </a:lnTo>
                  <a:lnTo>
                    <a:pt x="279" y="32"/>
                  </a:lnTo>
                  <a:lnTo>
                    <a:pt x="270" y="41"/>
                  </a:lnTo>
                  <a:lnTo>
                    <a:pt x="272" y="45"/>
                  </a:lnTo>
                  <a:lnTo>
                    <a:pt x="285" y="43"/>
                  </a:lnTo>
                  <a:lnTo>
                    <a:pt x="281" y="51"/>
                  </a:lnTo>
                  <a:lnTo>
                    <a:pt x="285" y="58"/>
                  </a:lnTo>
                  <a:lnTo>
                    <a:pt x="279" y="56"/>
                  </a:lnTo>
                  <a:lnTo>
                    <a:pt x="277" y="58"/>
                  </a:lnTo>
                  <a:lnTo>
                    <a:pt x="281" y="64"/>
                  </a:lnTo>
                  <a:lnTo>
                    <a:pt x="287" y="68"/>
                  </a:lnTo>
                  <a:lnTo>
                    <a:pt x="289" y="73"/>
                  </a:lnTo>
                  <a:lnTo>
                    <a:pt x="298" y="75"/>
                  </a:lnTo>
                  <a:lnTo>
                    <a:pt x="298" y="77"/>
                  </a:lnTo>
                  <a:lnTo>
                    <a:pt x="298" y="79"/>
                  </a:lnTo>
                  <a:lnTo>
                    <a:pt x="291" y="79"/>
                  </a:lnTo>
                  <a:lnTo>
                    <a:pt x="287" y="85"/>
                  </a:lnTo>
                  <a:lnTo>
                    <a:pt x="279" y="88"/>
                  </a:lnTo>
                  <a:lnTo>
                    <a:pt x="274" y="96"/>
                  </a:lnTo>
                  <a:lnTo>
                    <a:pt x="281" y="96"/>
                  </a:lnTo>
                  <a:lnTo>
                    <a:pt x="289" y="96"/>
                  </a:lnTo>
                  <a:lnTo>
                    <a:pt x="283" y="102"/>
                  </a:lnTo>
                  <a:lnTo>
                    <a:pt x="283" y="107"/>
                  </a:lnTo>
                  <a:lnTo>
                    <a:pt x="277" y="107"/>
                  </a:lnTo>
                  <a:lnTo>
                    <a:pt x="283" y="109"/>
                  </a:lnTo>
                  <a:lnTo>
                    <a:pt x="283" y="111"/>
                  </a:lnTo>
                  <a:lnTo>
                    <a:pt x="268" y="130"/>
                  </a:lnTo>
                  <a:lnTo>
                    <a:pt x="262" y="132"/>
                  </a:lnTo>
                  <a:lnTo>
                    <a:pt x="257" y="139"/>
                  </a:lnTo>
                  <a:lnTo>
                    <a:pt x="264" y="143"/>
                  </a:lnTo>
                  <a:lnTo>
                    <a:pt x="255" y="149"/>
                  </a:lnTo>
                  <a:lnTo>
                    <a:pt x="255" y="156"/>
                  </a:lnTo>
                  <a:lnTo>
                    <a:pt x="247" y="162"/>
                  </a:lnTo>
                  <a:lnTo>
                    <a:pt x="253" y="162"/>
                  </a:lnTo>
                  <a:lnTo>
                    <a:pt x="253" y="164"/>
                  </a:lnTo>
                  <a:lnTo>
                    <a:pt x="245" y="171"/>
                  </a:lnTo>
                  <a:lnTo>
                    <a:pt x="249" y="186"/>
                  </a:lnTo>
                  <a:lnTo>
                    <a:pt x="240" y="186"/>
                  </a:lnTo>
                  <a:lnTo>
                    <a:pt x="247" y="192"/>
                  </a:lnTo>
                  <a:lnTo>
                    <a:pt x="245" y="198"/>
                  </a:lnTo>
                  <a:lnTo>
                    <a:pt x="234" y="200"/>
                  </a:lnTo>
                  <a:lnTo>
                    <a:pt x="238" y="207"/>
                  </a:lnTo>
                  <a:lnTo>
                    <a:pt x="238" y="215"/>
                  </a:lnTo>
                  <a:lnTo>
                    <a:pt x="243" y="222"/>
                  </a:lnTo>
                  <a:lnTo>
                    <a:pt x="236" y="230"/>
                  </a:lnTo>
                  <a:lnTo>
                    <a:pt x="330" y="224"/>
                  </a:lnTo>
                  <a:lnTo>
                    <a:pt x="419" y="217"/>
                  </a:lnTo>
                  <a:lnTo>
                    <a:pt x="421" y="220"/>
                  </a:lnTo>
                  <a:lnTo>
                    <a:pt x="419" y="226"/>
                  </a:lnTo>
                  <a:lnTo>
                    <a:pt x="415" y="241"/>
                  </a:lnTo>
                  <a:lnTo>
                    <a:pt x="413" y="254"/>
                  </a:lnTo>
                  <a:lnTo>
                    <a:pt x="415" y="260"/>
                  </a:lnTo>
                  <a:lnTo>
                    <a:pt x="419" y="269"/>
                  </a:lnTo>
                  <a:lnTo>
                    <a:pt x="430" y="277"/>
                  </a:lnTo>
                  <a:lnTo>
                    <a:pt x="432" y="283"/>
                  </a:lnTo>
                  <a:lnTo>
                    <a:pt x="436" y="292"/>
                  </a:lnTo>
                  <a:lnTo>
                    <a:pt x="434" y="294"/>
                  </a:lnTo>
                  <a:lnTo>
                    <a:pt x="438" y="303"/>
                  </a:lnTo>
                  <a:lnTo>
                    <a:pt x="445" y="305"/>
                  </a:lnTo>
                  <a:lnTo>
                    <a:pt x="447" y="307"/>
                  </a:lnTo>
                  <a:lnTo>
                    <a:pt x="438" y="311"/>
                  </a:lnTo>
                  <a:lnTo>
                    <a:pt x="438" y="309"/>
                  </a:lnTo>
                  <a:lnTo>
                    <a:pt x="436" y="311"/>
                  </a:lnTo>
                  <a:lnTo>
                    <a:pt x="428" y="309"/>
                  </a:lnTo>
                  <a:lnTo>
                    <a:pt x="421" y="303"/>
                  </a:lnTo>
                  <a:lnTo>
                    <a:pt x="419" y="305"/>
                  </a:lnTo>
                  <a:lnTo>
                    <a:pt x="415" y="303"/>
                  </a:lnTo>
                  <a:lnTo>
                    <a:pt x="406" y="303"/>
                  </a:lnTo>
                  <a:lnTo>
                    <a:pt x="400" y="296"/>
                  </a:lnTo>
                  <a:lnTo>
                    <a:pt x="392" y="292"/>
                  </a:lnTo>
                  <a:lnTo>
                    <a:pt x="383" y="290"/>
                  </a:lnTo>
                  <a:lnTo>
                    <a:pt x="377" y="292"/>
                  </a:lnTo>
                  <a:lnTo>
                    <a:pt x="366" y="307"/>
                  </a:lnTo>
                  <a:lnTo>
                    <a:pt x="360" y="313"/>
                  </a:lnTo>
                  <a:lnTo>
                    <a:pt x="360" y="322"/>
                  </a:lnTo>
                  <a:lnTo>
                    <a:pt x="370" y="326"/>
                  </a:lnTo>
                  <a:lnTo>
                    <a:pt x="381" y="326"/>
                  </a:lnTo>
                  <a:lnTo>
                    <a:pt x="402" y="324"/>
                  </a:lnTo>
                  <a:lnTo>
                    <a:pt x="409" y="320"/>
                  </a:lnTo>
                  <a:lnTo>
                    <a:pt x="415" y="313"/>
                  </a:lnTo>
                  <a:lnTo>
                    <a:pt x="421" y="318"/>
                  </a:lnTo>
                  <a:lnTo>
                    <a:pt x="426" y="311"/>
                  </a:lnTo>
                  <a:lnTo>
                    <a:pt x="428" y="318"/>
                  </a:lnTo>
                  <a:lnTo>
                    <a:pt x="434" y="313"/>
                  </a:lnTo>
                  <a:lnTo>
                    <a:pt x="436" y="313"/>
                  </a:lnTo>
                  <a:lnTo>
                    <a:pt x="432" y="322"/>
                  </a:lnTo>
                  <a:lnTo>
                    <a:pt x="417" y="330"/>
                  </a:lnTo>
                  <a:lnTo>
                    <a:pt x="417" y="332"/>
                  </a:lnTo>
                  <a:lnTo>
                    <a:pt x="424" y="337"/>
                  </a:lnTo>
                  <a:lnTo>
                    <a:pt x="430" y="337"/>
                  </a:lnTo>
                  <a:lnTo>
                    <a:pt x="434" y="343"/>
                  </a:lnTo>
                  <a:lnTo>
                    <a:pt x="441" y="343"/>
                  </a:lnTo>
                  <a:lnTo>
                    <a:pt x="445" y="337"/>
                  </a:lnTo>
                  <a:lnTo>
                    <a:pt x="445" y="328"/>
                  </a:lnTo>
                  <a:lnTo>
                    <a:pt x="455" y="320"/>
                  </a:lnTo>
                  <a:lnTo>
                    <a:pt x="458" y="328"/>
                  </a:lnTo>
                  <a:lnTo>
                    <a:pt x="458" y="337"/>
                  </a:lnTo>
                  <a:lnTo>
                    <a:pt x="464" y="339"/>
                  </a:lnTo>
                  <a:lnTo>
                    <a:pt x="464" y="345"/>
                  </a:lnTo>
                  <a:lnTo>
                    <a:pt x="462" y="354"/>
                  </a:lnTo>
                  <a:lnTo>
                    <a:pt x="460" y="352"/>
                  </a:lnTo>
                  <a:lnTo>
                    <a:pt x="453" y="350"/>
                  </a:lnTo>
                  <a:lnTo>
                    <a:pt x="445" y="358"/>
                  </a:lnTo>
                  <a:lnTo>
                    <a:pt x="449" y="364"/>
                  </a:lnTo>
                  <a:lnTo>
                    <a:pt x="453" y="371"/>
                  </a:lnTo>
                  <a:lnTo>
                    <a:pt x="447" y="367"/>
                  </a:lnTo>
                  <a:lnTo>
                    <a:pt x="441" y="369"/>
                  </a:lnTo>
                  <a:lnTo>
                    <a:pt x="443" y="373"/>
                  </a:lnTo>
                  <a:lnTo>
                    <a:pt x="434" y="375"/>
                  </a:lnTo>
                  <a:lnTo>
                    <a:pt x="438" y="384"/>
                  </a:lnTo>
                  <a:lnTo>
                    <a:pt x="445" y="386"/>
                  </a:lnTo>
                  <a:lnTo>
                    <a:pt x="453" y="388"/>
                  </a:lnTo>
                  <a:lnTo>
                    <a:pt x="458" y="396"/>
                  </a:lnTo>
                  <a:lnTo>
                    <a:pt x="466" y="396"/>
                  </a:lnTo>
                  <a:lnTo>
                    <a:pt x="475" y="401"/>
                  </a:lnTo>
                  <a:lnTo>
                    <a:pt x="487" y="401"/>
                  </a:lnTo>
                  <a:lnTo>
                    <a:pt x="494" y="405"/>
                  </a:lnTo>
                  <a:lnTo>
                    <a:pt x="498" y="413"/>
                  </a:lnTo>
                  <a:lnTo>
                    <a:pt x="504" y="416"/>
                  </a:lnTo>
                  <a:lnTo>
                    <a:pt x="504" y="418"/>
                  </a:lnTo>
                  <a:lnTo>
                    <a:pt x="498" y="420"/>
                  </a:lnTo>
                  <a:lnTo>
                    <a:pt x="498" y="424"/>
                  </a:lnTo>
                  <a:lnTo>
                    <a:pt x="496" y="430"/>
                  </a:lnTo>
                  <a:lnTo>
                    <a:pt x="494" y="437"/>
                  </a:lnTo>
                  <a:lnTo>
                    <a:pt x="483" y="426"/>
                  </a:lnTo>
                  <a:lnTo>
                    <a:pt x="479" y="433"/>
                  </a:lnTo>
                  <a:lnTo>
                    <a:pt x="477" y="441"/>
                  </a:lnTo>
                  <a:lnTo>
                    <a:pt x="468" y="447"/>
                  </a:lnTo>
                  <a:lnTo>
                    <a:pt x="475" y="433"/>
                  </a:lnTo>
                  <a:lnTo>
                    <a:pt x="479" y="426"/>
                  </a:lnTo>
                  <a:lnTo>
                    <a:pt x="477" y="418"/>
                  </a:lnTo>
                  <a:lnTo>
                    <a:pt x="475" y="428"/>
                  </a:lnTo>
                  <a:lnTo>
                    <a:pt x="468" y="426"/>
                  </a:lnTo>
                  <a:lnTo>
                    <a:pt x="464" y="418"/>
                  </a:lnTo>
                  <a:lnTo>
                    <a:pt x="462" y="411"/>
                  </a:lnTo>
                  <a:lnTo>
                    <a:pt x="453" y="413"/>
                  </a:lnTo>
                  <a:lnTo>
                    <a:pt x="445" y="411"/>
                  </a:lnTo>
                  <a:lnTo>
                    <a:pt x="441" y="405"/>
                  </a:lnTo>
                  <a:lnTo>
                    <a:pt x="434" y="407"/>
                  </a:lnTo>
                  <a:lnTo>
                    <a:pt x="426" y="407"/>
                  </a:lnTo>
                  <a:lnTo>
                    <a:pt x="432" y="399"/>
                  </a:lnTo>
                  <a:lnTo>
                    <a:pt x="428" y="396"/>
                  </a:lnTo>
                  <a:lnTo>
                    <a:pt x="421" y="392"/>
                  </a:lnTo>
                  <a:lnTo>
                    <a:pt x="415" y="392"/>
                  </a:lnTo>
                  <a:lnTo>
                    <a:pt x="387" y="381"/>
                  </a:lnTo>
                  <a:lnTo>
                    <a:pt x="387" y="381"/>
                  </a:lnTo>
                  <a:lnTo>
                    <a:pt x="389" y="388"/>
                  </a:lnTo>
                  <a:lnTo>
                    <a:pt x="404" y="396"/>
                  </a:lnTo>
                  <a:lnTo>
                    <a:pt x="406" y="411"/>
                  </a:lnTo>
                  <a:lnTo>
                    <a:pt x="398" y="413"/>
                  </a:lnTo>
                  <a:lnTo>
                    <a:pt x="404" y="420"/>
                  </a:lnTo>
                  <a:lnTo>
                    <a:pt x="400" y="426"/>
                  </a:lnTo>
                  <a:lnTo>
                    <a:pt x="394" y="433"/>
                  </a:lnTo>
                  <a:lnTo>
                    <a:pt x="387" y="435"/>
                  </a:lnTo>
                  <a:lnTo>
                    <a:pt x="383" y="428"/>
                  </a:lnTo>
                  <a:lnTo>
                    <a:pt x="385" y="418"/>
                  </a:lnTo>
                  <a:lnTo>
                    <a:pt x="377" y="416"/>
                  </a:lnTo>
                  <a:lnTo>
                    <a:pt x="370" y="418"/>
                  </a:lnTo>
                  <a:lnTo>
                    <a:pt x="366" y="409"/>
                  </a:lnTo>
                  <a:lnTo>
                    <a:pt x="364" y="411"/>
                  </a:lnTo>
                  <a:lnTo>
                    <a:pt x="355" y="413"/>
                  </a:lnTo>
                  <a:lnTo>
                    <a:pt x="349" y="416"/>
                  </a:lnTo>
                  <a:lnTo>
                    <a:pt x="347" y="422"/>
                  </a:lnTo>
                  <a:lnTo>
                    <a:pt x="347" y="433"/>
                  </a:lnTo>
                  <a:lnTo>
                    <a:pt x="340" y="435"/>
                  </a:lnTo>
                  <a:lnTo>
                    <a:pt x="334" y="430"/>
                  </a:lnTo>
                  <a:lnTo>
                    <a:pt x="332" y="430"/>
                  </a:lnTo>
                  <a:lnTo>
                    <a:pt x="323" y="435"/>
                  </a:lnTo>
                  <a:lnTo>
                    <a:pt x="311" y="426"/>
                  </a:lnTo>
                  <a:lnTo>
                    <a:pt x="302" y="428"/>
                  </a:lnTo>
                  <a:lnTo>
                    <a:pt x="298" y="426"/>
                  </a:lnTo>
                  <a:lnTo>
                    <a:pt x="298" y="418"/>
                  </a:lnTo>
                  <a:lnTo>
                    <a:pt x="296" y="411"/>
                  </a:lnTo>
                  <a:lnTo>
                    <a:pt x="287" y="405"/>
                  </a:lnTo>
                  <a:lnTo>
                    <a:pt x="283" y="399"/>
                  </a:lnTo>
                  <a:lnTo>
                    <a:pt x="283" y="392"/>
                  </a:lnTo>
                  <a:lnTo>
                    <a:pt x="285" y="390"/>
                  </a:lnTo>
                  <a:lnTo>
                    <a:pt x="283" y="384"/>
                  </a:lnTo>
                  <a:lnTo>
                    <a:pt x="283" y="390"/>
                  </a:lnTo>
                  <a:lnTo>
                    <a:pt x="281" y="390"/>
                  </a:lnTo>
                  <a:lnTo>
                    <a:pt x="277" y="396"/>
                  </a:lnTo>
                  <a:lnTo>
                    <a:pt x="264" y="392"/>
                  </a:lnTo>
                  <a:lnTo>
                    <a:pt x="255" y="392"/>
                  </a:lnTo>
                  <a:lnTo>
                    <a:pt x="253" y="381"/>
                  </a:lnTo>
                  <a:lnTo>
                    <a:pt x="247" y="377"/>
                  </a:lnTo>
                  <a:lnTo>
                    <a:pt x="245" y="371"/>
                  </a:lnTo>
                  <a:lnTo>
                    <a:pt x="230" y="371"/>
                  </a:lnTo>
                  <a:lnTo>
                    <a:pt x="223" y="373"/>
                  </a:lnTo>
                  <a:lnTo>
                    <a:pt x="221" y="371"/>
                  </a:lnTo>
                  <a:lnTo>
                    <a:pt x="223" y="362"/>
                  </a:lnTo>
                  <a:lnTo>
                    <a:pt x="208" y="367"/>
                  </a:lnTo>
                  <a:lnTo>
                    <a:pt x="202" y="371"/>
                  </a:lnTo>
                  <a:lnTo>
                    <a:pt x="198" y="373"/>
                  </a:lnTo>
                  <a:lnTo>
                    <a:pt x="191" y="373"/>
                  </a:lnTo>
                  <a:lnTo>
                    <a:pt x="198" y="379"/>
                  </a:lnTo>
                  <a:lnTo>
                    <a:pt x="202" y="390"/>
                  </a:lnTo>
                  <a:lnTo>
                    <a:pt x="196" y="390"/>
                  </a:lnTo>
                  <a:lnTo>
                    <a:pt x="185" y="396"/>
                  </a:lnTo>
                  <a:lnTo>
                    <a:pt x="179" y="396"/>
                  </a:lnTo>
                  <a:lnTo>
                    <a:pt x="142" y="392"/>
                  </a:lnTo>
                  <a:lnTo>
                    <a:pt x="130" y="388"/>
                  </a:lnTo>
                  <a:lnTo>
                    <a:pt x="121" y="384"/>
                  </a:lnTo>
                  <a:lnTo>
                    <a:pt x="108" y="377"/>
                  </a:lnTo>
                  <a:lnTo>
                    <a:pt x="93" y="373"/>
                  </a:lnTo>
                  <a:lnTo>
                    <a:pt x="85" y="373"/>
                  </a:lnTo>
                  <a:lnTo>
                    <a:pt x="79" y="371"/>
                  </a:lnTo>
                  <a:lnTo>
                    <a:pt x="81" y="367"/>
                  </a:lnTo>
                  <a:lnTo>
                    <a:pt x="87" y="364"/>
                  </a:lnTo>
                  <a:lnTo>
                    <a:pt x="87" y="356"/>
                  </a:lnTo>
                  <a:lnTo>
                    <a:pt x="85" y="350"/>
                  </a:lnTo>
                  <a:lnTo>
                    <a:pt x="79" y="343"/>
                  </a:lnTo>
                  <a:lnTo>
                    <a:pt x="76" y="360"/>
                  </a:lnTo>
                  <a:lnTo>
                    <a:pt x="70" y="367"/>
                  </a:lnTo>
                  <a:lnTo>
                    <a:pt x="76" y="371"/>
                  </a:lnTo>
                  <a:lnTo>
                    <a:pt x="74" y="375"/>
                  </a:lnTo>
                  <a:lnTo>
                    <a:pt x="40" y="379"/>
                  </a:lnTo>
                  <a:lnTo>
                    <a:pt x="34" y="384"/>
                  </a:lnTo>
                  <a:lnTo>
                    <a:pt x="25" y="377"/>
                  </a:lnTo>
                  <a:lnTo>
                    <a:pt x="27" y="371"/>
                  </a:lnTo>
                  <a:lnTo>
                    <a:pt x="34" y="367"/>
                  </a:lnTo>
                  <a:lnTo>
                    <a:pt x="36" y="360"/>
                  </a:lnTo>
                  <a:lnTo>
                    <a:pt x="34" y="352"/>
                  </a:lnTo>
                  <a:lnTo>
                    <a:pt x="34" y="352"/>
                  </a:lnTo>
                  <a:lnTo>
                    <a:pt x="34" y="352"/>
                  </a:lnTo>
                  <a:lnTo>
                    <a:pt x="40" y="343"/>
                  </a:lnTo>
                  <a:lnTo>
                    <a:pt x="42" y="335"/>
                  </a:lnTo>
                  <a:lnTo>
                    <a:pt x="40" y="318"/>
                  </a:lnTo>
                  <a:lnTo>
                    <a:pt x="36" y="309"/>
                  </a:lnTo>
                  <a:lnTo>
                    <a:pt x="40" y="301"/>
                  </a:lnTo>
                  <a:lnTo>
                    <a:pt x="38" y="288"/>
                  </a:lnTo>
                  <a:lnTo>
                    <a:pt x="42" y="279"/>
                  </a:lnTo>
                  <a:lnTo>
                    <a:pt x="49" y="273"/>
                  </a:lnTo>
                  <a:lnTo>
                    <a:pt x="49" y="264"/>
                  </a:lnTo>
                  <a:lnTo>
                    <a:pt x="53" y="258"/>
                  </a:lnTo>
                  <a:lnTo>
                    <a:pt x="53" y="249"/>
                  </a:lnTo>
                  <a:lnTo>
                    <a:pt x="55" y="243"/>
                  </a:lnTo>
                  <a:lnTo>
                    <a:pt x="53" y="237"/>
                  </a:lnTo>
                  <a:lnTo>
                    <a:pt x="55" y="230"/>
                  </a:lnTo>
                  <a:lnTo>
                    <a:pt x="53" y="224"/>
                  </a:lnTo>
                  <a:lnTo>
                    <a:pt x="55" y="217"/>
                  </a:lnTo>
                  <a:lnTo>
                    <a:pt x="51" y="215"/>
                  </a:lnTo>
                  <a:lnTo>
                    <a:pt x="40" y="200"/>
                  </a:lnTo>
                  <a:lnTo>
                    <a:pt x="40" y="194"/>
                  </a:lnTo>
                  <a:lnTo>
                    <a:pt x="36" y="188"/>
                  </a:lnTo>
                  <a:lnTo>
                    <a:pt x="34" y="186"/>
                  </a:lnTo>
                  <a:lnTo>
                    <a:pt x="30" y="177"/>
                  </a:lnTo>
                  <a:lnTo>
                    <a:pt x="25" y="171"/>
                  </a:lnTo>
                  <a:lnTo>
                    <a:pt x="25" y="160"/>
                  </a:lnTo>
                  <a:lnTo>
                    <a:pt x="21" y="145"/>
                  </a:lnTo>
                  <a:lnTo>
                    <a:pt x="15" y="139"/>
                  </a:lnTo>
                  <a:lnTo>
                    <a:pt x="2" y="128"/>
                  </a:lnTo>
                  <a:lnTo>
                    <a:pt x="0" y="13"/>
                  </a:lnTo>
                </a:path>
              </a:pathLst>
            </a:custGeom>
            <a:solidFill>
              <a:srgbClr val="C00000"/>
            </a:solidFill>
            <a:ln w="9525" cap="flat">
              <a:solidFill>
                <a:srgbClr val="FFFFFF"/>
              </a:solidFill>
              <a:prstDash val="solid"/>
              <a:miter lim="800000"/>
              <a:headEnd/>
              <a:tailEnd/>
            </a:ln>
          </p:spPr>
          <p:txBody>
            <a:bodyPr vert="horz" wrap="square" lIns="91440" tIns="45720" rIns="91440" bIns="45720" numCol="1" anchor="ctr" anchorCtr="0" compatLnSpc="1">
              <a:prstTxWarp prst="textNoShape">
                <a:avLst/>
              </a:prstTxWarp>
            </a:bodyPr>
            <a:lstStyle/>
            <a:p>
              <a:r>
                <a:rPr lang="en-US" sz="1000" b="1" dirty="0">
                  <a:solidFill>
                    <a:schemeClr val="bg1"/>
                  </a:solidFill>
                </a:rPr>
                <a:t> La.</a:t>
              </a:r>
            </a:p>
          </p:txBody>
        </p:sp>
        <p:sp>
          <p:nvSpPr>
            <p:cNvPr id="648" name="Freeform 863">
              <a:extLst>
                <a:ext uri="{FF2B5EF4-FFF2-40B4-BE49-F238E27FC236}">
                  <a16:creationId xmlns:a16="http://schemas.microsoft.com/office/drawing/2014/main" id="{A1849BE3-A013-7744-945B-4927C68CFC5A}"/>
                </a:ext>
              </a:extLst>
            </p:cNvPr>
            <p:cNvSpPr>
              <a:spLocks noChangeAspect="1"/>
            </p:cNvSpPr>
            <p:nvPr/>
          </p:nvSpPr>
          <p:spPr bwMode="auto">
            <a:xfrm>
              <a:off x="5007794" y="2474755"/>
              <a:ext cx="638652" cy="712945"/>
            </a:xfrm>
            <a:custGeom>
              <a:avLst/>
              <a:gdLst>
                <a:gd name="T0" fmla="*/ 70 w 447"/>
                <a:gd name="T1" fmla="*/ 36 h 499"/>
                <a:gd name="T2" fmla="*/ 119 w 447"/>
                <a:gd name="T3" fmla="*/ 15 h 499"/>
                <a:gd name="T4" fmla="*/ 140 w 447"/>
                <a:gd name="T5" fmla="*/ 4 h 499"/>
                <a:gd name="T6" fmla="*/ 155 w 447"/>
                <a:gd name="T7" fmla="*/ 13 h 499"/>
                <a:gd name="T8" fmla="*/ 149 w 447"/>
                <a:gd name="T9" fmla="*/ 34 h 499"/>
                <a:gd name="T10" fmla="*/ 159 w 447"/>
                <a:gd name="T11" fmla="*/ 34 h 499"/>
                <a:gd name="T12" fmla="*/ 187 w 447"/>
                <a:gd name="T13" fmla="*/ 41 h 499"/>
                <a:gd name="T14" fmla="*/ 206 w 447"/>
                <a:gd name="T15" fmla="*/ 51 h 499"/>
                <a:gd name="T16" fmla="*/ 315 w 447"/>
                <a:gd name="T17" fmla="*/ 92 h 499"/>
                <a:gd name="T18" fmla="*/ 340 w 447"/>
                <a:gd name="T19" fmla="*/ 92 h 499"/>
                <a:gd name="T20" fmla="*/ 372 w 447"/>
                <a:gd name="T21" fmla="*/ 100 h 499"/>
                <a:gd name="T22" fmla="*/ 391 w 447"/>
                <a:gd name="T23" fmla="*/ 117 h 499"/>
                <a:gd name="T24" fmla="*/ 400 w 447"/>
                <a:gd name="T25" fmla="*/ 132 h 499"/>
                <a:gd name="T26" fmla="*/ 400 w 447"/>
                <a:gd name="T27" fmla="*/ 160 h 499"/>
                <a:gd name="T28" fmla="*/ 411 w 447"/>
                <a:gd name="T29" fmla="*/ 173 h 499"/>
                <a:gd name="T30" fmla="*/ 419 w 447"/>
                <a:gd name="T31" fmla="*/ 185 h 499"/>
                <a:gd name="T32" fmla="*/ 419 w 447"/>
                <a:gd name="T33" fmla="*/ 198 h 499"/>
                <a:gd name="T34" fmla="*/ 404 w 447"/>
                <a:gd name="T35" fmla="*/ 213 h 499"/>
                <a:gd name="T36" fmla="*/ 394 w 447"/>
                <a:gd name="T37" fmla="*/ 245 h 499"/>
                <a:gd name="T38" fmla="*/ 404 w 447"/>
                <a:gd name="T39" fmla="*/ 245 h 499"/>
                <a:gd name="T40" fmla="*/ 417 w 447"/>
                <a:gd name="T41" fmla="*/ 226 h 499"/>
                <a:gd name="T42" fmla="*/ 436 w 447"/>
                <a:gd name="T43" fmla="*/ 211 h 499"/>
                <a:gd name="T44" fmla="*/ 445 w 447"/>
                <a:gd name="T45" fmla="*/ 232 h 499"/>
                <a:gd name="T46" fmla="*/ 434 w 447"/>
                <a:gd name="T47" fmla="*/ 275 h 499"/>
                <a:gd name="T48" fmla="*/ 432 w 447"/>
                <a:gd name="T49" fmla="*/ 298 h 499"/>
                <a:gd name="T50" fmla="*/ 425 w 447"/>
                <a:gd name="T51" fmla="*/ 326 h 499"/>
                <a:gd name="T52" fmla="*/ 423 w 447"/>
                <a:gd name="T53" fmla="*/ 358 h 499"/>
                <a:gd name="T54" fmla="*/ 419 w 447"/>
                <a:gd name="T55" fmla="*/ 388 h 499"/>
                <a:gd name="T56" fmla="*/ 419 w 447"/>
                <a:gd name="T57" fmla="*/ 424 h 499"/>
                <a:gd name="T58" fmla="*/ 430 w 447"/>
                <a:gd name="T59" fmla="*/ 445 h 499"/>
                <a:gd name="T60" fmla="*/ 432 w 447"/>
                <a:gd name="T61" fmla="*/ 467 h 499"/>
                <a:gd name="T62" fmla="*/ 332 w 447"/>
                <a:gd name="T63" fmla="*/ 490 h 499"/>
                <a:gd name="T64" fmla="*/ 172 w 447"/>
                <a:gd name="T65" fmla="*/ 479 h 499"/>
                <a:gd name="T66" fmla="*/ 159 w 447"/>
                <a:gd name="T67" fmla="*/ 460 h 499"/>
                <a:gd name="T68" fmla="*/ 151 w 447"/>
                <a:gd name="T69" fmla="*/ 430 h 499"/>
                <a:gd name="T70" fmla="*/ 149 w 447"/>
                <a:gd name="T71" fmla="*/ 407 h 499"/>
                <a:gd name="T72" fmla="*/ 144 w 447"/>
                <a:gd name="T73" fmla="*/ 390 h 499"/>
                <a:gd name="T74" fmla="*/ 140 w 447"/>
                <a:gd name="T75" fmla="*/ 373 h 499"/>
                <a:gd name="T76" fmla="*/ 125 w 447"/>
                <a:gd name="T77" fmla="*/ 337 h 499"/>
                <a:gd name="T78" fmla="*/ 104 w 447"/>
                <a:gd name="T79" fmla="*/ 326 h 499"/>
                <a:gd name="T80" fmla="*/ 70 w 447"/>
                <a:gd name="T81" fmla="*/ 292 h 499"/>
                <a:gd name="T82" fmla="*/ 49 w 447"/>
                <a:gd name="T83" fmla="*/ 277 h 499"/>
                <a:gd name="T84" fmla="*/ 21 w 447"/>
                <a:gd name="T85" fmla="*/ 264 h 499"/>
                <a:gd name="T86" fmla="*/ 12 w 447"/>
                <a:gd name="T87" fmla="*/ 237 h 499"/>
                <a:gd name="T88" fmla="*/ 10 w 447"/>
                <a:gd name="T89" fmla="*/ 198 h 499"/>
                <a:gd name="T90" fmla="*/ 4 w 447"/>
                <a:gd name="T91" fmla="*/ 164 h 499"/>
                <a:gd name="T92" fmla="*/ 4 w 447"/>
                <a:gd name="T93" fmla="*/ 143 h 499"/>
                <a:gd name="T94" fmla="*/ 25 w 447"/>
                <a:gd name="T95" fmla="*/ 119 h 499"/>
                <a:gd name="T96" fmla="*/ 44 w 447"/>
                <a:gd name="T97" fmla="*/ 96 h 499"/>
                <a:gd name="T98" fmla="*/ 51 w 447"/>
                <a:gd name="T99" fmla="*/ 32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7" h="499">
                  <a:moveTo>
                    <a:pt x="55" y="28"/>
                  </a:moveTo>
                  <a:lnTo>
                    <a:pt x="61" y="34"/>
                  </a:lnTo>
                  <a:lnTo>
                    <a:pt x="70" y="36"/>
                  </a:lnTo>
                  <a:lnTo>
                    <a:pt x="76" y="34"/>
                  </a:lnTo>
                  <a:lnTo>
                    <a:pt x="104" y="24"/>
                  </a:lnTo>
                  <a:lnTo>
                    <a:pt x="119" y="15"/>
                  </a:lnTo>
                  <a:lnTo>
                    <a:pt x="125" y="13"/>
                  </a:lnTo>
                  <a:lnTo>
                    <a:pt x="134" y="9"/>
                  </a:lnTo>
                  <a:lnTo>
                    <a:pt x="140" y="4"/>
                  </a:lnTo>
                  <a:lnTo>
                    <a:pt x="149" y="0"/>
                  </a:lnTo>
                  <a:lnTo>
                    <a:pt x="157" y="4"/>
                  </a:lnTo>
                  <a:lnTo>
                    <a:pt x="155" y="13"/>
                  </a:lnTo>
                  <a:lnTo>
                    <a:pt x="151" y="19"/>
                  </a:lnTo>
                  <a:lnTo>
                    <a:pt x="151" y="26"/>
                  </a:lnTo>
                  <a:lnTo>
                    <a:pt x="149" y="34"/>
                  </a:lnTo>
                  <a:lnTo>
                    <a:pt x="147" y="38"/>
                  </a:lnTo>
                  <a:lnTo>
                    <a:pt x="153" y="38"/>
                  </a:lnTo>
                  <a:lnTo>
                    <a:pt x="159" y="34"/>
                  </a:lnTo>
                  <a:lnTo>
                    <a:pt x="168" y="36"/>
                  </a:lnTo>
                  <a:lnTo>
                    <a:pt x="174" y="38"/>
                  </a:lnTo>
                  <a:lnTo>
                    <a:pt x="187" y="41"/>
                  </a:lnTo>
                  <a:lnTo>
                    <a:pt x="191" y="43"/>
                  </a:lnTo>
                  <a:lnTo>
                    <a:pt x="198" y="47"/>
                  </a:lnTo>
                  <a:lnTo>
                    <a:pt x="206" y="51"/>
                  </a:lnTo>
                  <a:lnTo>
                    <a:pt x="215" y="66"/>
                  </a:lnTo>
                  <a:lnTo>
                    <a:pt x="289" y="81"/>
                  </a:lnTo>
                  <a:lnTo>
                    <a:pt x="315" y="92"/>
                  </a:lnTo>
                  <a:lnTo>
                    <a:pt x="317" y="92"/>
                  </a:lnTo>
                  <a:lnTo>
                    <a:pt x="332" y="94"/>
                  </a:lnTo>
                  <a:lnTo>
                    <a:pt x="340" y="92"/>
                  </a:lnTo>
                  <a:lnTo>
                    <a:pt x="347" y="94"/>
                  </a:lnTo>
                  <a:lnTo>
                    <a:pt x="366" y="96"/>
                  </a:lnTo>
                  <a:lnTo>
                    <a:pt x="372" y="100"/>
                  </a:lnTo>
                  <a:lnTo>
                    <a:pt x="374" y="113"/>
                  </a:lnTo>
                  <a:lnTo>
                    <a:pt x="381" y="113"/>
                  </a:lnTo>
                  <a:lnTo>
                    <a:pt x="391" y="117"/>
                  </a:lnTo>
                  <a:lnTo>
                    <a:pt x="400" y="124"/>
                  </a:lnTo>
                  <a:lnTo>
                    <a:pt x="398" y="126"/>
                  </a:lnTo>
                  <a:lnTo>
                    <a:pt x="400" y="132"/>
                  </a:lnTo>
                  <a:lnTo>
                    <a:pt x="400" y="147"/>
                  </a:lnTo>
                  <a:lnTo>
                    <a:pt x="398" y="156"/>
                  </a:lnTo>
                  <a:lnTo>
                    <a:pt x="400" y="160"/>
                  </a:lnTo>
                  <a:lnTo>
                    <a:pt x="406" y="158"/>
                  </a:lnTo>
                  <a:lnTo>
                    <a:pt x="415" y="158"/>
                  </a:lnTo>
                  <a:lnTo>
                    <a:pt x="411" y="173"/>
                  </a:lnTo>
                  <a:lnTo>
                    <a:pt x="411" y="179"/>
                  </a:lnTo>
                  <a:lnTo>
                    <a:pt x="417" y="185"/>
                  </a:lnTo>
                  <a:lnTo>
                    <a:pt x="419" y="185"/>
                  </a:lnTo>
                  <a:lnTo>
                    <a:pt x="421" y="188"/>
                  </a:lnTo>
                  <a:lnTo>
                    <a:pt x="419" y="194"/>
                  </a:lnTo>
                  <a:lnTo>
                    <a:pt x="419" y="198"/>
                  </a:lnTo>
                  <a:lnTo>
                    <a:pt x="413" y="205"/>
                  </a:lnTo>
                  <a:lnTo>
                    <a:pt x="404" y="207"/>
                  </a:lnTo>
                  <a:lnTo>
                    <a:pt x="404" y="213"/>
                  </a:lnTo>
                  <a:lnTo>
                    <a:pt x="400" y="222"/>
                  </a:lnTo>
                  <a:lnTo>
                    <a:pt x="396" y="237"/>
                  </a:lnTo>
                  <a:lnTo>
                    <a:pt x="394" y="245"/>
                  </a:lnTo>
                  <a:lnTo>
                    <a:pt x="394" y="251"/>
                  </a:lnTo>
                  <a:lnTo>
                    <a:pt x="400" y="251"/>
                  </a:lnTo>
                  <a:lnTo>
                    <a:pt x="404" y="245"/>
                  </a:lnTo>
                  <a:lnTo>
                    <a:pt x="411" y="241"/>
                  </a:lnTo>
                  <a:lnTo>
                    <a:pt x="417" y="232"/>
                  </a:lnTo>
                  <a:lnTo>
                    <a:pt x="417" y="226"/>
                  </a:lnTo>
                  <a:lnTo>
                    <a:pt x="421" y="217"/>
                  </a:lnTo>
                  <a:lnTo>
                    <a:pt x="430" y="215"/>
                  </a:lnTo>
                  <a:lnTo>
                    <a:pt x="436" y="211"/>
                  </a:lnTo>
                  <a:lnTo>
                    <a:pt x="443" y="217"/>
                  </a:lnTo>
                  <a:lnTo>
                    <a:pt x="447" y="224"/>
                  </a:lnTo>
                  <a:lnTo>
                    <a:pt x="445" y="232"/>
                  </a:lnTo>
                  <a:lnTo>
                    <a:pt x="436" y="251"/>
                  </a:lnTo>
                  <a:lnTo>
                    <a:pt x="436" y="266"/>
                  </a:lnTo>
                  <a:lnTo>
                    <a:pt x="434" y="275"/>
                  </a:lnTo>
                  <a:lnTo>
                    <a:pt x="438" y="288"/>
                  </a:lnTo>
                  <a:lnTo>
                    <a:pt x="438" y="292"/>
                  </a:lnTo>
                  <a:lnTo>
                    <a:pt x="432" y="298"/>
                  </a:lnTo>
                  <a:lnTo>
                    <a:pt x="428" y="305"/>
                  </a:lnTo>
                  <a:lnTo>
                    <a:pt x="425" y="320"/>
                  </a:lnTo>
                  <a:lnTo>
                    <a:pt x="425" y="326"/>
                  </a:lnTo>
                  <a:lnTo>
                    <a:pt x="428" y="341"/>
                  </a:lnTo>
                  <a:lnTo>
                    <a:pt x="428" y="349"/>
                  </a:lnTo>
                  <a:lnTo>
                    <a:pt x="423" y="358"/>
                  </a:lnTo>
                  <a:lnTo>
                    <a:pt x="423" y="364"/>
                  </a:lnTo>
                  <a:lnTo>
                    <a:pt x="423" y="371"/>
                  </a:lnTo>
                  <a:lnTo>
                    <a:pt x="419" y="388"/>
                  </a:lnTo>
                  <a:lnTo>
                    <a:pt x="417" y="401"/>
                  </a:lnTo>
                  <a:lnTo>
                    <a:pt x="421" y="418"/>
                  </a:lnTo>
                  <a:lnTo>
                    <a:pt x="419" y="424"/>
                  </a:lnTo>
                  <a:lnTo>
                    <a:pt x="425" y="430"/>
                  </a:lnTo>
                  <a:lnTo>
                    <a:pt x="425" y="439"/>
                  </a:lnTo>
                  <a:lnTo>
                    <a:pt x="430" y="445"/>
                  </a:lnTo>
                  <a:lnTo>
                    <a:pt x="432" y="452"/>
                  </a:lnTo>
                  <a:lnTo>
                    <a:pt x="432" y="460"/>
                  </a:lnTo>
                  <a:lnTo>
                    <a:pt x="432" y="467"/>
                  </a:lnTo>
                  <a:lnTo>
                    <a:pt x="434" y="481"/>
                  </a:lnTo>
                  <a:lnTo>
                    <a:pt x="430" y="481"/>
                  </a:lnTo>
                  <a:lnTo>
                    <a:pt x="332" y="490"/>
                  </a:lnTo>
                  <a:lnTo>
                    <a:pt x="200" y="499"/>
                  </a:lnTo>
                  <a:lnTo>
                    <a:pt x="193" y="484"/>
                  </a:lnTo>
                  <a:lnTo>
                    <a:pt x="172" y="479"/>
                  </a:lnTo>
                  <a:lnTo>
                    <a:pt x="166" y="477"/>
                  </a:lnTo>
                  <a:lnTo>
                    <a:pt x="161" y="469"/>
                  </a:lnTo>
                  <a:lnTo>
                    <a:pt x="159" y="460"/>
                  </a:lnTo>
                  <a:lnTo>
                    <a:pt x="155" y="454"/>
                  </a:lnTo>
                  <a:lnTo>
                    <a:pt x="155" y="441"/>
                  </a:lnTo>
                  <a:lnTo>
                    <a:pt x="151" y="430"/>
                  </a:lnTo>
                  <a:lnTo>
                    <a:pt x="159" y="415"/>
                  </a:lnTo>
                  <a:lnTo>
                    <a:pt x="155" y="409"/>
                  </a:lnTo>
                  <a:lnTo>
                    <a:pt x="149" y="407"/>
                  </a:lnTo>
                  <a:lnTo>
                    <a:pt x="147" y="398"/>
                  </a:lnTo>
                  <a:lnTo>
                    <a:pt x="144" y="396"/>
                  </a:lnTo>
                  <a:lnTo>
                    <a:pt x="144" y="390"/>
                  </a:lnTo>
                  <a:lnTo>
                    <a:pt x="142" y="383"/>
                  </a:lnTo>
                  <a:lnTo>
                    <a:pt x="142" y="379"/>
                  </a:lnTo>
                  <a:lnTo>
                    <a:pt x="140" y="373"/>
                  </a:lnTo>
                  <a:lnTo>
                    <a:pt x="138" y="354"/>
                  </a:lnTo>
                  <a:lnTo>
                    <a:pt x="132" y="343"/>
                  </a:lnTo>
                  <a:lnTo>
                    <a:pt x="125" y="337"/>
                  </a:lnTo>
                  <a:lnTo>
                    <a:pt x="119" y="332"/>
                  </a:lnTo>
                  <a:lnTo>
                    <a:pt x="110" y="330"/>
                  </a:lnTo>
                  <a:lnTo>
                    <a:pt x="104" y="326"/>
                  </a:lnTo>
                  <a:lnTo>
                    <a:pt x="89" y="313"/>
                  </a:lnTo>
                  <a:lnTo>
                    <a:pt x="81" y="298"/>
                  </a:lnTo>
                  <a:lnTo>
                    <a:pt x="70" y="292"/>
                  </a:lnTo>
                  <a:lnTo>
                    <a:pt x="59" y="288"/>
                  </a:lnTo>
                  <a:lnTo>
                    <a:pt x="53" y="283"/>
                  </a:lnTo>
                  <a:lnTo>
                    <a:pt x="49" y="277"/>
                  </a:lnTo>
                  <a:lnTo>
                    <a:pt x="36" y="275"/>
                  </a:lnTo>
                  <a:lnTo>
                    <a:pt x="27" y="271"/>
                  </a:lnTo>
                  <a:lnTo>
                    <a:pt x="21" y="264"/>
                  </a:lnTo>
                  <a:lnTo>
                    <a:pt x="10" y="256"/>
                  </a:lnTo>
                  <a:lnTo>
                    <a:pt x="12" y="247"/>
                  </a:lnTo>
                  <a:lnTo>
                    <a:pt x="12" y="237"/>
                  </a:lnTo>
                  <a:lnTo>
                    <a:pt x="10" y="219"/>
                  </a:lnTo>
                  <a:lnTo>
                    <a:pt x="12" y="213"/>
                  </a:lnTo>
                  <a:lnTo>
                    <a:pt x="10" y="198"/>
                  </a:lnTo>
                  <a:lnTo>
                    <a:pt x="19" y="181"/>
                  </a:lnTo>
                  <a:lnTo>
                    <a:pt x="10" y="166"/>
                  </a:lnTo>
                  <a:lnTo>
                    <a:pt x="4" y="164"/>
                  </a:lnTo>
                  <a:lnTo>
                    <a:pt x="0" y="158"/>
                  </a:lnTo>
                  <a:lnTo>
                    <a:pt x="0" y="149"/>
                  </a:lnTo>
                  <a:lnTo>
                    <a:pt x="4" y="143"/>
                  </a:lnTo>
                  <a:lnTo>
                    <a:pt x="8" y="136"/>
                  </a:lnTo>
                  <a:lnTo>
                    <a:pt x="10" y="128"/>
                  </a:lnTo>
                  <a:lnTo>
                    <a:pt x="25" y="119"/>
                  </a:lnTo>
                  <a:lnTo>
                    <a:pt x="38" y="111"/>
                  </a:lnTo>
                  <a:lnTo>
                    <a:pt x="42" y="104"/>
                  </a:lnTo>
                  <a:lnTo>
                    <a:pt x="44" y="96"/>
                  </a:lnTo>
                  <a:lnTo>
                    <a:pt x="40" y="38"/>
                  </a:lnTo>
                  <a:lnTo>
                    <a:pt x="46" y="38"/>
                  </a:lnTo>
                  <a:lnTo>
                    <a:pt x="51" y="32"/>
                  </a:lnTo>
                  <a:lnTo>
                    <a:pt x="51" y="30"/>
                  </a:lnTo>
                  <a:lnTo>
                    <a:pt x="55" y="28"/>
                  </a:lnTo>
                </a:path>
              </a:pathLst>
            </a:custGeom>
            <a:solidFill>
              <a:srgbClr val="BEBEBE"/>
            </a:solidFill>
            <a:ln w="9525" cap="flat">
              <a:solidFill>
                <a:srgbClr val="FFFFFF"/>
              </a:solid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US" sz="1000" b="1" dirty="0">
                  <a:solidFill>
                    <a:srgbClr val="5A5A5A"/>
                  </a:solidFill>
                </a:rPr>
                <a:t>Wis.</a:t>
              </a:r>
            </a:p>
          </p:txBody>
        </p:sp>
        <p:sp>
          <p:nvSpPr>
            <p:cNvPr id="649" name="Freeform 874">
              <a:extLst>
                <a:ext uri="{FF2B5EF4-FFF2-40B4-BE49-F238E27FC236}">
                  <a16:creationId xmlns:a16="http://schemas.microsoft.com/office/drawing/2014/main" id="{1CED77DC-DB02-4749-B363-ED936E0A3596}"/>
                </a:ext>
              </a:extLst>
            </p:cNvPr>
            <p:cNvSpPr>
              <a:spLocks noChangeAspect="1"/>
            </p:cNvSpPr>
            <p:nvPr/>
          </p:nvSpPr>
          <p:spPr bwMode="auto">
            <a:xfrm>
              <a:off x="5279104" y="4371757"/>
              <a:ext cx="455772" cy="788670"/>
            </a:xfrm>
            <a:custGeom>
              <a:avLst/>
              <a:gdLst>
                <a:gd name="T0" fmla="*/ 34 w 319"/>
                <a:gd name="T1" fmla="*/ 228 h 552"/>
                <a:gd name="T2" fmla="*/ 38 w 319"/>
                <a:gd name="T3" fmla="*/ 215 h 552"/>
                <a:gd name="T4" fmla="*/ 36 w 319"/>
                <a:gd name="T5" fmla="*/ 200 h 552"/>
                <a:gd name="T6" fmla="*/ 34 w 319"/>
                <a:gd name="T7" fmla="*/ 194 h 552"/>
                <a:gd name="T8" fmla="*/ 28 w 319"/>
                <a:gd name="T9" fmla="*/ 188 h 552"/>
                <a:gd name="T10" fmla="*/ 26 w 319"/>
                <a:gd name="T11" fmla="*/ 169 h 552"/>
                <a:gd name="T12" fmla="*/ 38 w 319"/>
                <a:gd name="T13" fmla="*/ 164 h 552"/>
                <a:gd name="T14" fmla="*/ 38 w 319"/>
                <a:gd name="T15" fmla="*/ 156 h 552"/>
                <a:gd name="T16" fmla="*/ 40 w 319"/>
                <a:gd name="T17" fmla="*/ 139 h 552"/>
                <a:gd name="T18" fmla="*/ 49 w 319"/>
                <a:gd name="T19" fmla="*/ 120 h 552"/>
                <a:gd name="T20" fmla="*/ 47 w 319"/>
                <a:gd name="T21" fmla="*/ 105 h 552"/>
                <a:gd name="T22" fmla="*/ 64 w 319"/>
                <a:gd name="T23" fmla="*/ 96 h 552"/>
                <a:gd name="T24" fmla="*/ 72 w 319"/>
                <a:gd name="T25" fmla="*/ 88 h 552"/>
                <a:gd name="T26" fmla="*/ 81 w 319"/>
                <a:gd name="T27" fmla="*/ 64 h 552"/>
                <a:gd name="T28" fmla="*/ 79 w 319"/>
                <a:gd name="T29" fmla="*/ 58 h 552"/>
                <a:gd name="T30" fmla="*/ 79 w 319"/>
                <a:gd name="T31" fmla="*/ 39 h 552"/>
                <a:gd name="T32" fmla="*/ 85 w 319"/>
                <a:gd name="T33" fmla="*/ 30 h 552"/>
                <a:gd name="T34" fmla="*/ 102 w 319"/>
                <a:gd name="T35" fmla="*/ 26 h 552"/>
                <a:gd name="T36" fmla="*/ 224 w 319"/>
                <a:gd name="T37" fmla="*/ 7 h 552"/>
                <a:gd name="T38" fmla="*/ 296 w 319"/>
                <a:gd name="T39" fmla="*/ 5 h 552"/>
                <a:gd name="T40" fmla="*/ 319 w 319"/>
                <a:gd name="T41" fmla="*/ 518 h 552"/>
                <a:gd name="T42" fmla="*/ 300 w 319"/>
                <a:gd name="T43" fmla="*/ 522 h 552"/>
                <a:gd name="T44" fmla="*/ 285 w 319"/>
                <a:gd name="T45" fmla="*/ 526 h 552"/>
                <a:gd name="T46" fmla="*/ 275 w 319"/>
                <a:gd name="T47" fmla="*/ 522 h 552"/>
                <a:gd name="T48" fmla="*/ 243 w 319"/>
                <a:gd name="T49" fmla="*/ 533 h 552"/>
                <a:gd name="T50" fmla="*/ 232 w 319"/>
                <a:gd name="T51" fmla="*/ 535 h 552"/>
                <a:gd name="T52" fmla="*/ 224 w 319"/>
                <a:gd name="T53" fmla="*/ 546 h 552"/>
                <a:gd name="T54" fmla="*/ 211 w 319"/>
                <a:gd name="T55" fmla="*/ 550 h 552"/>
                <a:gd name="T56" fmla="*/ 202 w 319"/>
                <a:gd name="T57" fmla="*/ 537 h 552"/>
                <a:gd name="T58" fmla="*/ 185 w 319"/>
                <a:gd name="T59" fmla="*/ 514 h 552"/>
                <a:gd name="T60" fmla="*/ 181 w 319"/>
                <a:gd name="T61" fmla="*/ 486 h 552"/>
                <a:gd name="T62" fmla="*/ 185 w 319"/>
                <a:gd name="T63" fmla="*/ 462 h 552"/>
                <a:gd name="T64" fmla="*/ 9 w 319"/>
                <a:gd name="T65" fmla="*/ 467 h 552"/>
                <a:gd name="T66" fmla="*/ 0 w 319"/>
                <a:gd name="T67" fmla="*/ 445 h 552"/>
                <a:gd name="T68" fmla="*/ 6 w 319"/>
                <a:gd name="T69" fmla="*/ 431 h 552"/>
                <a:gd name="T70" fmla="*/ 19 w 319"/>
                <a:gd name="T71" fmla="*/ 409 h 552"/>
                <a:gd name="T72" fmla="*/ 21 w 319"/>
                <a:gd name="T73" fmla="*/ 401 h 552"/>
                <a:gd name="T74" fmla="*/ 23 w 319"/>
                <a:gd name="T75" fmla="*/ 384 h 552"/>
                <a:gd name="T76" fmla="*/ 49 w 319"/>
                <a:gd name="T77" fmla="*/ 356 h 552"/>
                <a:gd name="T78" fmla="*/ 49 w 319"/>
                <a:gd name="T79" fmla="*/ 352 h 552"/>
                <a:gd name="T80" fmla="*/ 47 w 319"/>
                <a:gd name="T81" fmla="*/ 341 h 552"/>
                <a:gd name="T82" fmla="*/ 53 w 319"/>
                <a:gd name="T83" fmla="*/ 330 h 552"/>
                <a:gd name="T84" fmla="*/ 64 w 319"/>
                <a:gd name="T85" fmla="*/ 322 h 552"/>
                <a:gd name="T86" fmla="*/ 53 w 319"/>
                <a:gd name="T87" fmla="*/ 313 h 552"/>
                <a:gd name="T88" fmla="*/ 45 w 319"/>
                <a:gd name="T89" fmla="*/ 301 h 552"/>
                <a:gd name="T90" fmla="*/ 51 w 319"/>
                <a:gd name="T91" fmla="*/ 288 h 552"/>
                <a:gd name="T92" fmla="*/ 45 w 319"/>
                <a:gd name="T93" fmla="*/ 277 h 552"/>
                <a:gd name="T94" fmla="*/ 43 w 319"/>
                <a:gd name="T95" fmla="*/ 258 h 552"/>
                <a:gd name="T96" fmla="*/ 30 w 319"/>
                <a:gd name="T97" fmla="*/ 256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9" h="552">
                  <a:moveTo>
                    <a:pt x="34" y="245"/>
                  </a:moveTo>
                  <a:lnTo>
                    <a:pt x="34" y="235"/>
                  </a:lnTo>
                  <a:lnTo>
                    <a:pt x="34" y="228"/>
                  </a:lnTo>
                  <a:lnTo>
                    <a:pt x="40" y="228"/>
                  </a:lnTo>
                  <a:lnTo>
                    <a:pt x="40" y="228"/>
                  </a:lnTo>
                  <a:lnTo>
                    <a:pt x="38" y="215"/>
                  </a:lnTo>
                  <a:lnTo>
                    <a:pt x="36" y="215"/>
                  </a:lnTo>
                  <a:lnTo>
                    <a:pt x="34" y="207"/>
                  </a:lnTo>
                  <a:lnTo>
                    <a:pt x="36" y="200"/>
                  </a:lnTo>
                  <a:lnTo>
                    <a:pt x="34" y="200"/>
                  </a:lnTo>
                  <a:lnTo>
                    <a:pt x="28" y="198"/>
                  </a:lnTo>
                  <a:lnTo>
                    <a:pt x="34" y="194"/>
                  </a:lnTo>
                  <a:lnTo>
                    <a:pt x="32" y="190"/>
                  </a:lnTo>
                  <a:lnTo>
                    <a:pt x="23" y="196"/>
                  </a:lnTo>
                  <a:lnTo>
                    <a:pt x="28" y="188"/>
                  </a:lnTo>
                  <a:lnTo>
                    <a:pt x="23" y="181"/>
                  </a:lnTo>
                  <a:lnTo>
                    <a:pt x="30" y="175"/>
                  </a:lnTo>
                  <a:lnTo>
                    <a:pt x="26" y="169"/>
                  </a:lnTo>
                  <a:lnTo>
                    <a:pt x="30" y="166"/>
                  </a:lnTo>
                  <a:lnTo>
                    <a:pt x="32" y="169"/>
                  </a:lnTo>
                  <a:lnTo>
                    <a:pt x="38" y="164"/>
                  </a:lnTo>
                  <a:lnTo>
                    <a:pt x="32" y="162"/>
                  </a:lnTo>
                  <a:lnTo>
                    <a:pt x="32" y="156"/>
                  </a:lnTo>
                  <a:lnTo>
                    <a:pt x="38" y="156"/>
                  </a:lnTo>
                  <a:lnTo>
                    <a:pt x="40" y="152"/>
                  </a:lnTo>
                  <a:lnTo>
                    <a:pt x="38" y="145"/>
                  </a:lnTo>
                  <a:lnTo>
                    <a:pt x="40" y="139"/>
                  </a:lnTo>
                  <a:lnTo>
                    <a:pt x="34" y="134"/>
                  </a:lnTo>
                  <a:lnTo>
                    <a:pt x="53" y="126"/>
                  </a:lnTo>
                  <a:lnTo>
                    <a:pt x="49" y="120"/>
                  </a:lnTo>
                  <a:lnTo>
                    <a:pt x="49" y="113"/>
                  </a:lnTo>
                  <a:lnTo>
                    <a:pt x="53" y="111"/>
                  </a:lnTo>
                  <a:lnTo>
                    <a:pt x="47" y="105"/>
                  </a:lnTo>
                  <a:lnTo>
                    <a:pt x="55" y="107"/>
                  </a:lnTo>
                  <a:lnTo>
                    <a:pt x="57" y="103"/>
                  </a:lnTo>
                  <a:lnTo>
                    <a:pt x="64" y="96"/>
                  </a:lnTo>
                  <a:lnTo>
                    <a:pt x="62" y="90"/>
                  </a:lnTo>
                  <a:lnTo>
                    <a:pt x="68" y="90"/>
                  </a:lnTo>
                  <a:lnTo>
                    <a:pt x="72" y="88"/>
                  </a:lnTo>
                  <a:lnTo>
                    <a:pt x="79" y="79"/>
                  </a:lnTo>
                  <a:lnTo>
                    <a:pt x="77" y="75"/>
                  </a:lnTo>
                  <a:lnTo>
                    <a:pt x="81" y="64"/>
                  </a:lnTo>
                  <a:lnTo>
                    <a:pt x="77" y="62"/>
                  </a:lnTo>
                  <a:lnTo>
                    <a:pt x="77" y="49"/>
                  </a:lnTo>
                  <a:lnTo>
                    <a:pt x="79" y="58"/>
                  </a:lnTo>
                  <a:lnTo>
                    <a:pt x="87" y="54"/>
                  </a:lnTo>
                  <a:lnTo>
                    <a:pt x="79" y="49"/>
                  </a:lnTo>
                  <a:lnTo>
                    <a:pt x="79" y="39"/>
                  </a:lnTo>
                  <a:lnTo>
                    <a:pt x="81" y="47"/>
                  </a:lnTo>
                  <a:lnTo>
                    <a:pt x="87" y="47"/>
                  </a:lnTo>
                  <a:lnTo>
                    <a:pt x="85" y="30"/>
                  </a:lnTo>
                  <a:lnTo>
                    <a:pt x="89" y="34"/>
                  </a:lnTo>
                  <a:lnTo>
                    <a:pt x="96" y="32"/>
                  </a:lnTo>
                  <a:lnTo>
                    <a:pt x="102" y="26"/>
                  </a:lnTo>
                  <a:lnTo>
                    <a:pt x="102" y="17"/>
                  </a:lnTo>
                  <a:lnTo>
                    <a:pt x="98" y="15"/>
                  </a:lnTo>
                  <a:lnTo>
                    <a:pt x="224" y="7"/>
                  </a:lnTo>
                  <a:lnTo>
                    <a:pt x="292" y="0"/>
                  </a:lnTo>
                  <a:lnTo>
                    <a:pt x="292" y="0"/>
                  </a:lnTo>
                  <a:lnTo>
                    <a:pt x="296" y="5"/>
                  </a:lnTo>
                  <a:lnTo>
                    <a:pt x="302" y="9"/>
                  </a:lnTo>
                  <a:lnTo>
                    <a:pt x="296" y="350"/>
                  </a:lnTo>
                  <a:lnTo>
                    <a:pt x="319" y="518"/>
                  </a:lnTo>
                  <a:lnTo>
                    <a:pt x="319" y="520"/>
                  </a:lnTo>
                  <a:lnTo>
                    <a:pt x="315" y="528"/>
                  </a:lnTo>
                  <a:lnTo>
                    <a:pt x="300" y="522"/>
                  </a:lnTo>
                  <a:lnTo>
                    <a:pt x="298" y="526"/>
                  </a:lnTo>
                  <a:lnTo>
                    <a:pt x="292" y="528"/>
                  </a:lnTo>
                  <a:lnTo>
                    <a:pt x="285" y="526"/>
                  </a:lnTo>
                  <a:lnTo>
                    <a:pt x="277" y="520"/>
                  </a:lnTo>
                  <a:lnTo>
                    <a:pt x="266" y="522"/>
                  </a:lnTo>
                  <a:lnTo>
                    <a:pt x="275" y="522"/>
                  </a:lnTo>
                  <a:lnTo>
                    <a:pt x="273" y="524"/>
                  </a:lnTo>
                  <a:lnTo>
                    <a:pt x="258" y="526"/>
                  </a:lnTo>
                  <a:lnTo>
                    <a:pt x="243" y="533"/>
                  </a:lnTo>
                  <a:lnTo>
                    <a:pt x="236" y="535"/>
                  </a:lnTo>
                  <a:lnTo>
                    <a:pt x="238" y="533"/>
                  </a:lnTo>
                  <a:lnTo>
                    <a:pt x="232" y="535"/>
                  </a:lnTo>
                  <a:lnTo>
                    <a:pt x="232" y="535"/>
                  </a:lnTo>
                  <a:lnTo>
                    <a:pt x="230" y="539"/>
                  </a:lnTo>
                  <a:lnTo>
                    <a:pt x="224" y="546"/>
                  </a:lnTo>
                  <a:lnTo>
                    <a:pt x="219" y="552"/>
                  </a:lnTo>
                  <a:lnTo>
                    <a:pt x="213" y="552"/>
                  </a:lnTo>
                  <a:lnTo>
                    <a:pt x="211" y="550"/>
                  </a:lnTo>
                  <a:lnTo>
                    <a:pt x="204" y="548"/>
                  </a:lnTo>
                  <a:lnTo>
                    <a:pt x="200" y="539"/>
                  </a:lnTo>
                  <a:lnTo>
                    <a:pt x="202" y="537"/>
                  </a:lnTo>
                  <a:lnTo>
                    <a:pt x="198" y="528"/>
                  </a:lnTo>
                  <a:lnTo>
                    <a:pt x="196" y="522"/>
                  </a:lnTo>
                  <a:lnTo>
                    <a:pt x="185" y="514"/>
                  </a:lnTo>
                  <a:lnTo>
                    <a:pt x="181" y="505"/>
                  </a:lnTo>
                  <a:lnTo>
                    <a:pt x="179" y="499"/>
                  </a:lnTo>
                  <a:lnTo>
                    <a:pt x="181" y="486"/>
                  </a:lnTo>
                  <a:lnTo>
                    <a:pt x="185" y="471"/>
                  </a:lnTo>
                  <a:lnTo>
                    <a:pt x="187" y="465"/>
                  </a:lnTo>
                  <a:lnTo>
                    <a:pt x="185" y="462"/>
                  </a:lnTo>
                  <a:lnTo>
                    <a:pt x="96" y="469"/>
                  </a:lnTo>
                  <a:lnTo>
                    <a:pt x="2" y="475"/>
                  </a:lnTo>
                  <a:lnTo>
                    <a:pt x="9" y="467"/>
                  </a:lnTo>
                  <a:lnTo>
                    <a:pt x="4" y="460"/>
                  </a:lnTo>
                  <a:lnTo>
                    <a:pt x="4" y="452"/>
                  </a:lnTo>
                  <a:lnTo>
                    <a:pt x="0" y="445"/>
                  </a:lnTo>
                  <a:lnTo>
                    <a:pt x="11" y="443"/>
                  </a:lnTo>
                  <a:lnTo>
                    <a:pt x="13" y="437"/>
                  </a:lnTo>
                  <a:lnTo>
                    <a:pt x="6" y="431"/>
                  </a:lnTo>
                  <a:lnTo>
                    <a:pt x="15" y="431"/>
                  </a:lnTo>
                  <a:lnTo>
                    <a:pt x="11" y="416"/>
                  </a:lnTo>
                  <a:lnTo>
                    <a:pt x="19" y="409"/>
                  </a:lnTo>
                  <a:lnTo>
                    <a:pt x="19" y="407"/>
                  </a:lnTo>
                  <a:lnTo>
                    <a:pt x="13" y="407"/>
                  </a:lnTo>
                  <a:lnTo>
                    <a:pt x="21" y="401"/>
                  </a:lnTo>
                  <a:lnTo>
                    <a:pt x="21" y="394"/>
                  </a:lnTo>
                  <a:lnTo>
                    <a:pt x="30" y="388"/>
                  </a:lnTo>
                  <a:lnTo>
                    <a:pt x="23" y="384"/>
                  </a:lnTo>
                  <a:lnTo>
                    <a:pt x="28" y="377"/>
                  </a:lnTo>
                  <a:lnTo>
                    <a:pt x="34" y="375"/>
                  </a:lnTo>
                  <a:lnTo>
                    <a:pt x="49" y="356"/>
                  </a:lnTo>
                  <a:lnTo>
                    <a:pt x="49" y="354"/>
                  </a:lnTo>
                  <a:lnTo>
                    <a:pt x="43" y="352"/>
                  </a:lnTo>
                  <a:lnTo>
                    <a:pt x="49" y="352"/>
                  </a:lnTo>
                  <a:lnTo>
                    <a:pt x="49" y="347"/>
                  </a:lnTo>
                  <a:lnTo>
                    <a:pt x="55" y="341"/>
                  </a:lnTo>
                  <a:lnTo>
                    <a:pt x="47" y="341"/>
                  </a:lnTo>
                  <a:lnTo>
                    <a:pt x="40" y="341"/>
                  </a:lnTo>
                  <a:lnTo>
                    <a:pt x="45" y="333"/>
                  </a:lnTo>
                  <a:lnTo>
                    <a:pt x="53" y="330"/>
                  </a:lnTo>
                  <a:lnTo>
                    <a:pt x="57" y="324"/>
                  </a:lnTo>
                  <a:lnTo>
                    <a:pt x="64" y="324"/>
                  </a:lnTo>
                  <a:lnTo>
                    <a:pt x="64" y="322"/>
                  </a:lnTo>
                  <a:lnTo>
                    <a:pt x="64" y="320"/>
                  </a:lnTo>
                  <a:lnTo>
                    <a:pt x="55" y="318"/>
                  </a:lnTo>
                  <a:lnTo>
                    <a:pt x="53" y="313"/>
                  </a:lnTo>
                  <a:lnTo>
                    <a:pt x="47" y="309"/>
                  </a:lnTo>
                  <a:lnTo>
                    <a:pt x="43" y="303"/>
                  </a:lnTo>
                  <a:lnTo>
                    <a:pt x="45" y="301"/>
                  </a:lnTo>
                  <a:lnTo>
                    <a:pt x="51" y="303"/>
                  </a:lnTo>
                  <a:lnTo>
                    <a:pt x="47" y="296"/>
                  </a:lnTo>
                  <a:lnTo>
                    <a:pt x="51" y="288"/>
                  </a:lnTo>
                  <a:lnTo>
                    <a:pt x="38" y="290"/>
                  </a:lnTo>
                  <a:lnTo>
                    <a:pt x="36" y="286"/>
                  </a:lnTo>
                  <a:lnTo>
                    <a:pt x="45" y="277"/>
                  </a:lnTo>
                  <a:lnTo>
                    <a:pt x="36" y="273"/>
                  </a:lnTo>
                  <a:lnTo>
                    <a:pt x="36" y="264"/>
                  </a:lnTo>
                  <a:lnTo>
                    <a:pt x="43" y="258"/>
                  </a:lnTo>
                  <a:lnTo>
                    <a:pt x="43" y="252"/>
                  </a:lnTo>
                  <a:lnTo>
                    <a:pt x="36" y="252"/>
                  </a:lnTo>
                  <a:lnTo>
                    <a:pt x="30" y="256"/>
                  </a:lnTo>
                  <a:lnTo>
                    <a:pt x="32" y="249"/>
                  </a:lnTo>
                  <a:lnTo>
                    <a:pt x="34" y="245"/>
                  </a:lnTo>
                </a:path>
              </a:pathLst>
            </a:custGeom>
            <a:solidFill>
              <a:srgbClr val="C00000"/>
            </a:solidFill>
            <a:ln w="9525" cap="flat">
              <a:solidFill>
                <a:srgbClr val="FFFFFF"/>
              </a:solidFill>
              <a:prstDash val="solid"/>
              <a:miter lim="800000"/>
              <a:headEnd/>
              <a:tailEnd/>
            </a:ln>
          </p:spPr>
          <p:txBody>
            <a:bodyPr vert="horz" wrap="square" lIns="0" tIns="45720" rIns="0" bIns="45720" numCol="1" anchor="ctr" anchorCtr="0" compatLnSpc="1">
              <a:prstTxWarp prst="textNoShape">
                <a:avLst/>
              </a:prstTxWarp>
            </a:bodyPr>
            <a:lstStyle/>
            <a:p>
              <a:pPr algn="ctr"/>
              <a:r>
                <a:rPr lang="en-US" sz="1000" b="1" dirty="0">
                  <a:solidFill>
                    <a:schemeClr val="bg1"/>
                  </a:solidFill>
                </a:rPr>
                <a:t> Miss.</a:t>
              </a:r>
            </a:p>
          </p:txBody>
        </p:sp>
        <p:sp>
          <p:nvSpPr>
            <p:cNvPr id="650" name="Freeform 893">
              <a:extLst>
                <a:ext uri="{FF2B5EF4-FFF2-40B4-BE49-F238E27FC236}">
                  <a16:creationId xmlns:a16="http://schemas.microsoft.com/office/drawing/2014/main" id="{384031EB-A1CA-2C4B-BBCB-579EE58AC054}"/>
                </a:ext>
              </a:extLst>
            </p:cNvPr>
            <p:cNvSpPr>
              <a:spLocks noChangeAspect="1"/>
            </p:cNvSpPr>
            <p:nvPr/>
          </p:nvSpPr>
          <p:spPr bwMode="auto">
            <a:xfrm>
              <a:off x="7932060" y="3490861"/>
              <a:ext cx="8573" cy="30006"/>
            </a:xfrm>
            <a:custGeom>
              <a:avLst/>
              <a:gdLst>
                <a:gd name="T0" fmla="*/ 0 w 6"/>
                <a:gd name="T1" fmla="*/ 21 h 21"/>
                <a:gd name="T2" fmla="*/ 6 w 6"/>
                <a:gd name="T3" fmla="*/ 0 h 21"/>
                <a:gd name="T4" fmla="*/ 6 w 6"/>
                <a:gd name="T5" fmla="*/ 6 h 21"/>
                <a:gd name="T6" fmla="*/ 0 w 6"/>
                <a:gd name="T7" fmla="*/ 21 h 21"/>
              </a:gdLst>
              <a:ahLst/>
              <a:cxnLst>
                <a:cxn ang="0">
                  <a:pos x="T0" y="T1"/>
                </a:cxn>
                <a:cxn ang="0">
                  <a:pos x="T2" y="T3"/>
                </a:cxn>
                <a:cxn ang="0">
                  <a:pos x="T4" y="T5"/>
                </a:cxn>
                <a:cxn ang="0">
                  <a:pos x="T6" y="T7"/>
                </a:cxn>
              </a:cxnLst>
              <a:rect l="0" t="0" r="r" b="b"/>
              <a:pathLst>
                <a:path w="6" h="21">
                  <a:moveTo>
                    <a:pt x="0" y="21"/>
                  </a:moveTo>
                  <a:lnTo>
                    <a:pt x="6" y="0"/>
                  </a:lnTo>
                  <a:lnTo>
                    <a:pt x="6" y="6"/>
                  </a:lnTo>
                  <a:lnTo>
                    <a:pt x="0" y="2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51" name="Freeform 894">
              <a:extLst>
                <a:ext uri="{FF2B5EF4-FFF2-40B4-BE49-F238E27FC236}">
                  <a16:creationId xmlns:a16="http://schemas.microsoft.com/office/drawing/2014/main" id="{C412BC29-742E-554D-985B-A2C12E186952}"/>
                </a:ext>
              </a:extLst>
            </p:cNvPr>
            <p:cNvSpPr>
              <a:spLocks noChangeAspect="1"/>
            </p:cNvSpPr>
            <p:nvPr/>
          </p:nvSpPr>
          <p:spPr bwMode="auto">
            <a:xfrm>
              <a:off x="7932060" y="3490861"/>
              <a:ext cx="8573" cy="30006"/>
            </a:xfrm>
            <a:custGeom>
              <a:avLst/>
              <a:gdLst>
                <a:gd name="T0" fmla="*/ 0 w 6"/>
                <a:gd name="T1" fmla="*/ 21 h 21"/>
                <a:gd name="T2" fmla="*/ 6 w 6"/>
                <a:gd name="T3" fmla="*/ 0 h 21"/>
                <a:gd name="T4" fmla="*/ 6 w 6"/>
                <a:gd name="T5" fmla="*/ 6 h 21"/>
                <a:gd name="T6" fmla="*/ 0 w 6"/>
                <a:gd name="T7" fmla="*/ 21 h 21"/>
              </a:gdLst>
              <a:ahLst/>
              <a:cxnLst>
                <a:cxn ang="0">
                  <a:pos x="T0" y="T1"/>
                </a:cxn>
                <a:cxn ang="0">
                  <a:pos x="T2" y="T3"/>
                </a:cxn>
                <a:cxn ang="0">
                  <a:pos x="T4" y="T5"/>
                </a:cxn>
                <a:cxn ang="0">
                  <a:pos x="T6" y="T7"/>
                </a:cxn>
              </a:cxnLst>
              <a:rect l="0" t="0" r="r" b="b"/>
              <a:pathLst>
                <a:path w="6" h="21">
                  <a:moveTo>
                    <a:pt x="0" y="21"/>
                  </a:moveTo>
                  <a:lnTo>
                    <a:pt x="6" y="0"/>
                  </a:lnTo>
                  <a:lnTo>
                    <a:pt x="6" y="6"/>
                  </a:lnTo>
                  <a:lnTo>
                    <a:pt x="0" y="21"/>
                  </a:lnTo>
                </a:path>
              </a:pathLst>
            </a:custGeom>
            <a:solidFill>
              <a:schemeClr val="bg2"/>
            </a:solidFill>
            <a:ln w="1428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52" name="Freeform 910">
              <a:extLst>
                <a:ext uri="{FF2B5EF4-FFF2-40B4-BE49-F238E27FC236}">
                  <a16:creationId xmlns:a16="http://schemas.microsoft.com/office/drawing/2014/main" id="{C678E9F0-D72E-C548-A550-17D83C85FA34}"/>
                </a:ext>
              </a:extLst>
            </p:cNvPr>
            <p:cNvSpPr>
              <a:spLocks noChangeAspect="1"/>
            </p:cNvSpPr>
            <p:nvPr/>
          </p:nvSpPr>
          <p:spPr bwMode="auto">
            <a:xfrm>
              <a:off x="6196408" y="3884457"/>
              <a:ext cx="1080135" cy="490062"/>
            </a:xfrm>
            <a:custGeom>
              <a:avLst/>
              <a:gdLst>
                <a:gd name="T0" fmla="*/ 21 w 756"/>
                <a:gd name="T1" fmla="*/ 264 h 343"/>
                <a:gd name="T2" fmla="*/ 47 w 756"/>
                <a:gd name="T3" fmla="*/ 233 h 343"/>
                <a:gd name="T4" fmla="*/ 100 w 756"/>
                <a:gd name="T5" fmla="*/ 198 h 343"/>
                <a:gd name="T6" fmla="*/ 121 w 756"/>
                <a:gd name="T7" fmla="*/ 179 h 343"/>
                <a:gd name="T8" fmla="*/ 141 w 756"/>
                <a:gd name="T9" fmla="*/ 173 h 343"/>
                <a:gd name="T10" fmla="*/ 162 w 756"/>
                <a:gd name="T11" fmla="*/ 152 h 343"/>
                <a:gd name="T12" fmla="*/ 194 w 756"/>
                <a:gd name="T13" fmla="*/ 128 h 343"/>
                <a:gd name="T14" fmla="*/ 209 w 756"/>
                <a:gd name="T15" fmla="*/ 98 h 343"/>
                <a:gd name="T16" fmla="*/ 326 w 756"/>
                <a:gd name="T17" fmla="*/ 75 h 343"/>
                <a:gd name="T18" fmla="*/ 709 w 756"/>
                <a:gd name="T19" fmla="*/ 7 h 343"/>
                <a:gd name="T20" fmla="*/ 737 w 756"/>
                <a:gd name="T21" fmla="*/ 39 h 343"/>
                <a:gd name="T22" fmla="*/ 722 w 756"/>
                <a:gd name="T23" fmla="*/ 34 h 343"/>
                <a:gd name="T24" fmla="*/ 698 w 756"/>
                <a:gd name="T25" fmla="*/ 32 h 343"/>
                <a:gd name="T26" fmla="*/ 705 w 756"/>
                <a:gd name="T27" fmla="*/ 49 h 343"/>
                <a:gd name="T28" fmla="*/ 686 w 756"/>
                <a:gd name="T29" fmla="*/ 51 h 343"/>
                <a:gd name="T30" fmla="*/ 662 w 756"/>
                <a:gd name="T31" fmla="*/ 69 h 343"/>
                <a:gd name="T32" fmla="*/ 656 w 756"/>
                <a:gd name="T33" fmla="*/ 43 h 343"/>
                <a:gd name="T34" fmla="*/ 654 w 756"/>
                <a:gd name="T35" fmla="*/ 58 h 343"/>
                <a:gd name="T36" fmla="*/ 673 w 756"/>
                <a:gd name="T37" fmla="*/ 79 h 343"/>
                <a:gd name="T38" fmla="*/ 703 w 756"/>
                <a:gd name="T39" fmla="*/ 69 h 343"/>
                <a:gd name="T40" fmla="*/ 724 w 756"/>
                <a:gd name="T41" fmla="*/ 79 h 343"/>
                <a:gd name="T42" fmla="*/ 724 w 756"/>
                <a:gd name="T43" fmla="*/ 100 h 343"/>
                <a:gd name="T44" fmla="*/ 739 w 756"/>
                <a:gd name="T45" fmla="*/ 71 h 343"/>
                <a:gd name="T46" fmla="*/ 754 w 756"/>
                <a:gd name="T47" fmla="*/ 75 h 343"/>
                <a:gd name="T48" fmla="*/ 743 w 756"/>
                <a:gd name="T49" fmla="*/ 100 h 343"/>
                <a:gd name="T50" fmla="*/ 711 w 756"/>
                <a:gd name="T51" fmla="*/ 137 h 343"/>
                <a:gd name="T52" fmla="*/ 692 w 756"/>
                <a:gd name="T53" fmla="*/ 132 h 343"/>
                <a:gd name="T54" fmla="*/ 684 w 756"/>
                <a:gd name="T55" fmla="*/ 130 h 343"/>
                <a:gd name="T56" fmla="*/ 660 w 756"/>
                <a:gd name="T57" fmla="*/ 137 h 343"/>
                <a:gd name="T58" fmla="*/ 677 w 756"/>
                <a:gd name="T59" fmla="*/ 145 h 343"/>
                <a:gd name="T60" fmla="*/ 690 w 756"/>
                <a:gd name="T61" fmla="*/ 160 h 343"/>
                <a:gd name="T62" fmla="*/ 684 w 756"/>
                <a:gd name="T63" fmla="*/ 186 h 343"/>
                <a:gd name="T64" fmla="*/ 656 w 756"/>
                <a:gd name="T65" fmla="*/ 179 h 343"/>
                <a:gd name="T66" fmla="*/ 681 w 756"/>
                <a:gd name="T67" fmla="*/ 194 h 343"/>
                <a:gd name="T68" fmla="*/ 705 w 756"/>
                <a:gd name="T69" fmla="*/ 181 h 343"/>
                <a:gd name="T70" fmla="*/ 709 w 756"/>
                <a:gd name="T71" fmla="*/ 186 h 343"/>
                <a:gd name="T72" fmla="*/ 724 w 756"/>
                <a:gd name="T73" fmla="*/ 184 h 343"/>
                <a:gd name="T74" fmla="*/ 707 w 756"/>
                <a:gd name="T75" fmla="*/ 211 h 343"/>
                <a:gd name="T76" fmla="*/ 688 w 756"/>
                <a:gd name="T77" fmla="*/ 213 h 343"/>
                <a:gd name="T78" fmla="*/ 654 w 756"/>
                <a:gd name="T79" fmla="*/ 224 h 343"/>
                <a:gd name="T80" fmla="*/ 632 w 756"/>
                <a:gd name="T81" fmla="*/ 243 h 343"/>
                <a:gd name="T82" fmla="*/ 630 w 756"/>
                <a:gd name="T83" fmla="*/ 245 h 343"/>
                <a:gd name="T84" fmla="*/ 603 w 756"/>
                <a:gd name="T85" fmla="*/ 294 h 343"/>
                <a:gd name="T86" fmla="*/ 592 w 756"/>
                <a:gd name="T87" fmla="*/ 299 h 343"/>
                <a:gd name="T88" fmla="*/ 588 w 756"/>
                <a:gd name="T89" fmla="*/ 333 h 343"/>
                <a:gd name="T90" fmla="*/ 543 w 756"/>
                <a:gd name="T91" fmla="*/ 343 h 343"/>
                <a:gd name="T92" fmla="*/ 322 w 756"/>
                <a:gd name="T93" fmla="*/ 273 h 343"/>
                <a:gd name="T94" fmla="*/ 300 w 756"/>
                <a:gd name="T95" fmla="*/ 250 h 343"/>
                <a:gd name="T96" fmla="*/ 175 w 756"/>
                <a:gd name="T97" fmla="*/ 256 h 343"/>
                <a:gd name="T98" fmla="*/ 134 w 756"/>
                <a:gd name="T99" fmla="*/ 275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56" h="343">
                  <a:moveTo>
                    <a:pt x="0" y="305"/>
                  </a:moveTo>
                  <a:lnTo>
                    <a:pt x="0" y="275"/>
                  </a:lnTo>
                  <a:lnTo>
                    <a:pt x="15" y="273"/>
                  </a:lnTo>
                  <a:lnTo>
                    <a:pt x="21" y="264"/>
                  </a:lnTo>
                  <a:lnTo>
                    <a:pt x="21" y="256"/>
                  </a:lnTo>
                  <a:lnTo>
                    <a:pt x="26" y="247"/>
                  </a:lnTo>
                  <a:lnTo>
                    <a:pt x="32" y="241"/>
                  </a:lnTo>
                  <a:lnTo>
                    <a:pt x="47" y="233"/>
                  </a:lnTo>
                  <a:lnTo>
                    <a:pt x="60" y="233"/>
                  </a:lnTo>
                  <a:lnTo>
                    <a:pt x="66" y="228"/>
                  </a:lnTo>
                  <a:lnTo>
                    <a:pt x="87" y="209"/>
                  </a:lnTo>
                  <a:lnTo>
                    <a:pt x="100" y="198"/>
                  </a:lnTo>
                  <a:lnTo>
                    <a:pt x="107" y="198"/>
                  </a:lnTo>
                  <a:lnTo>
                    <a:pt x="111" y="192"/>
                  </a:lnTo>
                  <a:lnTo>
                    <a:pt x="115" y="177"/>
                  </a:lnTo>
                  <a:lnTo>
                    <a:pt x="121" y="179"/>
                  </a:lnTo>
                  <a:lnTo>
                    <a:pt x="124" y="173"/>
                  </a:lnTo>
                  <a:lnTo>
                    <a:pt x="126" y="169"/>
                  </a:lnTo>
                  <a:lnTo>
                    <a:pt x="134" y="164"/>
                  </a:lnTo>
                  <a:lnTo>
                    <a:pt x="141" y="173"/>
                  </a:lnTo>
                  <a:lnTo>
                    <a:pt x="145" y="173"/>
                  </a:lnTo>
                  <a:lnTo>
                    <a:pt x="151" y="164"/>
                  </a:lnTo>
                  <a:lnTo>
                    <a:pt x="156" y="158"/>
                  </a:lnTo>
                  <a:lnTo>
                    <a:pt x="162" y="152"/>
                  </a:lnTo>
                  <a:lnTo>
                    <a:pt x="175" y="147"/>
                  </a:lnTo>
                  <a:lnTo>
                    <a:pt x="181" y="152"/>
                  </a:lnTo>
                  <a:lnTo>
                    <a:pt x="190" y="143"/>
                  </a:lnTo>
                  <a:lnTo>
                    <a:pt x="194" y="128"/>
                  </a:lnTo>
                  <a:lnTo>
                    <a:pt x="200" y="122"/>
                  </a:lnTo>
                  <a:lnTo>
                    <a:pt x="207" y="120"/>
                  </a:lnTo>
                  <a:lnTo>
                    <a:pt x="209" y="105"/>
                  </a:lnTo>
                  <a:lnTo>
                    <a:pt x="209" y="98"/>
                  </a:lnTo>
                  <a:lnTo>
                    <a:pt x="213" y="88"/>
                  </a:lnTo>
                  <a:lnTo>
                    <a:pt x="226" y="90"/>
                  </a:lnTo>
                  <a:lnTo>
                    <a:pt x="256" y="86"/>
                  </a:lnTo>
                  <a:lnTo>
                    <a:pt x="326" y="75"/>
                  </a:lnTo>
                  <a:lnTo>
                    <a:pt x="522" y="39"/>
                  </a:lnTo>
                  <a:lnTo>
                    <a:pt x="620" y="20"/>
                  </a:lnTo>
                  <a:lnTo>
                    <a:pt x="707" y="0"/>
                  </a:lnTo>
                  <a:lnTo>
                    <a:pt x="709" y="7"/>
                  </a:lnTo>
                  <a:lnTo>
                    <a:pt x="716" y="13"/>
                  </a:lnTo>
                  <a:lnTo>
                    <a:pt x="722" y="15"/>
                  </a:lnTo>
                  <a:lnTo>
                    <a:pt x="722" y="20"/>
                  </a:lnTo>
                  <a:lnTo>
                    <a:pt x="737" y="39"/>
                  </a:lnTo>
                  <a:lnTo>
                    <a:pt x="737" y="47"/>
                  </a:lnTo>
                  <a:lnTo>
                    <a:pt x="733" y="37"/>
                  </a:lnTo>
                  <a:lnTo>
                    <a:pt x="718" y="26"/>
                  </a:lnTo>
                  <a:lnTo>
                    <a:pt x="722" y="34"/>
                  </a:lnTo>
                  <a:lnTo>
                    <a:pt x="728" y="41"/>
                  </a:lnTo>
                  <a:lnTo>
                    <a:pt x="720" y="41"/>
                  </a:lnTo>
                  <a:lnTo>
                    <a:pt x="705" y="32"/>
                  </a:lnTo>
                  <a:lnTo>
                    <a:pt x="698" y="32"/>
                  </a:lnTo>
                  <a:lnTo>
                    <a:pt x="705" y="34"/>
                  </a:lnTo>
                  <a:lnTo>
                    <a:pt x="711" y="41"/>
                  </a:lnTo>
                  <a:lnTo>
                    <a:pt x="711" y="47"/>
                  </a:lnTo>
                  <a:lnTo>
                    <a:pt x="705" y="49"/>
                  </a:lnTo>
                  <a:lnTo>
                    <a:pt x="698" y="47"/>
                  </a:lnTo>
                  <a:lnTo>
                    <a:pt x="703" y="54"/>
                  </a:lnTo>
                  <a:lnTo>
                    <a:pt x="692" y="51"/>
                  </a:lnTo>
                  <a:lnTo>
                    <a:pt x="686" y="51"/>
                  </a:lnTo>
                  <a:lnTo>
                    <a:pt x="694" y="58"/>
                  </a:lnTo>
                  <a:lnTo>
                    <a:pt x="677" y="71"/>
                  </a:lnTo>
                  <a:lnTo>
                    <a:pt x="671" y="66"/>
                  </a:lnTo>
                  <a:lnTo>
                    <a:pt x="662" y="69"/>
                  </a:lnTo>
                  <a:lnTo>
                    <a:pt x="656" y="54"/>
                  </a:lnTo>
                  <a:lnTo>
                    <a:pt x="656" y="47"/>
                  </a:lnTo>
                  <a:lnTo>
                    <a:pt x="656" y="45"/>
                  </a:lnTo>
                  <a:lnTo>
                    <a:pt x="656" y="43"/>
                  </a:lnTo>
                  <a:lnTo>
                    <a:pt x="652" y="39"/>
                  </a:lnTo>
                  <a:lnTo>
                    <a:pt x="656" y="45"/>
                  </a:lnTo>
                  <a:lnTo>
                    <a:pt x="652" y="51"/>
                  </a:lnTo>
                  <a:lnTo>
                    <a:pt x="654" y="58"/>
                  </a:lnTo>
                  <a:lnTo>
                    <a:pt x="658" y="66"/>
                  </a:lnTo>
                  <a:lnTo>
                    <a:pt x="664" y="73"/>
                  </a:lnTo>
                  <a:lnTo>
                    <a:pt x="664" y="81"/>
                  </a:lnTo>
                  <a:lnTo>
                    <a:pt x="673" y="79"/>
                  </a:lnTo>
                  <a:lnTo>
                    <a:pt x="679" y="77"/>
                  </a:lnTo>
                  <a:lnTo>
                    <a:pt x="688" y="71"/>
                  </a:lnTo>
                  <a:lnTo>
                    <a:pt x="703" y="75"/>
                  </a:lnTo>
                  <a:lnTo>
                    <a:pt x="703" y="69"/>
                  </a:lnTo>
                  <a:lnTo>
                    <a:pt x="713" y="64"/>
                  </a:lnTo>
                  <a:lnTo>
                    <a:pt x="722" y="64"/>
                  </a:lnTo>
                  <a:lnTo>
                    <a:pt x="724" y="71"/>
                  </a:lnTo>
                  <a:lnTo>
                    <a:pt x="724" y="79"/>
                  </a:lnTo>
                  <a:lnTo>
                    <a:pt x="720" y="88"/>
                  </a:lnTo>
                  <a:lnTo>
                    <a:pt x="726" y="90"/>
                  </a:lnTo>
                  <a:lnTo>
                    <a:pt x="722" y="96"/>
                  </a:lnTo>
                  <a:lnTo>
                    <a:pt x="724" y="100"/>
                  </a:lnTo>
                  <a:lnTo>
                    <a:pt x="733" y="94"/>
                  </a:lnTo>
                  <a:lnTo>
                    <a:pt x="730" y="79"/>
                  </a:lnTo>
                  <a:lnTo>
                    <a:pt x="730" y="71"/>
                  </a:lnTo>
                  <a:lnTo>
                    <a:pt x="739" y="71"/>
                  </a:lnTo>
                  <a:lnTo>
                    <a:pt x="741" y="64"/>
                  </a:lnTo>
                  <a:lnTo>
                    <a:pt x="741" y="62"/>
                  </a:lnTo>
                  <a:lnTo>
                    <a:pt x="747" y="69"/>
                  </a:lnTo>
                  <a:lnTo>
                    <a:pt x="754" y="75"/>
                  </a:lnTo>
                  <a:lnTo>
                    <a:pt x="754" y="90"/>
                  </a:lnTo>
                  <a:lnTo>
                    <a:pt x="756" y="96"/>
                  </a:lnTo>
                  <a:lnTo>
                    <a:pt x="750" y="103"/>
                  </a:lnTo>
                  <a:lnTo>
                    <a:pt x="743" y="100"/>
                  </a:lnTo>
                  <a:lnTo>
                    <a:pt x="743" y="107"/>
                  </a:lnTo>
                  <a:lnTo>
                    <a:pt x="733" y="130"/>
                  </a:lnTo>
                  <a:lnTo>
                    <a:pt x="728" y="137"/>
                  </a:lnTo>
                  <a:lnTo>
                    <a:pt x="711" y="137"/>
                  </a:lnTo>
                  <a:lnTo>
                    <a:pt x="705" y="135"/>
                  </a:lnTo>
                  <a:lnTo>
                    <a:pt x="701" y="128"/>
                  </a:lnTo>
                  <a:lnTo>
                    <a:pt x="701" y="135"/>
                  </a:lnTo>
                  <a:lnTo>
                    <a:pt x="692" y="132"/>
                  </a:lnTo>
                  <a:lnTo>
                    <a:pt x="686" y="126"/>
                  </a:lnTo>
                  <a:lnTo>
                    <a:pt x="690" y="122"/>
                  </a:lnTo>
                  <a:lnTo>
                    <a:pt x="681" y="124"/>
                  </a:lnTo>
                  <a:lnTo>
                    <a:pt x="684" y="130"/>
                  </a:lnTo>
                  <a:lnTo>
                    <a:pt x="686" y="137"/>
                  </a:lnTo>
                  <a:lnTo>
                    <a:pt x="681" y="135"/>
                  </a:lnTo>
                  <a:lnTo>
                    <a:pt x="673" y="139"/>
                  </a:lnTo>
                  <a:lnTo>
                    <a:pt x="660" y="137"/>
                  </a:lnTo>
                  <a:lnTo>
                    <a:pt x="645" y="132"/>
                  </a:lnTo>
                  <a:lnTo>
                    <a:pt x="643" y="135"/>
                  </a:lnTo>
                  <a:lnTo>
                    <a:pt x="645" y="137"/>
                  </a:lnTo>
                  <a:lnTo>
                    <a:pt x="677" y="145"/>
                  </a:lnTo>
                  <a:lnTo>
                    <a:pt x="686" y="145"/>
                  </a:lnTo>
                  <a:lnTo>
                    <a:pt x="701" y="152"/>
                  </a:lnTo>
                  <a:lnTo>
                    <a:pt x="698" y="158"/>
                  </a:lnTo>
                  <a:lnTo>
                    <a:pt x="690" y="160"/>
                  </a:lnTo>
                  <a:lnTo>
                    <a:pt x="688" y="167"/>
                  </a:lnTo>
                  <a:lnTo>
                    <a:pt x="694" y="164"/>
                  </a:lnTo>
                  <a:lnTo>
                    <a:pt x="694" y="171"/>
                  </a:lnTo>
                  <a:lnTo>
                    <a:pt x="684" y="186"/>
                  </a:lnTo>
                  <a:lnTo>
                    <a:pt x="679" y="188"/>
                  </a:lnTo>
                  <a:lnTo>
                    <a:pt x="671" y="188"/>
                  </a:lnTo>
                  <a:lnTo>
                    <a:pt x="662" y="181"/>
                  </a:lnTo>
                  <a:lnTo>
                    <a:pt x="656" y="179"/>
                  </a:lnTo>
                  <a:lnTo>
                    <a:pt x="650" y="175"/>
                  </a:lnTo>
                  <a:lnTo>
                    <a:pt x="654" y="181"/>
                  </a:lnTo>
                  <a:lnTo>
                    <a:pt x="667" y="192"/>
                  </a:lnTo>
                  <a:lnTo>
                    <a:pt x="681" y="194"/>
                  </a:lnTo>
                  <a:lnTo>
                    <a:pt x="696" y="186"/>
                  </a:lnTo>
                  <a:lnTo>
                    <a:pt x="703" y="188"/>
                  </a:lnTo>
                  <a:lnTo>
                    <a:pt x="701" y="181"/>
                  </a:lnTo>
                  <a:lnTo>
                    <a:pt x="705" y="181"/>
                  </a:lnTo>
                  <a:lnTo>
                    <a:pt x="705" y="179"/>
                  </a:lnTo>
                  <a:lnTo>
                    <a:pt x="707" y="173"/>
                  </a:lnTo>
                  <a:lnTo>
                    <a:pt x="711" y="179"/>
                  </a:lnTo>
                  <a:lnTo>
                    <a:pt x="709" y="186"/>
                  </a:lnTo>
                  <a:lnTo>
                    <a:pt x="716" y="186"/>
                  </a:lnTo>
                  <a:lnTo>
                    <a:pt x="720" y="177"/>
                  </a:lnTo>
                  <a:lnTo>
                    <a:pt x="722" y="177"/>
                  </a:lnTo>
                  <a:lnTo>
                    <a:pt x="724" y="184"/>
                  </a:lnTo>
                  <a:lnTo>
                    <a:pt x="722" y="190"/>
                  </a:lnTo>
                  <a:lnTo>
                    <a:pt x="716" y="196"/>
                  </a:lnTo>
                  <a:lnTo>
                    <a:pt x="709" y="211"/>
                  </a:lnTo>
                  <a:lnTo>
                    <a:pt x="707" y="211"/>
                  </a:lnTo>
                  <a:lnTo>
                    <a:pt x="698" y="207"/>
                  </a:lnTo>
                  <a:lnTo>
                    <a:pt x="696" y="213"/>
                  </a:lnTo>
                  <a:lnTo>
                    <a:pt x="692" y="207"/>
                  </a:lnTo>
                  <a:lnTo>
                    <a:pt x="688" y="213"/>
                  </a:lnTo>
                  <a:lnTo>
                    <a:pt x="686" y="218"/>
                  </a:lnTo>
                  <a:lnTo>
                    <a:pt x="679" y="218"/>
                  </a:lnTo>
                  <a:lnTo>
                    <a:pt x="662" y="226"/>
                  </a:lnTo>
                  <a:lnTo>
                    <a:pt x="654" y="224"/>
                  </a:lnTo>
                  <a:lnTo>
                    <a:pt x="647" y="237"/>
                  </a:lnTo>
                  <a:lnTo>
                    <a:pt x="643" y="243"/>
                  </a:lnTo>
                  <a:lnTo>
                    <a:pt x="641" y="245"/>
                  </a:lnTo>
                  <a:lnTo>
                    <a:pt x="632" y="243"/>
                  </a:lnTo>
                  <a:lnTo>
                    <a:pt x="639" y="237"/>
                  </a:lnTo>
                  <a:lnTo>
                    <a:pt x="630" y="233"/>
                  </a:lnTo>
                  <a:lnTo>
                    <a:pt x="635" y="239"/>
                  </a:lnTo>
                  <a:lnTo>
                    <a:pt x="630" y="245"/>
                  </a:lnTo>
                  <a:lnTo>
                    <a:pt x="635" y="252"/>
                  </a:lnTo>
                  <a:lnTo>
                    <a:pt x="620" y="264"/>
                  </a:lnTo>
                  <a:lnTo>
                    <a:pt x="609" y="279"/>
                  </a:lnTo>
                  <a:lnTo>
                    <a:pt x="603" y="294"/>
                  </a:lnTo>
                  <a:lnTo>
                    <a:pt x="601" y="303"/>
                  </a:lnTo>
                  <a:lnTo>
                    <a:pt x="601" y="324"/>
                  </a:lnTo>
                  <a:lnTo>
                    <a:pt x="596" y="305"/>
                  </a:lnTo>
                  <a:lnTo>
                    <a:pt x="592" y="299"/>
                  </a:lnTo>
                  <a:lnTo>
                    <a:pt x="592" y="299"/>
                  </a:lnTo>
                  <a:lnTo>
                    <a:pt x="596" y="313"/>
                  </a:lnTo>
                  <a:lnTo>
                    <a:pt x="594" y="328"/>
                  </a:lnTo>
                  <a:lnTo>
                    <a:pt x="588" y="333"/>
                  </a:lnTo>
                  <a:lnTo>
                    <a:pt x="575" y="333"/>
                  </a:lnTo>
                  <a:lnTo>
                    <a:pt x="562" y="337"/>
                  </a:lnTo>
                  <a:lnTo>
                    <a:pt x="547" y="343"/>
                  </a:lnTo>
                  <a:lnTo>
                    <a:pt x="543" y="343"/>
                  </a:lnTo>
                  <a:lnTo>
                    <a:pt x="539" y="341"/>
                  </a:lnTo>
                  <a:lnTo>
                    <a:pt x="424" y="258"/>
                  </a:lnTo>
                  <a:lnTo>
                    <a:pt x="324" y="275"/>
                  </a:lnTo>
                  <a:lnTo>
                    <a:pt x="322" y="273"/>
                  </a:lnTo>
                  <a:lnTo>
                    <a:pt x="322" y="267"/>
                  </a:lnTo>
                  <a:lnTo>
                    <a:pt x="317" y="258"/>
                  </a:lnTo>
                  <a:lnTo>
                    <a:pt x="307" y="247"/>
                  </a:lnTo>
                  <a:lnTo>
                    <a:pt x="300" y="250"/>
                  </a:lnTo>
                  <a:lnTo>
                    <a:pt x="292" y="243"/>
                  </a:lnTo>
                  <a:lnTo>
                    <a:pt x="262" y="245"/>
                  </a:lnTo>
                  <a:lnTo>
                    <a:pt x="181" y="254"/>
                  </a:lnTo>
                  <a:lnTo>
                    <a:pt x="175" y="256"/>
                  </a:lnTo>
                  <a:lnTo>
                    <a:pt x="166" y="260"/>
                  </a:lnTo>
                  <a:lnTo>
                    <a:pt x="153" y="264"/>
                  </a:lnTo>
                  <a:lnTo>
                    <a:pt x="141" y="275"/>
                  </a:lnTo>
                  <a:lnTo>
                    <a:pt x="134" y="275"/>
                  </a:lnTo>
                  <a:lnTo>
                    <a:pt x="111" y="288"/>
                  </a:lnTo>
                  <a:lnTo>
                    <a:pt x="0" y="305"/>
                  </a:lnTo>
                </a:path>
              </a:pathLst>
            </a:custGeom>
            <a:solidFill>
              <a:srgbClr val="C00000"/>
            </a:solidFill>
            <a:ln w="9525" cap="flat">
              <a:solidFill>
                <a:srgbClr val="FFFFFF"/>
              </a:solid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US" sz="1000" b="1" dirty="0">
                  <a:solidFill>
                    <a:schemeClr val="bg1"/>
                  </a:solidFill>
                </a:rPr>
                <a:t>N.C.</a:t>
              </a:r>
            </a:p>
          </p:txBody>
        </p:sp>
        <p:sp>
          <p:nvSpPr>
            <p:cNvPr id="653" name="Freeform 927">
              <a:extLst>
                <a:ext uri="{FF2B5EF4-FFF2-40B4-BE49-F238E27FC236}">
                  <a16:creationId xmlns:a16="http://schemas.microsoft.com/office/drawing/2014/main" id="{B38F1FF0-EFE3-3047-863D-7403B4FAD4DC}"/>
                </a:ext>
              </a:extLst>
            </p:cNvPr>
            <p:cNvSpPr>
              <a:spLocks noChangeAspect="1"/>
            </p:cNvSpPr>
            <p:nvPr/>
          </p:nvSpPr>
          <p:spPr bwMode="auto">
            <a:xfrm>
              <a:off x="6571973" y="2473116"/>
              <a:ext cx="764382" cy="685800"/>
            </a:xfrm>
            <a:custGeom>
              <a:avLst/>
              <a:gdLst>
                <a:gd name="T0" fmla="*/ 4 w 535"/>
                <a:gd name="T1" fmla="*/ 411 h 480"/>
                <a:gd name="T2" fmla="*/ 32 w 535"/>
                <a:gd name="T3" fmla="*/ 379 h 480"/>
                <a:gd name="T4" fmla="*/ 47 w 535"/>
                <a:gd name="T5" fmla="*/ 365 h 480"/>
                <a:gd name="T6" fmla="*/ 62 w 535"/>
                <a:gd name="T7" fmla="*/ 343 h 480"/>
                <a:gd name="T8" fmla="*/ 53 w 535"/>
                <a:gd name="T9" fmla="*/ 320 h 480"/>
                <a:gd name="T10" fmla="*/ 55 w 535"/>
                <a:gd name="T11" fmla="*/ 311 h 480"/>
                <a:gd name="T12" fmla="*/ 41 w 535"/>
                <a:gd name="T13" fmla="*/ 303 h 480"/>
                <a:gd name="T14" fmla="*/ 36 w 535"/>
                <a:gd name="T15" fmla="*/ 290 h 480"/>
                <a:gd name="T16" fmla="*/ 51 w 535"/>
                <a:gd name="T17" fmla="*/ 282 h 480"/>
                <a:gd name="T18" fmla="*/ 66 w 535"/>
                <a:gd name="T19" fmla="*/ 275 h 480"/>
                <a:gd name="T20" fmla="*/ 109 w 535"/>
                <a:gd name="T21" fmla="*/ 262 h 480"/>
                <a:gd name="T22" fmla="*/ 158 w 535"/>
                <a:gd name="T23" fmla="*/ 269 h 480"/>
                <a:gd name="T24" fmla="*/ 185 w 535"/>
                <a:gd name="T25" fmla="*/ 258 h 480"/>
                <a:gd name="T26" fmla="*/ 207 w 535"/>
                <a:gd name="T27" fmla="*/ 258 h 480"/>
                <a:gd name="T28" fmla="*/ 217 w 535"/>
                <a:gd name="T29" fmla="*/ 247 h 480"/>
                <a:gd name="T30" fmla="*/ 228 w 535"/>
                <a:gd name="T31" fmla="*/ 233 h 480"/>
                <a:gd name="T32" fmla="*/ 245 w 535"/>
                <a:gd name="T33" fmla="*/ 218 h 480"/>
                <a:gd name="T34" fmla="*/ 258 w 535"/>
                <a:gd name="T35" fmla="*/ 211 h 480"/>
                <a:gd name="T36" fmla="*/ 253 w 535"/>
                <a:gd name="T37" fmla="*/ 196 h 480"/>
                <a:gd name="T38" fmla="*/ 247 w 535"/>
                <a:gd name="T39" fmla="*/ 177 h 480"/>
                <a:gd name="T40" fmla="*/ 256 w 535"/>
                <a:gd name="T41" fmla="*/ 167 h 480"/>
                <a:gd name="T42" fmla="*/ 249 w 535"/>
                <a:gd name="T43" fmla="*/ 164 h 480"/>
                <a:gd name="T44" fmla="*/ 241 w 535"/>
                <a:gd name="T45" fmla="*/ 158 h 480"/>
                <a:gd name="T46" fmla="*/ 241 w 535"/>
                <a:gd name="T47" fmla="*/ 162 h 480"/>
                <a:gd name="T48" fmla="*/ 234 w 535"/>
                <a:gd name="T49" fmla="*/ 149 h 480"/>
                <a:gd name="T50" fmla="*/ 256 w 535"/>
                <a:gd name="T51" fmla="*/ 128 h 480"/>
                <a:gd name="T52" fmla="*/ 271 w 535"/>
                <a:gd name="T53" fmla="*/ 109 h 480"/>
                <a:gd name="T54" fmla="*/ 292 w 535"/>
                <a:gd name="T55" fmla="*/ 62 h 480"/>
                <a:gd name="T56" fmla="*/ 332 w 535"/>
                <a:gd name="T57" fmla="*/ 26 h 480"/>
                <a:gd name="T58" fmla="*/ 390 w 535"/>
                <a:gd name="T59" fmla="*/ 15 h 480"/>
                <a:gd name="T60" fmla="*/ 445 w 535"/>
                <a:gd name="T61" fmla="*/ 3 h 480"/>
                <a:gd name="T62" fmla="*/ 447 w 535"/>
                <a:gd name="T63" fmla="*/ 17 h 480"/>
                <a:gd name="T64" fmla="*/ 454 w 535"/>
                <a:gd name="T65" fmla="*/ 41 h 480"/>
                <a:gd name="T66" fmla="*/ 462 w 535"/>
                <a:gd name="T67" fmla="*/ 56 h 480"/>
                <a:gd name="T68" fmla="*/ 464 w 535"/>
                <a:gd name="T69" fmla="*/ 71 h 480"/>
                <a:gd name="T70" fmla="*/ 469 w 535"/>
                <a:gd name="T71" fmla="*/ 86 h 480"/>
                <a:gd name="T72" fmla="*/ 464 w 535"/>
                <a:gd name="T73" fmla="*/ 103 h 480"/>
                <a:gd name="T74" fmla="*/ 473 w 535"/>
                <a:gd name="T75" fmla="*/ 124 h 480"/>
                <a:gd name="T76" fmla="*/ 477 w 535"/>
                <a:gd name="T77" fmla="*/ 152 h 480"/>
                <a:gd name="T78" fmla="*/ 483 w 535"/>
                <a:gd name="T79" fmla="*/ 152 h 480"/>
                <a:gd name="T80" fmla="*/ 511 w 535"/>
                <a:gd name="T81" fmla="*/ 233 h 480"/>
                <a:gd name="T82" fmla="*/ 515 w 535"/>
                <a:gd name="T83" fmla="*/ 245 h 480"/>
                <a:gd name="T84" fmla="*/ 513 w 535"/>
                <a:gd name="T85" fmla="*/ 322 h 480"/>
                <a:gd name="T86" fmla="*/ 530 w 535"/>
                <a:gd name="T87" fmla="*/ 407 h 480"/>
                <a:gd name="T88" fmla="*/ 535 w 535"/>
                <a:gd name="T89" fmla="*/ 422 h 480"/>
                <a:gd name="T90" fmla="*/ 524 w 535"/>
                <a:gd name="T91" fmla="*/ 437 h 480"/>
                <a:gd name="T92" fmla="*/ 524 w 535"/>
                <a:gd name="T93" fmla="*/ 460 h 480"/>
                <a:gd name="T94" fmla="*/ 515 w 535"/>
                <a:gd name="T95" fmla="*/ 471 h 480"/>
                <a:gd name="T96" fmla="*/ 509 w 535"/>
                <a:gd name="T97" fmla="*/ 480 h 480"/>
                <a:gd name="T98" fmla="*/ 511 w 535"/>
                <a:gd name="T99" fmla="*/ 441 h 480"/>
                <a:gd name="T100" fmla="*/ 498 w 535"/>
                <a:gd name="T101" fmla="*/ 424 h 480"/>
                <a:gd name="T102" fmla="*/ 496 w 535"/>
                <a:gd name="T103" fmla="*/ 420 h 480"/>
                <a:gd name="T104" fmla="*/ 505 w 535"/>
                <a:gd name="T105" fmla="*/ 435 h 480"/>
                <a:gd name="T106" fmla="*/ 434 w 535"/>
                <a:gd name="T107" fmla="*/ 426 h 480"/>
                <a:gd name="T108" fmla="*/ 426 w 535"/>
                <a:gd name="T109" fmla="*/ 420 h 480"/>
                <a:gd name="T110" fmla="*/ 407 w 535"/>
                <a:gd name="T111" fmla="*/ 416 h 480"/>
                <a:gd name="T112" fmla="*/ 398 w 535"/>
                <a:gd name="T113" fmla="*/ 401 h 480"/>
                <a:gd name="T114" fmla="*/ 383 w 535"/>
                <a:gd name="T115" fmla="*/ 379 h 480"/>
                <a:gd name="T116" fmla="*/ 375 w 535"/>
                <a:gd name="T117" fmla="*/ 373 h 480"/>
                <a:gd name="T118" fmla="*/ 366 w 535"/>
                <a:gd name="T119" fmla="*/ 369 h 480"/>
                <a:gd name="T120" fmla="*/ 175 w 535"/>
                <a:gd name="T121" fmla="*/ 409 h 480"/>
                <a:gd name="T122" fmla="*/ 6 w 535"/>
                <a:gd name="T123" fmla="*/ 441 h 480"/>
                <a:gd name="T124" fmla="*/ 0 w 535"/>
                <a:gd name="T125" fmla="*/ 414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35" h="480">
                  <a:moveTo>
                    <a:pt x="0" y="414"/>
                  </a:moveTo>
                  <a:lnTo>
                    <a:pt x="4" y="411"/>
                  </a:lnTo>
                  <a:lnTo>
                    <a:pt x="19" y="394"/>
                  </a:lnTo>
                  <a:lnTo>
                    <a:pt x="32" y="379"/>
                  </a:lnTo>
                  <a:lnTo>
                    <a:pt x="41" y="371"/>
                  </a:lnTo>
                  <a:lnTo>
                    <a:pt x="47" y="365"/>
                  </a:lnTo>
                  <a:lnTo>
                    <a:pt x="49" y="356"/>
                  </a:lnTo>
                  <a:lnTo>
                    <a:pt x="62" y="343"/>
                  </a:lnTo>
                  <a:lnTo>
                    <a:pt x="62" y="335"/>
                  </a:lnTo>
                  <a:lnTo>
                    <a:pt x="53" y="320"/>
                  </a:lnTo>
                  <a:lnTo>
                    <a:pt x="55" y="313"/>
                  </a:lnTo>
                  <a:lnTo>
                    <a:pt x="55" y="311"/>
                  </a:lnTo>
                  <a:lnTo>
                    <a:pt x="41" y="309"/>
                  </a:lnTo>
                  <a:lnTo>
                    <a:pt x="41" y="303"/>
                  </a:lnTo>
                  <a:lnTo>
                    <a:pt x="36" y="290"/>
                  </a:lnTo>
                  <a:lnTo>
                    <a:pt x="36" y="290"/>
                  </a:lnTo>
                  <a:lnTo>
                    <a:pt x="45" y="286"/>
                  </a:lnTo>
                  <a:lnTo>
                    <a:pt x="51" y="282"/>
                  </a:lnTo>
                  <a:lnTo>
                    <a:pt x="60" y="279"/>
                  </a:lnTo>
                  <a:lnTo>
                    <a:pt x="66" y="275"/>
                  </a:lnTo>
                  <a:lnTo>
                    <a:pt x="81" y="269"/>
                  </a:lnTo>
                  <a:lnTo>
                    <a:pt x="109" y="262"/>
                  </a:lnTo>
                  <a:lnTo>
                    <a:pt x="139" y="262"/>
                  </a:lnTo>
                  <a:lnTo>
                    <a:pt x="158" y="269"/>
                  </a:lnTo>
                  <a:lnTo>
                    <a:pt x="170" y="260"/>
                  </a:lnTo>
                  <a:lnTo>
                    <a:pt x="185" y="258"/>
                  </a:lnTo>
                  <a:lnTo>
                    <a:pt x="200" y="256"/>
                  </a:lnTo>
                  <a:lnTo>
                    <a:pt x="207" y="258"/>
                  </a:lnTo>
                  <a:lnTo>
                    <a:pt x="211" y="252"/>
                  </a:lnTo>
                  <a:lnTo>
                    <a:pt x="217" y="247"/>
                  </a:lnTo>
                  <a:lnTo>
                    <a:pt x="224" y="241"/>
                  </a:lnTo>
                  <a:lnTo>
                    <a:pt x="228" y="233"/>
                  </a:lnTo>
                  <a:lnTo>
                    <a:pt x="236" y="226"/>
                  </a:lnTo>
                  <a:lnTo>
                    <a:pt x="245" y="218"/>
                  </a:lnTo>
                  <a:lnTo>
                    <a:pt x="253" y="218"/>
                  </a:lnTo>
                  <a:lnTo>
                    <a:pt x="258" y="211"/>
                  </a:lnTo>
                  <a:lnTo>
                    <a:pt x="258" y="203"/>
                  </a:lnTo>
                  <a:lnTo>
                    <a:pt x="253" y="196"/>
                  </a:lnTo>
                  <a:lnTo>
                    <a:pt x="253" y="192"/>
                  </a:lnTo>
                  <a:lnTo>
                    <a:pt x="247" y="177"/>
                  </a:lnTo>
                  <a:lnTo>
                    <a:pt x="253" y="175"/>
                  </a:lnTo>
                  <a:lnTo>
                    <a:pt x="256" y="167"/>
                  </a:lnTo>
                  <a:lnTo>
                    <a:pt x="260" y="160"/>
                  </a:lnTo>
                  <a:lnTo>
                    <a:pt x="249" y="164"/>
                  </a:lnTo>
                  <a:lnTo>
                    <a:pt x="249" y="154"/>
                  </a:lnTo>
                  <a:lnTo>
                    <a:pt x="241" y="158"/>
                  </a:lnTo>
                  <a:lnTo>
                    <a:pt x="243" y="167"/>
                  </a:lnTo>
                  <a:lnTo>
                    <a:pt x="241" y="162"/>
                  </a:lnTo>
                  <a:lnTo>
                    <a:pt x="234" y="156"/>
                  </a:lnTo>
                  <a:lnTo>
                    <a:pt x="234" y="149"/>
                  </a:lnTo>
                  <a:lnTo>
                    <a:pt x="249" y="135"/>
                  </a:lnTo>
                  <a:lnTo>
                    <a:pt x="256" y="128"/>
                  </a:lnTo>
                  <a:lnTo>
                    <a:pt x="260" y="124"/>
                  </a:lnTo>
                  <a:lnTo>
                    <a:pt x="271" y="109"/>
                  </a:lnTo>
                  <a:lnTo>
                    <a:pt x="268" y="100"/>
                  </a:lnTo>
                  <a:lnTo>
                    <a:pt x="292" y="62"/>
                  </a:lnTo>
                  <a:lnTo>
                    <a:pt x="317" y="34"/>
                  </a:lnTo>
                  <a:lnTo>
                    <a:pt x="332" y="26"/>
                  </a:lnTo>
                  <a:lnTo>
                    <a:pt x="339" y="26"/>
                  </a:lnTo>
                  <a:lnTo>
                    <a:pt x="390" y="15"/>
                  </a:lnTo>
                  <a:lnTo>
                    <a:pt x="445" y="0"/>
                  </a:lnTo>
                  <a:lnTo>
                    <a:pt x="445" y="3"/>
                  </a:lnTo>
                  <a:lnTo>
                    <a:pt x="447" y="9"/>
                  </a:lnTo>
                  <a:lnTo>
                    <a:pt x="447" y="17"/>
                  </a:lnTo>
                  <a:lnTo>
                    <a:pt x="452" y="24"/>
                  </a:lnTo>
                  <a:lnTo>
                    <a:pt x="454" y="41"/>
                  </a:lnTo>
                  <a:lnTo>
                    <a:pt x="456" y="49"/>
                  </a:lnTo>
                  <a:lnTo>
                    <a:pt x="462" y="56"/>
                  </a:lnTo>
                  <a:lnTo>
                    <a:pt x="464" y="62"/>
                  </a:lnTo>
                  <a:lnTo>
                    <a:pt x="464" y="71"/>
                  </a:lnTo>
                  <a:lnTo>
                    <a:pt x="466" y="77"/>
                  </a:lnTo>
                  <a:lnTo>
                    <a:pt x="469" y="86"/>
                  </a:lnTo>
                  <a:lnTo>
                    <a:pt x="464" y="88"/>
                  </a:lnTo>
                  <a:lnTo>
                    <a:pt x="464" y="103"/>
                  </a:lnTo>
                  <a:lnTo>
                    <a:pt x="469" y="118"/>
                  </a:lnTo>
                  <a:lnTo>
                    <a:pt x="473" y="124"/>
                  </a:lnTo>
                  <a:lnTo>
                    <a:pt x="477" y="139"/>
                  </a:lnTo>
                  <a:lnTo>
                    <a:pt x="477" y="152"/>
                  </a:lnTo>
                  <a:lnTo>
                    <a:pt x="479" y="158"/>
                  </a:lnTo>
                  <a:lnTo>
                    <a:pt x="483" y="152"/>
                  </a:lnTo>
                  <a:lnTo>
                    <a:pt x="494" y="160"/>
                  </a:lnTo>
                  <a:lnTo>
                    <a:pt x="511" y="233"/>
                  </a:lnTo>
                  <a:lnTo>
                    <a:pt x="509" y="239"/>
                  </a:lnTo>
                  <a:lnTo>
                    <a:pt x="515" y="245"/>
                  </a:lnTo>
                  <a:lnTo>
                    <a:pt x="513" y="252"/>
                  </a:lnTo>
                  <a:lnTo>
                    <a:pt x="513" y="322"/>
                  </a:lnTo>
                  <a:lnTo>
                    <a:pt x="515" y="326"/>
                  </a:lnTo>
                  <a:lnTo>
                    <a:pt x="530" y="407"/>
                  </a:lnTo>
                  <a:lnTo>
                    <a:pt x="535" y="416"/>
                  </a:lnTo>
                  <a:lnTo>
                    <a:pt x="535" y="422"/>
                  </a:lnTo>
                  <a:lnTo>
                    <a:pt x="524" y="435"/>
                  </a:lnTo>
                  <a:lnTo>
                    <a:pt x="524" y="437"/>
                  </a:lnTo>
                  <a:lnTo>
                    <a:pt x="530" y="446"/>
                  </a:lnTo>
                  <a:lnTo>
                    <a:pt x="524" y="460"/>
                  </a:lnTo>
                  <a:lnTo>
                    <a:pt x="522" y="469"/>
                  </a:lnTo>
                  <a:lnTo>
                    <a:pt x="515" y="471"/>
                  </a:lnTo>
                  <a:lnTo>
                    <a:pt x="511" y="480"/>
                  </a:lnTo>
                  <a:lnTo>
                    <a:pt x="509" y="480"/>
                  </a:lnTo>
                  <a:lnTo>
                    <a:pt x="511" y="463"/>
                  </a:lnTo>
                  <a:lnTo>
                    <a:pt x="511" y="441"/>
                  </a:lnTo>
                  <a:lnTo>
                    <a:pt x="507" y="431"/>
                  </a:lnTo>
                  <a:lnTo>
                    <a:pt x="498" y="424"/>
                  </a:lnTo>
                  <a:lnTo>
                    <a:pt x="498" y="418"/>
                  </a:lnTo>
                  <a:lnTo>
                    <a:pt x="496" y="420"/>
                  </a:lnTo>
                  <a:lnTo>
                    <a:pt x="498" y="426"/>
                  </a:lnTo>
                  <a:lnTo>
                    <a:pt x="505" y="435"/>
                  </a:lnTo>
                  <a:lnTo>
                    <a:pt x="509" y="452"/>
                  </a:lnTo>
                  <a:lnTo>
                    <a:pt x="434" y="426"/>
                  </a:lnTo>
                  <a:lnTo>
                    <a:pt x="434" y="424"/>
                  </a:lnTo>
                  <a:lnTo>
                    <a:pt x="426" y="420"/>
                  </a:lnTo>
                  <a:lnTo>
                    <a:pt x="420" y="420"/>
                  </a:lnTo>
                  <a:lnTo>
                    <a:pt x="407" y="416"/>
                  </a:lnTo>
                  <a:lnTo>
                    <a:pt x="400" y="407"/>
                  </a:lnTo>
                  <a:lnTo>
                    <a:pt x="398" y="401"/>
                  </a:lnTo>
                  <a:lnTo>
                    <a:pt x="392" y="386"/>
                  </a:lnTo>
                  <a:lnTo>
                    <a:pt x="383" y="379"/>
                  </a:lnTo>
                  <a:lnTo>
                    <a:pt x="377" y="379"/>
                  </a:lnTo>
                  <a:lnTo>
                    <a:pt x="375" y="373"/>
                  </a:lnTo>
                  <a:lnTo>
                    <a:pt x="366" y="369"/>
                  </a:lnTo>
                  <a:lnTo>
                    <a:pt x="366" y="369"/>
                  </a:lnTo>
                  <a:lnTo>
                    <a:pt x="290" y="386"/>
                  </a:lnTo>
                  <a:lnTo>
                    <a:pt x="175" y="409"/>
                  </a:lnTo>
                  <a:lnTo>
                    <a:pt x="73" y="431"/>
                  </a:lnTo>
                  <a:lnTo>
                    <a:pt x="6" y="441"/>
                  </a:lnTo>
                  <a:lnTo>
                    <a:pt x="2" y="416"/>
                  </a:lnTo>
                  <a:lnTo>
                    <a:pt x="0" y="414"/>
                  </a:lnTo>
                  <a:close/>
                </a:path>
              </a:pathLst>
            </a:custGeom>
            <a:solidFill>
              <a:srgbClr val="BEBEBE"/>
            </a:solidFill>
            <a:ln w="9525" cap="flat">
              <a:solidFill>
                <a:srgbClr val="FFFFFF"/>
              </a:solidFill>
              <a:prstDash val="solid"/>
              <a:miter lim="800000"/>
              <a:headEnd/>
              <a:tailEnd/>
            </a:ln>
          </p:spPr>
          <p:txBody>
            <a:bodyPr vert="horz" wrap="square" lIns="91440" tIns="45720" rIns="91440" bIns="45720" numCol="1" anchor="ctr" anchorCtr="0" compatLnSpc="1">
              <a:prstTxWarp prst="textNoShape">
                <a:avLst/>
              </a:prstTxWarp>
            </a:bodyPr>
            <a:lstStyle/>
            <a:p>
              <a:pPr algn="ctr"/>
              <a:endParaRPr lang="en-US" sz="1000" b="1" dirty="0">
                <a:solidFill>
                  <a:schemeClr val="bg1"/>
                </a:solidFill>
              </a:endParaRPr>
            </a:p>
            <a:p>
              <a:pPr algn="ctr"/>
              <a:r>
                <a:rPr lang="en-US" sz="1000" b="1" dirty="0">
                  <a:solidFill>
                    <a:schemeClr val="bg1"/>
                  </a:solidFill>
                </a:rPr>
                <a:t>         </a:t>
              </a:r>
              <a:r>
                <a:rPr lang="en-US" sz="1000" b="1" dirty="0">
                  <a:solidFill>
                    <a:srgbClr val="5A5A5A"/>
                  </a:solidFill>
                </a:rPr>
                <a:t>N.Y.</a:t>
              </a:r>
            </a:p>
          </p:txBody>
        </p:sp>
        <p:sp>
          <p:nvSpPr>
            <p:cNvPr id="654" name="Freeform 930">
              <a:extLst>
                <a:ext uri="{FF2B5EF4-FFF2-40B4-BE49-F238E27FC236}">
                  <a16:creationId xmlns:a16="http://schemas.microsoft.com/office/drawing/2014/main" id="{BA04CCCD-628A-8F4D-882F-CD6FDEF89D9B}"/>
                </a:ext>
              </a:extLst>
            </p:cNvPr>
            <p:cNvSpPr>
              <a:spLocks noChangeAspect="1"/>
            </p:cNvSpPr>
            <p:nvPr/>
          </p:nvSpPr>
          <p:spPr bwMode="auto">
            <a:xfrm>
              <a:off x="7299578" y="3027714"/>
              <a:ext cx="228599" cy="142875"/>
            </a:xfrm>
            <a:custGeom>
              <a:avLst/>
              <a:gdLst>
                <a:gd name="T0" fmla="*/ 51 w 160"/>
                <a:gd name="T1" fmla="*/ 78 h 100"/>
                <a:gd name="T2" fmla="*/ 23 w 160"/>
                <a:gd name="T3" fmla="*/ 93 h 100"/>
                <a:gd name="T4" fmla="*/ 11 w 160"/>
                <a:gd name="T5" fmla="*/ 100 h 100"/>
                <a:gd name="T6" fmla="*/ 17 w 160"/>
                <a:gd name="T7" fmla="*/ 93 h 100"/>
                <a:gd name="T8" fmla="*/ 2 w 160"/>
                <a:gd name="T9" fmla="*/ 98 h 100"/>
                <a:gd name="T10" fmla="*/ 0 w 160"/>
                <a:gd name="T11" fmla="*/ 96 h 100"/>
                <a:gd name="T12" fmla="*/ 0 w 160"/>
                <a:gd name="T13" fmla="*/ 89 h 100"/>
                <a:gd name="T14" fmla="*/ 4 w 160"/>
                <a:gd name="T15" fmla="*/ 81 h 100"/>
                <a:gd name="T16" fmla="*/ 17 w 160"/>
                <a:gd name="T17" fmla="*/ 72 h 100"/>
                <a:gd name="T18" fmla="*/ 19 w 160"/>
                <a:gd name="T19" fmla="*/ 64 h 100"/>
                <a:gd name="T20" fmla="*/ 26 w 160"/>
                <a:gd name="T21" fmla="*/ 66 h 100"/>
                <a:gd name="T22" fmla="*/ 26 w 160"/>
                <a:gd name="T23" fmla="*/ 59 h 100"/>
                <a:gd name="T24" fmla="*/ 32 w 160"/>
                <a:gd name="T25" fmla="*/ 53 h 100"/>
                <a:gd name="T26" fmla="*/ 38 w 160"/>
                <a:gd name="T27" fmla="*/ 55 h 100"/>
                <a:gd name="T28" fmla="*/ 53 w 160"/>
                <a:gd name="T29" fmla="*/ 47 h 100"/>
                <a:gd name="T30" fmla="*/ 60 w 160"/>
                <a:gd name="T31" fmla="*/ 47 h 100"/>
                <a:gd name="T32" fmla="*/ 64 w 160"/>
                <a:gd name="T33" fmla="*/ 40 h 100"/>
                <a:gd name="T34" fmla="*/ 70 w 160"/>
                <a:gd name="T35" fmla="*/ 38 h 100"/>
                <a:gd name="T36" fmla="*/ 92 w 160"/>
                <a:gd name="T37" fmla="*/ 32 h 100"/>
                <a:gd name="T38" fmla="*/ 106 w 160"/>
                <a:gd name="T39" fmla="*/ 25 h 100"/>
                <a:gd name="T40" fmla="*/ 128 w 160"/>
                <a:gd name="T41" fmla="*/ 0 h 100"/>
                <a:gd name="T42" fmla="*/ 121 w 160"/>
                <a:gd name="T43" fmla="*/ 12 h 100"/>
                <a:gd name="T44" fmla="*/ 121 w 160"/>
                <a:gd name="T45" fmla="*/ 21 h 100"/>
                <a:gd name="T46" fmla="*/ 113 w 160"/>
                <a:gd name="T47" fmla="*/ 27 h 100"/>
                <a:gd name="T48" fmla="*/ 109 w 160"/>
                <a:gd name="T49" fmla="*/ 34 h 100"/>
                <a:gd name="T50" fmla="*/ 115 w 160"/>
                <a:gd name="T51" fmla="*/ 34 h 100"/>
                <a:gd name="T52" fmla="*/ 119 w 160"/>
                <a:gd name="T53" fmla="*/ 32 h 100"/>
                <a:gd name="T54" fmla="*/ 130 w 160"/>
                <a:gd name="T55" fmla="*/ 17 h 100"/>
                <a:gd name="T56" fmla="*/ 136 w 160"/>
                <a:gd name="T57" fmla="*/ 12 h 100"/>
                <a:gd name="T58" fmla="*/ 143 w 160"/>
                <a:gd name="T59" fmla="*/ 10 h 100"/>
                <a:gd name="T60" fmla="*/ 145 w 160"/>
                <a:gd name="T61" fmla="*/ 12 h 100"/>
                <a:gd name="T62" fmla="*/ 153 w 160"/>
                <a:gd name="T63" fmla="*/ 10 h 100"/>
                <a:gd name="T64" fmla="*/ 160 w 160"/>
                <a:gd name="T65" fmla="*/ 4 h 100"/>
                <a:gd name="T66" fmla="*/ 151 w 160"/>
                <a:gd name="T67" fmla="*/ 17 h 100"/>
                <a:gd name="T68" fmla="*/ 143 w 160"/>
                <a:gd name="T69" fmla="*/ 21 h 100"/>
                <a:gd name="T70" fmla="*/ 130 w 160"/>
                <a:gd name="T71" fmla="*/ 34 h 100"/>
                <a:gd name="T72" fmla="*/ 121 w 160"/>
                <a:gd name="T73" fmla="*/ 34 h 100"/>
                <a:gd name="T74" fmla="*/ 119 w 160"/>
                <a:gd name="T75" fmla="*/ 40 h 100"/>
                <a:gd name="T76" fmla="*/ 106 w 160"/>
                <a:gd name="T77" fmla="*/ 51 h 100"/>
                <a:gd name="T78" fmla="*/ 98 w 160"/>
                <a:gd name="T79" fmla="*/ 51 h 100"/>
                <a:gd name="T80" fmla="*/ 92 w 160"/>
                <a:gd name="T81" fmla="*/ 57 h 100"/>
                <a:gd name="T82" fmla="*/ 83 w 160"/>
                <a:gd name="T83" fmla="*/ 59 h 100"/>
                <a:gd name="T84" fmla="*/ 68 w 160"/>
                <a:gd name="T85" fmla="*/ 68 h 100"/>
                <a:gd name="T86" fmla="*/ 62 w 160"/>
                <a:gd name="T87" fmla="*/ 72 h 100"/>
                <a:gd name="T88" fmla="*/ 53 w 160"/>
                <a:gd name="T89" fmla="*/ 78 h 100"/>
                <a:gd name="T90" fmla="*/ 51 w 160"/>
                <a:gd name="T91" fmla="*/ 7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0" h="100">
                  <a:moveTo>
                    <a:pt x="51" y="78"/>
                  </a:moveTo>
                  <a:lnTo>
                    <a:pt x="23" y="93"/>
                  </a:lnTo>
                  <a:lnTo>
                    <a:pt x="11" y="100"/>
                  </a:lnTo>
                  <a:lnTo>
                    <a:pt x="17" y="93"/>
                  </a:lnTo>
                  <a:lnTo>
                    <a:pt x="2" y="98"/>
                  </a:lnTo>
                  <a:lnTo>
                    <a:pt x="0" y="96"/>
                  </a:lnTo>
                  <a:lnTo>
                    <a:pt x="0" y="89"/>
                  </a:lnTo>
                  <a:lnTo>
                    <a:pt x="4" y="81"/>
                  </a:lnTo>
                  <a:lnTo>
                    <a:pt x="17" y="72"/>
                  </a:lnTo>
                  <a:lnTo>
                    <a:pt x="19" y="64"/>
                  </a:lnTo>
                  <a:lnTo>
                    <a:pt x="26" y="66"/>
                  </a:lnTo>
                  <a:lnTo>
                    <a:pt x="26" y="59"/>
                  </a:lnTo>
                  <a:lnTo>
                    <a:pt x="32" y="53"/>
                  </a:lnTo>
                  <a:lnTo>
                    <a:pt x="38" y="55"/>
                  </a:lnTo>
                  <a:lnTo>
                    <a:pt x="53" y="47"/>
                  </a:lnTo>
                  <a:lnTo>
                    <a:pt x="60" y="47"/>
                  </a:lnTo>
                  <a:lnTo>
                    <a:pt x="64" y="40"/>
                  </a:lnTo>
                  <a:lnTo>
                    <a:pt x="70" y="38"/>
                  </a:lnTo>
                  <a:lnTo>
                    <a:pt x="92" y="32"/>
                  </a:lnTo>
                  <a:lnTo>
                    <a:pt x="106" y="25"/>
                  </a:lnTo>
                  <a:lnTo>
                    <a:pt x="128" y="0"/>
                  </a:lnTo>
                  <a:lnTo>
                    <a:pt x="121" y="12"/>
                  </a:lnTo>
                  <a:lnTo>
                    <a:pt x="121" y="21"/>
                  </a:lnTo>
                  <a:lnTo>
                    <a:pt x="113" y="27"/>
                  </a:lnTo>
                  <a:lnTo>
                    <a:pt x="109" y="34"/>
                  </a:lnTo>
                  <a:lnTo>
                    <a:pt x="115" y="34"/>
                  </a:lnTo>
                  <a:lnTo>
                    <a:pt x="119" y="32"/>
                  </a:lnTo>
                  <a:lnTo>
                    <a:pt x="130" y="17"/>
                  </a:lnTo>
                  <a:lnTo>
                    <a:pt x="136" y="12"/>
                  </a:lnTo>
                  <a:lnTo>
                    <a:pt x="143" y="10"/>
                  </a:lnTo>
                  <a:lnTo>
                    <a:pt x="145" y="12"/>
                  </a:lnTo>
                  <a:lnTo>
                    <a:pt x="153" y="10"/>
                  </a:lnTo>
                  <a:lnTo>
                    <a:pt x="160" y="4"/>
                  </a:lnTo>
                  <a:lnTo>
                    <a:pt x="151" y="17"/>
                  </a:lnTo>
                  <a:lnTo>
                    <a:pt x="143" y="21"/>
                  </a:lnTo>
                  <a:lnTo>
                    <a:pt x="130" y="34"/>
                  </a:lnTo>
                  <a:lnTo>
                    <a:pt x="121" y="34"/>
                  </a:lnTo>
                  <a:lnTo>
                    <a:pt x="119" y="40"/>
                  </a:lnTo>
                  <a:lnTo>
                    <a:pt x="106" y="51"/>
                  </a:lnTo>
                  <a:lnTo>
                    <a:pt x="98" y="51"/>
                  </a:lnTo>
                  <a:lnTo>
                    <a:pt x="92" y="57"/>
                  </a:lnTo>
                  <a:lnTo>
                    <a:pt x="83" y="59"/>
                  </a:lnTo>
                  <a:lnTo>
                    <a:pt x="68" y="68"/>
                  </a:lnTo>
                  <a:lnTo>
                    <a:pt x="62" y="72"/>
                  </a:lnTo>
                  <a:lnTo>
                    <a:pt x="53" y="78"/>
                  </a:lnTo>
                  <a:lnTo>
                    <a:pt x="51" y="78"/>
                  </a:lnTo>
                </a:path>
              </a:pathLst>
            </a:custGeom>
            <a:solidFill>
              <a:srgbClr val="BEBEBE"/>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55" name="Freeform 935">
              <a:extLst>
                <a:ext uri="{FF2B5EF4-FFF2-40B4-BE49-F238E27FC236}">
                  <a16:creationId xmlns:a16="http://schemas.microsoft.com/office/drawing/2014/main" id="{5277E239-8A33-7F41-80E5-A1D04F3E91C2}"/>
                </a:ext>
              </a:extLst>
            </p:cNvPr>
            <p:cNvSpPr>
              <a:spLocks noChangeAspect="1"/>
            </p:cNvSpPr>
            <p:nvPr/>
          </p:nvSpPr>
          <p:spPr bwMode="auto">
            <a:xfrm>
              <a:off x="7311340" y="2732008"/>
              <a:ext cx="425767" cy="225744"/>
            </a:xfrm>
            <a:custGeom>
              <a:avLst/>
              <a:gdLst>
                <a:gd name="T0" fmla="*/ 64 w 298"/>
                <a:gd name="T1" fmla="*/ 54 h 158"/>
                <a:gd name="T2" fmla="*/ 166 w 298"/>
                <a:gd name="T3" fmla="*/ 22 h 158"/>
                <a:gd name="T4" fmla="*/ 173 w 298"/>
                <a:gd name="T5" fmla="*/ 13 h 158"/>
                <a:gd name="T6" fmla="*/ 186 w 298"/>
                <a:gd name="T7" fmla="*/ 2 h 158"/>
                <a:gd name="T8" fmla="*/ 192 w 298"/>
                <a:gd name="T9" fmla="*/ 0 h 158"/>
                <a:gd name="T10" fmla="*/ 196 w 298"/>
                <a:gd name="T11" fmla="*/ 11 h 158"/>
                <a:gd name="T12" fmla="*/ 205 w 298"/>
                <a:gd name="T13" fmla="*/ 24 h 158"/>
                <a:gd name="T14" fmla="*/ 209 w 298"/>
                <a:gd name="T15" fmla="*/ 22 h 158"/>
                <a:gd name="T16" fmla="*/ 215 w 298"/>
                <a:gd name="T17" fmla="*/ 28 h 158"/>
                <a:gd name="T18" fmla="*/ 198 w 298"/>
                <a:gd name="T19" fmla="*/ 43 h 158"/>
                <a:gd name="T20" fmla="*/ 194 w 298"/>
                <a:gd name="T21" fmla="*/ 54 h 158"/>
                <a:gd name="T22" fmla="*/ 190 w 298"/>
                <a:gd name="T23" fmla="*/ 62 h 158"/>
                <a:gd name="T24" fmla="*/ 200 w 298"/>
                <a:gd name="T25" fmla="*/ 73 h 158"/>
                <a:gd name="T26" fmla="*/ 215 w 298"/>
                <a:gd name="T27" fmla="*/ 68 h 158"/>
                <a:gd name="T28" fmla="*/ 237 w 298"/>
                <a:gd name="T29" fmla="*/ 90 h 158"/>
                <a:gd name="T30" fmla="*/ 228 w 298"/>
                <a:gd name="T31" fmla="*/ 94 h 158"/>
                <a:gd name="T32" fmla="*/ 243 w 298"/>
                <a:gd name="T33" fmla="*/ 98 h 158"/>
                <a:gd name="T34" fmla="*/ 254 w 298"/>
                <a:gd name="T35" fmla="*/ 115 h 158"/>
                <a:gd name="T36" fmla="*/ 269 w 298"/>
                <a:gd name="T37" fmla="*/ 117 h 158"/>
                <a:gd name="T38" fmla="*/ 290 w 298"/>
                <a:gd name="T39" fmla="*/ 98 h 158"/>
                <a:gd name="T40" fmla="*/ 279 w 298"/>
                <a:gd name="T41" fmla="*/ 88 h 158"/>
                <a:gd name="T42" fmla="*/ 269 w 298"/>
                <a:gd name="T43" fmla="*/ 75 h 158"/>
                <a:gd name="T44" fmla="*/ 269 w 298"/>
                <a:gd name="T45" fmla="*/ 73 h 158"/>
                <a:gd name="T46" fmla="*/ 283 w 298"/>
                <a:gd name="T47" fmla="*/ 79 h 158"/>
                <a:gd name="T48" fmla="*/ 298 w 298"/>
                <a:gd name="T49" fmla="*/ 107 h 158"/>
                <a:gd name="T50" fmla="*/ 286 w 298"/>
                <a:gd name="T51" fmla="*/ 117 h 158"/>
                <a:gd name="T52" fmla="*/ 260 w 298"/>
                <a:gd name="T53" fmla="*/ 128 h 158"/>
                <a:gd name="T54" fmla="*/ 252 w 298"/>
                <a:gd name="T55" fmla="*/ 141 h 158"/>
                <a:gd name="T56" fmla="*/ 241 w 298"/>
                <a:gd name="T57" fmla="*/ 128 h 158"/>
                <a:gd name="T58" fmla="*/ 235 w 298"/>
                <a:gd name="T59" fmla="*/ 126 h 158"/>
                <a:gd name="T60" fmla="*/ 224 w 298"/>
                <a:gd name="T61" fmla="*/ 139 h 158"/>
                <a:gd name="T62" fmla="*/ 213 w 298"/>
                <a:gd name="T63" fmla="*/ 149 h 158"/>
                <a:gd name="T64" fmla="*/ 207 w 298"/>
                <a:gd name="T65" fmla="*/ 154 h 158"/>
                <a:gd name="T66" fmla="*/ 196 w 298"/>
                <a:gd name="T67" fmla="*/ 141 h 158"/>
                <a:gd name="T68" fmla="*/ 198 w 298"/>
                <a:gd name="T69" fmla="*/ 126 h 158"/>
                <a:gd name="T70" fmla="*/ 192 w 298"/>
                <a:gd name="T71" fmla="*/ 137 h 158"/>
                <a:gd name="T72" fmla="*/ 186 w 298"/>
                <a:gd name="T73" fmla="*/ 132 h 158"/>
                <a:gd name="T74" fmla="*/ 181 w 298"/>
                <a:gd name="T75" fmla="*/ 122 h 158"/>
                <a:gd name="T76" fmla="*/ 173 w 298"/>
                <a:gd name="T77" fmla="*/ 113 h 158"/>
                <a:gd name="T78" fmla="*/ 139 w 298"/>
                <a:gd name="T79" fmla="*/ 117 h 158"/>
                <a:gd name="T80" fmla="*/ 124 w 298"/>
                <a:gd name="T81" fmla="*/ 120 h 158"/>
                <a:gd name="T82" fmla="*/ 75 w 298"/>
                <a:gd name="T83" fmla="*/ 132 h 158"/>
                <a:gd name="T84" fmla="*/ 58 w 298"/>
                <a:gd name="T85" fmla="*/ 137 h 158"/>
                <a:gd name="T86" fmla="*/ 2 w 298"/>
                <a:gd name="T87" fmla="*/ 147 h 158"/>
                <a:gd name="T88" fmla="*/ 0 w 298"/>
                <a:gd name="T89" fmla="*/ 7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8" h="158">
                  <a:moveTo>
                    <a:pt x="2" y="66"/>
                  </a:moveTo>
                  <a:lnTo>
                    <a:pt x="64" y="54"/>
                  </a:lnTo>
                  <a:lnTo>
                    <a:pt x="158" y="32"/>
                  </a:lnTo>
                  <a:lnTo>
                    <a:pt x="166" y="22"/>
                  </a:lnTo>
                  <a:lnTo>
                    <a:pt x="171" y="13"/>
                  </a:lnTo>
                  <a:lnTo>
                    <a:pt x="173" y="13"/>
                  </a:lnTo>
                  <a:lnTo>
                    <a:pt x="177" y="7"/>
                  </a:lnTo>
                  <a:lnTo>
                    <a:pt x="186" y="2"/>
                  </a:lnTo>
                  <a:lnTo>
                    <a:pt x="188" y="0"/>
                  </a:lnTo>
                  <a:lnTo>
                    <a:pt x="192" y="0"/>
                  </a:lnTo>
                  <a:lnTo>
                    <a:pt x="190" y="7"/>
                  </a:lnTo>
                  <a:lnTo>
                    <a:pt x="196" y="11"/>
                  </a:lnTo>
                  <a:lnTo>
                    <a:pt x="196" y="17"/>
                  </a:lnTo>
                  <a:lnTo>
                    <a:pt x="205" y="24"/>
                  </a:lnTo>
                  <a:lnTo>
                    <a:pt x="211" y="22"/>
                  </a:lnTo>
                  <a:lnTo>
                    <a:pt x="209" y="22"/>
                  </a:lnTo>
                  <a:lnTo>
                    <a:pt x="217" y="19"/>
                  </a:lnTo>
                  <a:lnTo>
                    <a:pt x="215" y="28"/>
                  </a:lnTo>
                  <a:lnTo>
                    <a:pt x="200" y="36"/>
                  </a:lnTo>
                  <a:lnTo>
                    <a:pt x="198" y="43"/>
                  </a:lnTo>
                  <a:lnTo>
                    <a:pt x="198" y="47"/>
                  </a:lnTo>
                  <a:lnTo>
                    <a:pt x="194" y="54"/>
                  </a:lnTo>
                  <a:lnTo>
                    <a:pt x="196" y="62"/>
                  </a:lnTo>
                  <a:lnTo>
                    <a:pt x="190" y="62"/>
                  </a:lnTo>
                  <a:lnTo>
                    <a:pt x="194" y="68"/>
                  </a:lnTo>
                  <a:lnTo>
                    <a:pt x="200" y="73"/>
                  </a:lnTo>
                  <a:lnTo>
                    <a:pt x="209" y="68"/>
                  </a:lnTo>
                  <a:lnTo>
                    <a:pt x="215" y="68"/>
                  </a:lnTo>
                  <a:lnTo>
                    <a:pt x="230" y="83"/>
                  </a:lnTo>
                  <a:lnTo>
                    <a:pt x="237" y="90"/>
                  </a:lnTo>
                  <a:lnTo>
                    <a:pt x="228" y="88"/>
                  </a:lnTo>
                  <a:lnTo>
                    <a:pt x="228" y="94"/>
                  </a:lnTo>
                  <a:lnTo>
                    <a:pt x="237" y="96"/>
                  </a:lnTo>
                  <a:lnTo>
                    <a:pt x="243" y="98"/>
                  </a:lnTo>
                  <a:lnTo>
                    <a:pt x="249" y="113"/>
                  </a:lnTo>
                  <a:lnTo>
                    <a:pt x="254" y="115"/>
                  </a:lnTo>
                  <a:lnTo>
                    <a:pt x="262" y="115"/>
                  </a:lnTo>
                  <a:lnTo>
                    <a:pt x="269" y="117"/>
                  </a:lnTo>
                  <a:lnTo>
                    <a:pt x="283" y="105"/>
                  </a:lnTo>
                  <a:lnTo>
                    <a:pt x="290" y="98"/>
                  </a:lnTo>
                  <a:lnTo>
                    <a:pt x="286" y="88"/>
                  </a:lnTo>
                  <a:lnTo>
                    <a:pt x="279" y="88"/>
                  </a:lnTo>
                  <a:lnTo>
                    <a:pt x="277" y="79"/>
                  </a:lnTo>
                  <a:lnTo>
                    <a:pt x="269" y="75"/>
                  </a:lnTo>
                  <a:lnTo>
                    <a:pt x="262" y="73"/>
                  </a:lnTo>
                  <a:lnTo>
                    <a:pt x="269" y="73"/>
                  </a:lnTo>
                  <a:lnTo>
                    <a:pt x="277" y="75"/>
                  </a:lnTo>
                  <a:lnTo>
                    <a:pt x="283" y="79"/>
                  </a:lnTo>
                  <a:lnTo>
                    <a:pt x="294" y="92"/>
                  </a:lnTo>
                  <a:lnTo>
                    <a:pt x="298" y="107"/>
                  </a:lnTo>
                  <a:lnTo>
                    <a:pt x="294" y="115"/>
                  </a:lnTo>
                  <a:lnTo>
                    <a:pt x="286" y="117"/>
                  </a:lnTo>
                  <a:lnTo>
                    <a:pt x="264" y="128"/>
                  </a:lnTo>
                  <a:lnTo>
                    <a:pt x="260" y="128"/>
                  </a:lnTo>
                  <a:lnTo>
                    <a:pt x="258" y="134"/>
                  </a:lnTo>
                  <a:lnTo>
                    <a:pt x="252" y="141"/>
                  </a:lnTo>
                  <a:lnTo>
                    <a:pt x="245" y="143"/>
                  </a:lnTo>
                  <a:lnTo>
                    <a:pt x="241" y="128"/>
                  </a:lnTo>
                  <a:lnTo>
                    <a:pt x="241" y="122"/>
                  </a:lnTo>
                  <a:lnTo>
                    <a:pt x="235" y="126"/>
                  </a:lnTo>
                  <a:lnTo>
                    <a:pt x="230" y="132"/>
                  </a:lnTo>
                  <a:lnTo>
                    <a:pt x="224" y="139"/>
                  </a:lnTo>
                  <a:lnTo>
                    <a:pt x="220" y="152"/>
                  </a:lnTo>
                  <a:lnTo>
                    <a:pt x="213" y="149"/>
                  </a:lnTo>
                  <a:lnTo>
                    <a:pt x="207" y="158"/>
                  </a:lnTo>
                  <a:lnTo>
                    <a:pt x="207" y="154"/>
                  </a:lnTo>
                  <a:lnTo>
                    <a:pt x="203" y="143"/>
                  </a:lnTo>
                  <a:lnTo>
                    <a:pt x="196" y="141"/>
                  </a:lnTo>
                  <a:lnTo>
                    <a:pt x="198" y="134"/>
                  </a:lnTo>
                  <a:lnTo>
                    <a:pt x="198" y="126"/>
                  </a:lnTo>
                  <a:lnTo>
                    <a:pt x="198" y="132"/>
                  </a:lnTo>
                  <a:lnTo>
                    <a:pt x="192" y="137"/>
                  </a:lnTo>
                  <a:lnTo>
                    <a:pt x="188" y="134"/>
                  </a:lnTo>
                  <a:lnTo>
                    <a:pt x="186" y="132"/>
                  </a:lnTo>
                  <a:lnTo>
                    <a:pt x="181" y="128"/>
                  </a:lnTo>
                  <a:lnTo>
                    <a:pt x="181" y="122"/>
                  </a:lnTo>
                  <a:lnTo>
                    <a:pt x="177" y="122"/>
                  </a:lnTo>
                  <a:lnTo>
                    <a:pt x="173" y="113"/>
                  </a:lnTo>
                  <a:lnTo>
                    <a:pt x="166" y="109"/>
                  </a:lnTo>
                  <a:lnTo>
                    <a:pt x="139" y="117"/>
                  </a:lnTo>
                  <a:lnTo>
                    <a:pt x="134" y="117"/>
                  </a:lnTo>
                  <a:lnTo>
                    <a:pt x="124" y="120"/>
                  </a:lnTo>
                  <a:lnTo>
                    <a:pt x="83" y="128"/>
                  </a:lnTo>
                  <a:lnTo>
                    <a:pt x="75" y="132"/>
                  </a:lnTo>
                  <a:lnTo>
                    <a:pt x="71" y="132"/>
                  </a:lnTo>
                  <a:lnTo>
                    <a:pt x="58" y="137"/>
                  </a:lnTo>
                  <a:lnTo>
                    <a:pt x="49" y="137"/>
                  </a:lnTo>
                  <a:lnTo>
                    <a:pt x="2" y="147"/>
                  </a:lnTo>
                  <a:lnTo>
                    <a:pt x="0" y="143"/>
                  </a:lnTo>
                  <a:lnTo>
                    <a:pt x="0" y="73"/>
                  </a:lnTo>
                  <a:lnTo>
                    <a:pt x="2" y="66"/>
                  </a:lnTo>
                  <a:close/>
                </a:path>
              </a:pathLst>
            </a:custGeom>
            <a:solidFill>
              <a:srgbClr val="194196"/>
            </a:solid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56" name="Freeform 946">
              <a:extLst>
                <a:ext uri="{FF2B5EF4-FFF2-40B4-BE49-F238E27FC236}">
                  <a16:creationId xmlns:a16="http://schemas.microsoft.com/office/drawing/2014/main" id="{9B3359AD-42BA-2343-B164-890477DDE71E}"/>
                </a:ext>
              </a:extLst>
            </p:cNvPr>
            <p:cNvSpPr>
              <a:spLocks noChangeAspect="1"/>
            </p:cNvSpPr>
            <p:nvPr/>
          </p:nvSpPr>
          <p:spPr bwMode="auto">
            <a:xfrm>
              <a:off x="7446961" y="1965854"/>
              <a:ext cx="465774" cy="737235"/>
            </a:xfrm>
            <a:custGeom>
              <a:avLst/>
              <a:gdLst>
                <a:gd name="T0" fmla="*/ 11 w 326"/>
                <a:gd name="T1" fmla="*/ 277 h 516"/>
                <a:gd name="T2" fmla="*/ 19 w 326"/>
                <a:gd name="T3" fmla="*/ 262 h 516"/>
                <a:gd name="T4" fmla="*/ 19 w 326"/>
                <a:gd name="T5" fmla="*/ 250 h 516"/>
                <a:gd name="T6" fmla="*/ 28 w 326"/>
                <a:gd name="T7" fmla="*/ 233 h 516"/>
                <a:gd name="T8" fmla="*/ 43 w 326"/>
                <a:gd name="T9" fmla="*/ 199 h 516"/>
                <a:gd name="T10" fmla="*/ 34 w 326"/>
                <a:gd name="T11" fmla="*/ 169 h 516"/>
                <a:gd name="T12" fmla="*/ 39 w 326"/>
                <a:gd name="T13" fmla="*/ 107 h 516"/>
                <a:gd name="T14" fmla="*/ 85 w 326"/>
                <a:gd name="T15" fmla="*/ 9 h 516"/>
                <a:gd name="T16" fmla="*/ 107 w 326"/>
                <a:gd name="T17" fmla="*/ 32 h 516"/>
                <a:gd name="T18" fmla="*/ 126 w 326"/>
                <a:gd name="T19" fmla="*/ 13 h 516"/>
                <a:gd name="T20" fmla="*/ 147 w 326"/>
                <a:gd name="T21" fmla="*/ 0 h 516"/>
                <a:gd name="T22" fmla="*/ 183 w 326"/>
                <a:gd name="T23" fmla="*/ 17 h 516"/>
                <a:gd name="T24" fmla="*/ 230 w 326"/>
                <a:gd name="T25" fmla="*/ 139 h 516"/>
                <a:gd name="T26" fmla="*/ 234 w 326"/>
                <a:gd name="T27" fmla="*/ 158 h 516"/>
                <a:gd name="T28" fmla="*/ 249 w 326"/>
                <a:gd name="T29" fmla="*/ 171 h 516"/>
                <a:gd name="T30" fmla="*/ 271 w 326"/>
                <a:gd name="T31" fmla="*/ 171 h 516"/>
                <a:gd name="T32" fmla="*/ 275 w 326"/>
                <a:gd name="T33" fmla="*/ 192 h 516"/>
                <a:gd name="T34" fmla="*/ 288 w 326"/>
                <a:gd name="T35" fmla="*/ 213 h 516"/>
                <a:gd name="T36" fmla="*/ 303 w 326"/>
                <a:gd name="T37" fmla="*/ 209 h 516"/>
                <a:gd name="T38" fmla="*/ 309 w 326"/>
                <a:gd name="T39" fmla="*/ 237 h 516"/>
                <a:gd name="T40" fmla="*/ 320 w 326"/>
                <a:gd name="T41" fmla="*/ 233 h 516"/>
                <a:gd name="T42" fmla="*/ 318 w 326"/>
                <a:gd name="T43" fmla="*/ 260 h 516"/>
                <a:gd name="T44" fmla="*/ 305 w 326"/>
                <a:gd name="T45" fmla="*/ 271 h 516"/>
                <a:gd name="T46" fmla="*/ 298 w 326"/>
                <a:gd name="T47" fmla="*/ 273 h 516"/>
                <a:gd name="T48" fmla="*/ 283 w 326"/>
                <a:gd name="T49" fmla="*/ 284 h 516"/>
                <a:gd name="T50" fmla="*/ 273 w 326"/>
                <a:gd name="T51" fmla="*/ 284 h 516"/>
                <a:gd name="T52" fmla="*/ 271 w 326"/>
                <a:gd name="T53" fmla="*/ 305 h 516"/>
                <a:gd name="T54" fmla="*/ 264 w 326"/>
                <a:gd name="T55" fmla="*/ 299 h 516"/>
                <a:gd name="T56" fmla="*/ 260 w 326"/>
                <a:gd name="T57" fmla="*/ 316 h 516"/>
                <a:gd name="T58" fmla="*/ 239 w 326"/>
                <a:gd name="T59" fmla="*/ 311 h 516"/>
                <a:gd name="T60" fmla="*/ 226 w 326"/>
                <a:gd name="T61" fmla="*/ 318 h 516"/>
                <a:gd name="T62" fmla="*/ 228 w 326"/>
                <a:gd name="T63" fmla="*/ 339 h 516"/>
                <a:gd name="T64" fmla="*/ 207 w 326"/>
                <a:gd name="T65" fmla="*/ 331 h 516"/>
                <a:gd name="T66" fmla="*/ 203 w 326"/>
                <a:gd name="T67" fmla="*/ 318 h 516"/>
                <a:gd name="T68" fmla="*/ 188 w 326"/>
                <a:gd name="T69" fmla="*/ 328 h 516"/>
                <a:gd name="T70" fmla="*/ 190 w 326"/>
                <a:gd name="T71" fmla="*/ 350 h 516"/>
                <a:gd name="T72" fmla="*/ 192 w 326"/>
                <a:gd name="T73" fmla="*/ 371 h 516"/>
                <a:gd name="T74" fmla="*/ 177 w 326"/>
                <a:gd name="T75" fmla="*/ 384 h 516"/>
                <a:gd name="T76" fmla="*/ 166 w 326"/>
                <a:gd name="T77" fmla="*/ 399 h 516"/>
                <a:gd name="T78" fmla="*/ 158 w 326"/>
                <a:gd name="T79" fmla="*/ 392 h 516"/>
                <a:gd name="T80" fmla="*/ 156 w 326"/>
                <a:gd name="T81" fmla="*/ 394 h 516"/>
                <a:gd name="T82" fmla="*/ 156 w 326"/>
                <a:gd name="T83" fmla="*/ 399 h 516"/>
                <a:gd name="T84" fmla="*/ 145 w 326"/>
                <a:gd name="T85" fmla="*/ 403 h 516"/>
                <a:gd name="T86" fmla="*/ 139 w 326"/>
                <a:gd name="T87" fmla="*/ 394 h 516"/>
                <a:gd name="T88" fmla="*/ 134 w 326"/>
                <a:gd name="T89" fmla="*/ 401 h 516"/>
                <a:gd name="T90" fmla="*/ 145 w 326"/>
                <a:gd name="T91" fmla="*/ 426 h 516"/>
                <a:gd name="T92" fmla="*/ 134 w 326"/>
                <a:gd name="T93" fmla="*/ 420 h 516"/>
                <a:gd name="T94" fmla="*/ 130 w 326"/>
                <a:gd name="T95" fmla="*/ 426 h 516"/>
                <a:gd name="T96" fmla="*/ 113 w 326"/>
                <a:gd name="T97" fmla="*/ 437 h 516"/>
                <a:gd name="T98" fmla="*/ 109 w 326"/>
                <a:gd name="T99" fmla="*/ 460 h 516"/>
                <a:gd name="T100" fmla="*/ 100 w 326"/>
                <a:gd name="T101" fmla="*/ 486 h 516"/>
                <a:gd name="T102" fmla="*/ 100 w 326"/>
                <a:gd name="T103" fmla="*/ 509 h 516"/>
                <a:gd name="T104" fmla="*/ 83 w 326"/>
                <a:gd name="T105" fmla="*/ 507 h 516"/>
                <a:gd name="T106" fmla="*/ 68 w 326"/>
                <a:gd name="T107" fmla="*/ 490 h 516"/>
                <a:gd name="T108" fmla="*/ 62 w 326"/>
                <a:gd name="T109" fmla="*/ 469 h 516"/>
                <a:gd name="T110" fmla="*/ 0 w 326"/>
                <a:gd name="T111" fmla="*/ 282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6" h="516">
                  <a:moveTo>
                    <a:pt x="0" y="282"/>
                  </a:moveTo>
                  <a:lnTo>
                    <a:pt x="4" y="275"/>
                  </a:lnTo>
                  <a:lnTo>
                    <a:pt x="11" y="277"/>
                  </a:lnTo>
                  <a:lnTo>
                    <a:pt x="19" y="275"/>
                  </a:lnTo>
                  <a:lnTo>
                    <a:pt x="17" y="269"/>
                  </a:lnTo>
                  <a:lnTo>
                    <a:pt x="19" y="262"/>
                  </a:lnTo>
                  <a:lnTo>
                    <a:pt x="22" y="260"/>
                  </a:lnTo>
                  <a:lnTo>
                    <a:pt x="28" y="265"/>
                  </a:lnTo>
                  <a:lnTo>
                    <a:pt x="19" y="250"/>
                  </a:lnTo>
                  <a:lnTo>
                    <a:pt x="22" y="247"/>
                  </a:lnTo>
                  <a:lnTo>
                    <a:pt x="24" y="241"/>
                  </a:lnTo>
                  <a:lnTo>
                    <a:pt x="28" y="233"/>
                  </a:lnTo>
                  <a:lnTo>
                    <a:pt x="39" y="218"/>
                  </a:lnTo>
                  <a:lnTo>
                    <a:pt x="36" y="213"/>
                  </a:lnTo>
                  <a:lnTo>
                    <a:pt x="43" y="199"/>
                  </a:lnTo>
                  <a:lnTo>
                    <a:pt x="36" y="190"/>
                  </a:lnTo>
                  <a:lnTo>
                    <a:pt x="36" y="177"/>
                  </a:lnTo>
                  <a:lnTo>
                    <a:pt x="34" y="169"/>
                  </a:lnTo>
                  <a:lnTo>
                    <a:pt x="36" y="147"/>
                  </a:lnTo>
                  <a:lnTo>
                    <a:pt x="43" y="137"/>
                  </a:lnTo>
                  <a:lnTo>
                    <a:pt x="39" y="107"/>
                  </a:lnTo>
                  <a:lnTo>
                    <a:pt x="70" y="9"/>
                  </a:lnTo>
                  <a:lnTo>
                    <a:pt x="79" y="7"/>
                  </a:lnTo>
                  <a:lnTo>
                    <a:pt x="85" y="9"/>
                  </a:lnTo>
                  <a:lnTo>
                    <a:pt x="90" y="24"/>
                  </a:lnTo>
                  <a:lnTo>
                    <a:pt x="98" y="30"/>
                  </a:lnTo>
                  <a:lnTo>
                    <a:pt x="107" y="32"/>
                  </a:lnTo>
                  <a:lnTo>
                    <a:pt x="113" y="24"/>
                  </a:lnTo>
                  <a:lnTo>
                    <a:pt x="119" y="22"/>
                  </a:lnTo>
                  <a:lnTo>
                    <a:pt x="126" y="13"/>
                  </a:lnTo>
                  <a:lnTo>
                    <a:pt x="132" y="11"/>
                  </a:lnTo>
                  <a:lnTo>
                    <a:pt x="139" y="3"/>
                  </a:lnTo>
                  <a:lnTo>
                    <a:pt x="147" y="0"/>
                  </a:lnTo>
                  <a:lnTo>
                    <a:pt x="156" y="3"/>
                  </a:lnTo>
                  <a:lnTo>
                    <a:pt x="168" y="7"/>
                  </a:lnTo>
                  <a:lnTo>
                    <a:pt x="183" y="17"/>
                  </a:lnTo>
                  <a:lnTo>
                    <a:pt x="190" y="20"/>
                  </a:lnTo>
                  <a:lnTo>
                    <a:pt x="222" y="115"/>
                  </a:lnTo>
                  <a:lnTo>
                    <a:pt x="230" y="139"/>
                  </a:lnTo>
                  <a:lnTo>
                    <a:pt x="230" y="145"/>
                  </a:lnTo>
                  <a:lnTo>
                    <a:pt x="234" y="154"/>
                  </a:lnTo>
                  <a:lnTo>
                    <a:pt x="234" y="158"/>
                  </a:lnTo>
                  <a:lnTo>
                    <a:pt x="237" y="167"/>
                  </a:lnTo>
                  <a:lnTo>
                    <a:pt x="243" y="164"/>
                  </a:lnTo>
                  <a:lnTo>
                    <a:pt x="249" y="171"/>
                  </a:lnTo>
                  <a:lnTo>
                    <a:pt x="258" y="171"/>
                  </a:lnTo>
                  <a:lnTo>
                    <a:pt x="264" y="167"/>
                  </a:lnTo>
                  <a:lnTo>
                    <a:pt x="271" y="171"/>
                  </a:lnTo>
                  <a:lnTo>
                    <a:pt x="269" y="179"/>
                  </a:lnTo>
                  <a:lnTo>
                    <a:pt x="271" y="186"/>
                  </a:lnTo>
                  <a:lnTo>
                    <a:pt x="275" y="192"/>
                  </a:lnTo>
                  <a:lnTo>
                    <a:pt x="275" y="201"/>
                  </a:lnTo>
                  <a:lnTo>
                    <a:pt x="279" y="207"/>
                  </a:lnTo>
                  <a:lnTo>
                    <a:pt x="288" y="213"/>
                  </a:lnTo>
                  <a:lnTo>
                    <a:pt x="292" y="207"/>
                  </a:lnTo>
                  <a:lnTo>
                    <a:pt x="298" y="207"/>
                  </a:lnTo>
                  <a:lnTo>
                    <a:pt x="303" y="209"/>
                  </a:lnTo>
                  <a:lnTo>
                    <a:pt x="305" y="211"/>
                  </a:lnTo>
                  <a:lnTo>
                    <a:pt x="318" y="224"/>
                  </a:lnTo>
                  <a:lnTo>
                    <a:pt x="309" y="237"/>
                  </a:lnTo>
                  <a:lnTo>
                    <a:pt x="315" y="243"/>
                  </a:lnTo>
                  <a:lnTo>
                    <a:pt x="322" y="235"/>
                  </a:lnTo>
                  <a:lnTo>
                    <a:pt x="320" y="233"/>
                  </a:lnTo>
                  <a:lnTo>
                    <a:pt x="326" y="239"/>
                  </a:lnTo>
                  <a:lnTo>
                    <a:pt x="326" y="245"/>
                  </a:lnTo>
                  <a:lnTo>
                    <a:pt x="318" y="260"/>
                  </a:lnTo>
                  <a:lnTo>
                    <a:pt x="311" y="265"/>
                  </a:lnTo>
                  <a:lnTo>
                    <a:pt x="300" y="262"/>
                  </a:lnTo>
                  <a:lnTo>
                    <a:pt x="305" y="271"/>
                  </a:lnTo>
                  <a:lnTo>
                    <a:pt x="298" y="269"/>
                  </a:lnTo>
                  <a:lnTo>
                    <a:pt x="298" y="273"/>
                  </a:lnTo>
                  <a:lnTo>
                    <a:pt x="298" y="273"/>
                  </a:lnTo>
                  <a:lnTo>
                    <a:pt x="292" y="277"/>
                  </a:lnTo>
                  <a:lnTo>
                    <a:pt x="292" y="284"/>
                  </a:lnTo>
                  <a:lnTo>
                    <a:pt x="283" y="284"/>
                  </a:lnTo>
                  <a:lnTo>
                    <a:pt x="283" y="292"/>
                  </a:lnTo>
                  <a:lnTo>
                    <a:pt x="279" y="290"/>
                  </a:lnTo>
                  <a:lnTo>
                    <a:pt x="273" y="284"/>
                  </a:lnTo>
                  <a:lnTo>
                    <a:pt x="269" y="292"/>
                  </a:lnTo>
                  <a:lnTo>
                    <a:pt x="271" y="299"/>
                  </a:lnTo>
                  <a:lnTo>
                    <a:pt x="271" y="305"/>
                  </a:lnTo>
                  <a:lnTo>
                    <a:pt x="269" y="299"/>
                  </a:lnTo>
                  <a:lnTo>
                    <a:pt x="266" y="305"/>
                  </a:lnTo>
                  <a:lnTo>
                    <a:pt x="264" y="299"/>
                  </a:lnTo>
                  <a:lnTo>
                    <a:pt x="260" y="303"/>
                  </a:lnTo>
                  <a:lnTo>
                    <a:pt x="262" y="309"/>
                  </a:lnTo>
                  <a:lnTo>
                    <a:pt x="260" y="316"/>
                  </a:lnTo>
                  <a:lnTo>
                    <a:pt x="256" y="309"/>
                  </a:lnTo>
                  <a:lnTo>
                    <a:pt x="237" y="303"/>
                  </a:lnTo>
                  <a:lnTo>
                    <a:pt x="239" y="311"/>
                  </a:lnTo>
                  <a:lnTo>
                    <a:pt x="230" y="318"/>
                  </a:lnTo>
                  <a:lnTo>
                    <a:pt x="224" y="309"/>
                  </a:lnTo>
                  <a:lnTo>
                    <a:pt x="226" y="318"/>
                  </a:lnTo>
                  <a:lnTo>
                    <a:pt x="224" y="324"/>
                  </a:lnTo>
                  <a:lnTo>
                    <a:pt x="224" y="333"/>
                  </a:lnTo>
                  <a:lnTo>
                    <a:pt x="228" y="339"/>
                  </a:lnTo>
                  <a:lnTo>
                    <a:pt x="217" y="335"/>
                  </a:lnTo>
                  <a:lnTo>
                    <a:pt x="205" y="335"/>
                  </a:lnTo>
                  <a:lnTo>
                    <a:pt x="207" y="331"/>
                  </a:lnTo>
                  <a:lnTo>
                    <a:pt x="209" y="322"/>
                  </a:lnTo>
                  <a:lnTo>
                    <a:pt x="200" y="324"/>
                  </a:lnTo>
                  <a:lnTo>
                    <a:pt x="203" y="318"/>
                  </a:lnTo>
                  <a:lnTo>
                    <a:pt x="196" y="309"/>
                  </a:lnTo>
                  <a:lnTo>
                    <a:pt x="198" y="322"/>
                  </a:lnTo>
                  <a:lnTo>
                    <a:pt x="188" y="328"/>
                  </a:lnTo>
                  <a:lnTo>
                    <a:pt x="192" y="335"/>
                  </a:lnTo>
                  <a:lnTo>
                    <a:pt x="192" y="343"/>
                  </a:lnTo>
                  <a:lnTo>
                    <a:pt x="190" y="350"/>
                  </a:lnTo>
                  <a:lnTo>
                    <a:pt x="190" y="358"/>
                  </a:lnTo>
                  <a:lnTo>
                    <a:pt x="190" y="365"/>
                  </a:lnTo>
                  <a:lnTo>
                    <a:pt x="192" y="371"/>
                  </a:lnTo>
                  <a:lnTo>
                    <a:pt x="188" y="380"/>
                  </a:lnTo>
                  <a:lnTo>
                    <a:pt x="185" y="388"/>
                  </a:lnTo>
                  <a:lnTo>
                    <a:pt x="177" y="384"/>
                  </a:lnTo>
                  <a:lnTo>
                    <a:pt x="168" y="384"/>
                  </a:lnTo>
                  <a:lnTo>
                    <a:pt x="166" y="390"/>
                  </a:lnTo>
                  <a:lnTo>
                    <a:pt x="166" y="399"/>
                  </a:lnTo>
                  <a:lnTo>
                    <a:pt x="166" y="405"/>
                  </a:lnTo>
                  <a:lnTo>
                    <a:pt x="160" y="401"/>
                  </a:lnTo>
                  <a:lnTo>
                    <a:pt x="158" y="392"/>
                  </a:lnTo>
                  <a:lnTo>
                    <a:pt x="158" y="386"/>
                  </a:lnTo>
                  <a:lnTo>
                    <a:pt x="158" y="388"/>
                  </a:lnTo>
                  <a:lnTo>
                    <a:pt x="156" y="394"/>
                  </a:lnTo>
                  <a:lnTo>
                    <a:pt x="160" y="409"/>
                  </a:lnTo>
                  <a:lnTo>
                    <a:pt x="154" y="405"/>
                  </a:lnTo>
                  <a:lnTo>
                    <a:pt x="156" y="399"/>
                  </a:lnTo>
                  <a:lnTo>
                    <a:pt x="151" y="392"/>
                  </a:lnTo>
                  <a:lnTo>
                    <a:pt x="147" y="392"/>
                  </a:lnTo>
                  <a:lnTo>
                    <a:pt x="145" y="403"/>
                  </a:lnTo>
                  <a:lnTo>
                    <a:pt x="151" y="411"/>
                  </a:lnTo>
                  <a:lnTo>
                    <a:pt x="149" y="418"/>
                  </a:lnTo>
                  <a:lnTo>
                    <a:pt x="139" y="394"/>
                  </a:lnTo>
                  <a:lnTo>
                    <a:pt x="139" y="386"/>
                  </a:lnTo>
                  <a:lnTo>
                    <a:pt x="134" y="392"/>
                  </a:lnTo>
                  <a:lnTo>
                    <a:pt x="134" y="401"/>
                  </a:lnTo>
                  <a:lnTo>
                    <a:pt x="137" y="397"/>
                  </a:lnTo>
                  <a:lnTo>
                    <a:pt x="147" y="420"/>
                  </a:lnTo>
                  <a:lnTo>
                    <a:pt x="145" y="426"/>
                  </a:lnTo>
                  <a:lnTo>
                    <a:pt x="139" y="414"/>
                  </a:lnTo>
                  <a:lnTo>
                    <a:pt x="137" y="411"/>
                  </a:lnTo>
                  <a:lnTo>
                    <a:pt x="134" y="420"/>
                  </a:lnTo>
                  <a:lnTo>
                    <a:pt x="132" y="426"/>
                  </a:lnTo>
                  <a:lnTo>
                    <a:pt x="130" y="420"/>
                  </a:lnTo>
                  <a:lnTo>
                    <a:pt x="130" y="426"/>
                  </a:lnTo>
                  <a:lnTo>
                    <a:pt x="126" y="414"/>
                  </a:lnTo>
                  <a:lnTo>
                    <a:pt x="115" y="429"/>
                  </a:lnTo>
                  <a:lnTo>
                    <a:pt x="113" y="437"/>
                  </a:lnTo>
                  <a:lnTo>
                    <a:pt x="115" y="443"/>
                  </a:lnTo>
                  <a:lnTo>
                    <a:pt x="119" y="446"/>
                  </a:lnTo>
                  <a:lnTo>
                    <a:pt x="109" y="460"/>
                  </a:lnTo>
                  <a:lnTo>
                    <a:pt x="113" y="467"/>
                  </a:lnTo>
                  <a:lnTo>
                    <a:pt x="107" y="480"/>
                  </a:lnTo>
                  <a:lnTo>
                    <a:pt x="100" y="486"/>
                  </a:lnTo>
                  <a:lnTo>
                    <a:pt x="100" y="495"/>
                  </a:lnTo>
                  <a:lnTo>
                    <a:pt x="102" y="501"/>
                  </a:lnTo>
                  <a:lnTo>
                    <a:pt x="100" y="509"/>
                  </a:lnTo>
                  <a:lnTo>
                    <a:pt x="94" y="516"/>
                  </a:lnTo>
                  <a:lnTo>
                    <a:pt x="90" y="514"/>
                  </a:lnTo>
                  <a:lnTo>
                    <a:pt x="83" y="507"/>
                  </a:lnTo>
                  <a:lnTo>
                    <a:pt x="83" y="501"/>
                  </a:lnTo>
                  <a:lnTo>
                    <a:pt x="75" y="497"/>
                  </a:lnTo>
                  <a:lnTo>
                    <a:pt x="68" y="490"/>
                  </a:lnTo>
                  <a:lnTo>
                    <a:pt x="64" y="484"/>
                  </a:lnTo>
                  <a:lnTo>
                    <a:pt x="62" y="478"/>
                  </a:lnTo>
                  <a:lnTo>
                    <a:pt x="62" y="469"/>
                  </a:lnTo>
                  <a:lnTo>
                    <a:pt x="53" y="448"/>
                  </a:lnTo>
                  <a:lnTo>
                    <a:pt x="0" y="286"/>
                  </a:lnTo>
                  <a:lnTo>
                    <a:pt x="0" y="282"/>
                  </a:lnTo>
                </a:path>
              </a:pathLst>
            </a:custGeom>
            <a:solidFill>
              <a:srgbClr val="E69696"/>
            </a:solidFill>
            <a:ln w="9525" cap="flat">
              <a:solidFill>
                <a:srgbClr val="FFFFFF"/>
              </a:solidFill>
              <a:prstDash val="solid"/>
              <a:miter lim="800000"/>
              <a:headEnd/>
              <a:tailEnd/>
            </a:ln>
          </p:spPr>
          <p:txBody>
            <a:bodyPr vert="horz" wrap="square" lIns="0" tIns="45720" rIns="0" bIns="45720" numCol="1" anchor="ctr" anchorCtr="0" compatLnSpc="1">
              <a:prstTxWarp prst="textNoShape">
                <a:avLst/>
              </a:prstTxWarp>
            </a:bodyPr>
            <a:lstStyle/>
            <a:p>
              <a:pPr algn="ctr"/>
              <a:r>
                <a:rPr lang="en-US" sz="1000" b="1" dirty="0">
                  <a:solidFill>
                    <a:schemeClr val="bg1"/>
                  </a:solidFill>
                </a:rPr>
                <a:t>Maine</a:t>
              </a:r>
            </a:p>
          </p:txBody>
        </p:sp>
        <p:sp>
          <p:nvSpPr>
            <p:cNvPr id="657" name="Freeform 975">
              <a:extLst>
                <a:ext uri="{FF2B5EF4-FFF2-40B4-BE49-F238E27FC236}">
                  <a16:creationId xmlns:a16="http://schemas.microsoft.com/office/drawing/2014/main" id="{1CA083F0-7E2E-7744-BEB0-B1796108FFFB}"/>
                </a:ext>
              </a:extLst>
            </p:cNvPr>
            <p:cNvSpPr>
              <a:spLocks noChangeAspect="1"/>
            </p:cNvSpPr>
            <p:nvPr/>
          </p:nvSpPr>
          <p:spPr bwMode="auto">
            <a:xfrm>
              <a:off x="1254254" y="2841411"/>
              <a:ext cx="1034415" cy="1737360"/>
            </a:xfrm>
            <a:custGeom>
              <a:avLst/>
              <a:gdLst>
                <a:gd name="T0" fmla="*/ 59 w 724"/>
                <a:gd name="T1" fmla="*/ 36 h 1216"/>
                <a:gd name="T2" fmla="*/ 63 w 724"/>
                <a:gd name="T3" fmla="*/ 0 h 1216"/>
                <a:gd name="T4" fmla="*/ 338 w 724"/>
                <a:gd name="T5" fmla="*/ 343 h 1216"/>
                <a:gd name="T6" fmla="*/ 692 w 724"/>
                <a:gd name="T7" fmla="*/ 971 h 1216"/>
                <a:gd name="T8" fmla="*/ 704 w 724"/>
                <a:gd name="T9" fmla="*/ 1009 h 1216"/>
                <a:gd name="T10" fmla="*/ 724 w 724"/>
                <a:gd name="T11" fmla="*/ 1048 h 1216"/>
                <a:gd name="T12" fmla="*/ 683 w 724"/>
                <a:gd name="T13" fmla="*/ 1080 h 1216"/>
                <a:gd name="T14" fmla="*/ 672 w 724"/>
                <a:gd name="T15" fmla="*/ 1122 h 1216"/>
                <a:gd name="T16" fmla="*/ 651 w 724"/>
                <a:gd name="T17" fmla="*/ 1158 h 1216"/>
                <a:gd name="T18" fmla="*/ 657 w 724"/>
                <a:gd name="T19" fmla="*/ 1182 h 1216"/>
                <a:gd name="T20" fmla="*/ 657 w 724"/>
                <a:gd name="T21" fmla="*/ 1210 h 1216"/>
                <a:gd name="T22" fmla="*/ 640 w 724"/>
                <a:gd name="T23" fmla="*/ 1214 h 1216"/>
                <a:gd name="T24" fmla="*/ 410 w 724"/>
                <a:gd name="T25" fmla="*/ 1182 h 1216"/>
                <a:gd name="T26" fmla="*/ 406 w 724"/>
                <a:gd name="T27" fmla="*/ 1169 h 1216"/>
                <a:gd name="T28" fmla="*/ 408 w 724"/>
                <a:gd name="T29" fmla="*/ 1139 h 1216"/>
                <a:gd name="T30" fmla="*/ 372 w 724"/>
                <a:gd name="T31" fmla="*/ 1063 h 1216"/>
                <a:gd name="T32" fmla="*/ 344 w 724"/>
                <a:gd name="T33" fmla="*/ 1033 h 1216"/>
                <a:gd name="T34" fmla="*/ 325 w 724"/>
                <a:gd name="T35" fmla="*/ 1026 h 1216"/>
                <a:gd name="T36" fmla="*/ 319 w 724"/>
                <a:gd name="T37" fmla="*/ 997 h 1216"/>
                <a:gd name="T38" fmla="*/ 259 w 724"/>
                <a:gd name="T39" fmla="*/ 954 h 1216"/>
                <a:gd name="T40" fmla="*/ 219 w 724"/>
                <a:gd name="T41" fmla="*/ 931 h 1216"/>
                <a:gd name="T42" fmla="*/ 185 w 724"/>
                <a:gd name="T43" fmla="*/ 914 h 1216"/>
                <a:gd name="T44" fmla="*/ 146 w 724"/>
                <a:gd name="T45" fmla="*/ 894 h 1216"/>
                <a:gd name="T46" fmla="*/ 155 w 724"/>
                <a:gd name="T47" fmla="*/ 865 h 1216"/>
                <a:gd name="T48" fmla="*/ 157 w 724"/>
                <a:gd name="T49" fmla="*/ 824 h 1216"/>
                <a:gd name="T50" fmla="*/ 151 w 724"/>
                <a:gd name="T51" fmla="*/ 803 h 1216"/>
                <a:gd name="T52" fmla="*/ 123 w 724"/>
                <a:gd name="T53" fmla="*/ 760 h 1216"/>
                <a:gd name="T54" fmla="*/ 110 w 724"/>
                <a:gd name="T55" fmla="*/ 715 h 1216"/>
                <a:gd name="T56" fmla="*/ 85 w 724"/>
                <a:gd name="T57" fmla="*/ 673 h 1216"/>
                <a:gd name="T58" fmla="*/ 104 w 724"/>
                <a:gd name="T59" fmla="*/ 630 h 1216"/>
                <a:gd name="T60" fmla="*/ 91 w 724"/>
                <a:gd name="T61" fmla="*/ 600 h 1216"/>
                <a:gd name="T62" fmla="*/ 68 w 724"/>
                <a:gd name="T63" fmla="*/ 558 h 1216"/>
                <a:gd name="T64" fmla="*/ 68 w 724"/>
                <a:gd name="T65" fmla="*/ 524 h 1216"/>
                <a:gd name="T66" fmla="*/ 85 w 724"/>
                <a:gd name="T67" fmla="*/ 496 h 1216"/>
                <a:gd name="T68" fmla="*/ 83 w 724"/>
                <a:gd name="T69" fmla="*/ 522 h 1216"/>
                <a:gd name="T70" fmla="*/ 108 w 724"/>
                <a:gd name="T71" fmla="*/ 543 h 1216"/>
                <a:gd name="T72" fmla="*/ 95 w 724"/>
                <a:gd name="T73" fmla="*/ 505 h 1216"/>
                <a:gd name="T74" fmla="*/ 93 w 724"/>
                <a:gd name="T75" fmla="*/ 477 h 1216"/>
                <a:gd name="T76" fmla="*/ 125 w 724"/>
                <a:gd name="T77" fmla="*/ 479 h 1216"/>
                <a:gd name="T78" fmla="*/ 172 w 724"/>
                <a:gd name="T79" fmla="*/ 496 h 1216"/>
                <a:gd name="T80" fmla="*/ 146 w 724"/>
                <a:gd name="T81" fmla="*/ 485 h 1216"/>
                <a:gd name="T82" fmla="*/ 134 w 724"/>
                <a:gd name="T83" fmla="*/ 481 h 1216"/>
                <a:gd name="T84" fmla="*/ 108 w 724"/>
                <a:gd name="T85" fmla="*/ 473 h 1216"/>
                <a:gd name="T86" fmla="*/ 85 w 724"/>
                <a:gd name="T87" fmla="*/ 468 h 1216"/>
                <a:gd name="T88" fmla="*/ 78 w 724"/>
                <a:gd name="T89" fmla="*/ 494 h 1216"/>
                <a:gd name="T90" fmla="*/ 57 w 724"/>
                <a:gd name="T91" fmla="*/ 466 h 1216"/>
                <a:gd name="T92" fmla="*/ 49 w 724"/>
                <a:gd name="T93" fmla="*/ 449 h 1216"/>
                <a:gd name="T94" fmla="*/ 46 w 724"/>
                <a:gd name="T95" fmla="*/ 426 h 1216"/>
                <a:gd name="T96" fmla="*/ 44 w 724"/>
                <a:gd name="T97" fmla="*/ 413 h 1216"/>
                <a:gd name="T98" fmla="*/ 23 w 724"/>
                <a:gd name="T99" fmla="*/ 370 h 1216"/>
                <a:gd name="T100" fmla="*/ 14 w 724"/>
                <a:gd name="T101" fmla="*/ 324 h 1216"/>
                <a:gd name="T102" fmla="*/ 25 w 724"/>
                <a:gd name="T103" fmla="*/ 264 h 1216"/>
                <a:gd name="T104" fmla="*/ 19 w 724"/>
                <a:gd name="T105" fmla="*/ 221 h 1216"/>
                <a:gd name="T106" fmla="*/ 2 w 724"/>
                <a:gd name="T107" fmla="*/ 179 h 1216"/>
                <a:gd name="T108" fmla="*/ 19 w 724"/>
                <a:gd name="T109" fmla="*/ 136 h 1216"/>
                <a:gd name="T110" fmla="*/ 34 w 724"/>
                <a:gd name="T111" fmla="*/ 119 h 1216"/>
                <a:gd name="T112" fmla="*/ 57 w 724"/>
                <a:gd name="T113" fmla="*/ 66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4" h="1216">
                  <a:moveTo>
                    <a:pt x="57" y="66"/>
                  </a:moveTo>
                  <a:lnTo>
                    <a:pt x="59" y="53"/>
                  </a:lnTo>
                  <a:lnTo>
                    <a:pt x="61" y="51"/>
                  </a:lnTo>
                  <a:lnTo>
                    <a:pt x="59" y="36"/>
                  </a:lnTo>
                  <a:lnTo>
                    <a:pt x="61" y="30"/>
                  </a:lnTo>
                  <a:lnTo>
                    <a:pt x="55" y="21"/>
                  </a:lnTo>
                  <a:lnTo>
                    <a:pt x="59" y="15"/>
                  </a:lnTo>
                  <a:lnTo>
                    <a:pt x="63" y="0"/>
                  </a:lnTo>
                  <a:lnTo>
                    <a:pt x="68" y="0"/>
                  </a:lnTo>
                  <a:lnTo>
                    <a:pt x="249" y="49"/>
                  </a:lnTo>
                  <a:lnTo>
                    <a:pt x="400" y="89"/>
                  </a:lnTo>
                  <a:lnTo>
                    <a:pt x="338" y="343"/>
                  </a:lnTo>
                  <a:lnTo>
                    <a:pt x="321" y="417"/>
                  </a:lnTo>
                  <a:lnTo>
                    <a:pt x="583" y="801"/>
                  </a:lnTo>
                  <a:lnTo>
                    <a:pt x="694" y="965"/>
                  </a:lnTo>
                  <a:lnTo>
                    <a:pt x="692" y="971"/>
                  </a:lnTo>
                  <a:lnTo>
                    <a:pt x="692" y="977"/>
                  </a:lnTo>
                  <a:lnTo>
                    <a:pt x="700" y="994"/>
                  </a:lnTo>
                  <a:lnTo>
                    <a:pt x="702" y="1003"/>
                  </a:lnTo>
                  <a:lnTo>
                    <a:pt x="704" y="1009"/>
                  </a:lnTo>
                  <a:lnTo>
                    <a:pt x="706" y="1018"/>
                  </a:lnTo>
                  <a:lnTo>
                    <a:pt x="706" y="1026"/>
                  </a:lnTo>
                  <a:lnTo>
                    <a:pt x="719" y="1041"/>
                  </a:lnTo>
                  <a:lnTo>
                    <a:pt x="724" y="1048"/>
                  </a:lnTo>
                  <a:lnTo>
                    <a:pt x="719" y="1054"/>
                  </a:lnTo>
                  <a:lnTo>
                    <a:pt x="694" y="1067"/>
                  </a:lnTo>
                  <a:lnTo>
                    <a:pt x="689" y="1075"/>
                  </a:lnTo>
                  <a:lnTo>
                    <a:pt x="683" y="1080"/>
                  </a:lnTo>
                  <a:lnTo>
                    <a:pt x="681" y="1092"/>
                  </a:lnTo>
                  <a:lnTo>
                    <a:pt x="679" y="1105"/>
                  </a:lnTo>
                  <a:lnTo>
                    <a:pt x="675" y="1114"/>
                  </a:lnTo>
                  <a:lnTo>
                    <a:pt x="672" y="1122"/>
                  </a:lnTo>
                  <a:lnTo>
                    <a:pt x="660" y="1137"/>
                  </a:lnTo>
                  <a:lnTo>
                    <a:pt x="653" y="1144"/>
                  </a:lnTo>
                  <a:lnTo>
                    <a:pt x="649" y="1150"/>
                  </a:lnTo>
                  <a:lnTo>
                    <a:pt x="651" y="1158"/>
                  </a:lnTo>
                  <a:lnTo>
                    <a:pt x="651" y="1165"/>
                  </a:lnTo>
                  <a:lnTo>
                    <a:pt x="647" y="1173"/>
                  </a:lnTo>
                  <a:lnTo>
                    <a:pt x="649" y="1180"/>
                  </a:lnTo>
                  <a:lnTo>
                    <a:pt x="657" y="1182"/>
                  </a:lnTo>
                  <a:lnTo>
                    <a:pt x="664" y="1186"/>
                  </a:lnTo>
                  <a:lnTo>
                    <a:pt x="664" y="1193"/>
                  </a:lnTo>
                  <a:lnTo>
                    <a:pt x="664" y="1205"/>
                  </a:lnTo>
                  <a:lnTo>
                    <a:pt x="657" y="1210"/>
                  </a:lnTo>
                  <a:lnTo>
                    <a:pt x="655" y="1216"/>
                  </a:lnTo>
                  <a:lnTo>
                    <a:pt x="647" y="1216"/>
                  </a:lnTo>
                  <a:lnTo>
                    <a:pt x="645" y="1214"/>
                  </a:lnTo>
                  <a:lnTo>
                    <a:pt x="640" y="1214"/>
                  </a:lnTo>
                  <a:lnTo>
                    <a:pt x="638" y="1214"/>
                  </a:lnTo>
                  <a:lnTo>
                    <a:pt x="415" y="1193"/>
                  </a:lnTo>
                  <a:lnTo>
                    <a:pt x="413" y="1190"/>
                  </a:lnTo>
                  <a:lnTo>
                    <a:pt x="410" y="1182"/>
                  </a:lnTo>
                  <a:lnTo>
                    <a:pt x="406" y="1173"/>
                  </a:lnTo>
                  <a:lnTo>
                    <a:pt x="410" y="1182"/>
                  </a:lnTo>
                  <a:lnTo>
                    <a:pt x="413" y="1173"/>
                  </a:lnTo>
                  <a:lnTo>
                    <a:pt x="406" y="1169"/>
                  </a:lnTo>
                  <a:lnTo>
                    <a:pt x="404" y="1176"/>
                  </a:lnTo>
                  <a:lnTo>
                    <a:pt x="404" y="1167"/>
                  </a:lnTo>
                  <a:lnTo>
                    <a:pt x="406" y="1152"/>
                  </a:lnTo>
                  <a:lnTo>
                    <a:pt x="408" y="1139"/>
                  </a:lnTo>
                  <a:lnTo>
                    <a:pt x="406" y="1124"/>
                  </a:lnTo>
                  <a:lnTo>
                    <a:pt x="402" y="1107"/>
                  </a:lnTo>
                  <a:lnTo>
                    <a:pt x="396" y="1092"/>
                  </a:lnTo>
                  <a:lnTo>
                    <a:pt x="372" y="1063"/>
                  </a:lnTo>
                  <a:lnTo>
                    <a:pt x="364" y="1056"/>
                  </a:lnTo>
                  <a:lnTo>
                    <a:pt x="359" y="1050"/>
                  </a:lnTo>
                  <a:lnTo>
                    <a:pt x="351" y="1037"/>
                  </a:lnTo>
                  <a:lnTo>
                    <a:pt x="344" y="1033"/>
                  </a:lnTo>
                  <a:lnTo>
                    <a:pt x="336" y="1033"/>
                  </a:lnTo>
                  <a:lnTo>
                    <a:pt x="334" y="1037"/>
                  </a:lnTo>
                  <a:lnTo>
                    <a:pt x="325" y="1033"/>
                  </a:lnTo>
                  <a:lnTo>
                    <a:pt x="325" y="1026"/>
                  </a:lnTo>
                  <a:lnTo>
                    <a:pt x="327" y="1018"/>
                  </a:lnTo>
                  <a:lnTo>
                    <a:pt x="327" y="1012"/>
                  </a:lnTo>
                  <a:lnTo>
                    <a:pt x="321" y="997"/>
                  </a:lnTo>
                  <a:lnTo>
                    <a:pt x="319" y="997"/>
                  </a:lnTo>
                  <a:lnTo>
                    <a:pt x="291" y="990"/>
                  </a:lnTo>
                  <a:lnTo>
                    <a:pt x="276" y="982"/>
                  </a:lnTo>
                  <a:lnTo>
                    <a:pt x="261" y="969"/>
                  </a:lnTo>
                  <a:lnTo>
                    <a:pt x="259" y="954"/>
                  </a:lnTo>
                  <a:lnTo>
                    <a:pt x="251" y="948"/>
                  </a:lnTo>
                  <a:lnTo>
                    <a:pt x="247" y="941"/>
                  </a:lnTo>
                  <a:lnTo>
                    <a:pt x="234" y="933"/>
                  </a:lnTo>
                  <a:lnTo>
                    <a:pt x="219" y="931"/>
                  </a:lnTo>
                  <a:lnTo>
                    <a:pt x="212" y="928"/>
                  </a:lnTo>
                  <a:lnTo>
                    <a:pt x="200" y="918"/>
                  </a:lnTo>
                  <a:lnTo>
                    <a:pt x="191" y="916"/>
                  </a:lnTo>
                  <a:lnTo>
                    <a:pt x="185" y="914"/>
                  </a:lnTo>
                  <a:lnTo>
                    <a:pt x="163" y="911"/>
                  </a:lnTo>
                  <a:lnTo>
                    <a:pt x="157" y="903"/>
                  </a:lnTo>
                  <a:lnTo>
                    <a:pt x="153" y="897"/>
                  </a:lnTo>
                  <a:lnTo>
                    <a:pt x="146" y="894"/>
                  </a:lnTo>
                  <a:lnTo>
                    <a:pt x="149" y="886"/>
                  </a:lnTo>
                  <a:lnTo>
                    <a:pt x="153" y="879"/>
                  </a:lnTo>
                  <a:lnTo>
                    <a:pt x="151" y="871"/>
                  </a:lnTo>
                  <a:lnTo>
                    <a:pt x="155" y="865"/>
                  </a:lnTo>
                  <a:lnTo>
                    <a:pt x="155" y="850"/>
                  </a:lnTo>
                  <a:lnTo>
                    <a:pt x="161" y="839"/>
                  </a:lnTo>
                  <a:lnTo>
                    <a:pt x="161" y="833"/>
                  </a:lnTo>
                  <a:lnTo>
                    <a:pt x="157" y="824"/>
                  </a:lnTo>
                  <a:lnTo>
                    <a:pt x="149" y="822"/>
                  </a:lnTo>
                  <a:lnTo>
                    <a:pt x="144" y="816"/>
                  </a:lnTo>
                  <a:lnTo>
                    <a:pt x="144" y="807"/>
                  </a:lnTo>
                  <a:lnTo>
                    <a:pt x="151" y="803"/>
                  </a:lnTo>
                  <a:lnTo>
                    <a:pt x="149" y="794"/>
                  </a:lnTo>
                  <a:lnTo>
                    <a:pt x="136" y="781"/>
                  </a:lnTo>
                  <a:lnTo>
                    <a:pt x="132" y="767"/>
                  </a:lnTo>
                  <a:lnTo>
                    <a:pt x="123" y="760"/>
                  </a:lnTo>
                  <a:lnTo>
                    <a:pt x="121" y="752"/>
                  </a:lnTo>
                  <a:lnTo>
                    <a:pt x="119" y="745"/>
                  </a:lnTo>
                  <a:lnTo>
                    <a:pt x="112" y="730"/>
                  </a:lnTo>
                  <a:lnTo>
                    <a:pt x="110" y="715"/>
                  </a:lnTo>
                  <a:lnTo>
                    <a:pt x="104" y="709"/>
                  </a:lnTo>
                  <a:lnTo>
                    <a:pt x="100" y="696"/>
                  </a:lnTo>
                  <a:lnTo>
                    <a:pt x="89" y="681"/>
                  </a:lnTo>
                  <a:lnTo>
                    <a:pt x="85" y="673"/>
                  </a:lnTo>
                  <a:lnTo>
                    <a:pt x="87" y="658"/>
                  </a:lnTo>
                  <a:lnTo>
                    <a:pt x="87" y="643"/>
                  </a:lnTo>
                  <a:lnTo>
                    <a:pt x="102" y="637"/>
                  </a:lnTo>
                  <a:lnTo>
                    <a:pt x="104" y="630"/>
                  </a:lnTo>
                  <a:lnTo>
                    <a:pt x="108" y="630"/>
                  </a:lnTo>
                  <a:lnTo>
                    <a:pt x="108" y="615"/>
                  </a:lnTo>
                  <a:lnTo>
                    <a:pt x="104" y="600"/>
                  </a:lnTo>
                  <a:lnTo>
                    <a:pt x="91" y="600"/>
                  </a:lnTo>
                  <a:lnTo>
                    <a:pt x="83" y="594"/>
                  </a:lnTo>
                  <a:lnTo>
                    <a:pt x="70" y="573"/>
                  </a:lnTo>
                  <a:lnTo>
                    <a:pt x="68" y="564"/>
                  </a:lnTo>
                  <a:lnTo>
                    <a:pt x="68" y="558"/>
                  </a:lnTo>
                  <a:lnTo>
                    <a:pt x="70" y="554"/>
                  </a:lnTo>
                  <a:lnTo>
                    <a:pt x="72" y="547"/>
                  </a:lnTo>
                  <a:lnTo>
                    <a:pt x="72" y="532"/>
                  </a:lnTo>
                  <a:lnTo>
                    <a:pt x="68" y="524"/>
                  </a:lnTo>
                  <a:lnTo>
                    <a:pt x="74" y="511"/>
                  </a:lnTo>
                  <a:lnTo>
                    <a:pt x="74" y="502"/>
                  </a:lnTo>
                  <a:lnTo>
                    <a:pt x="78" y="496"/>
                  </a:lnTo>
                  <a:lnTo>
                    <a:pt x="85" y="496"/>
                  </a:lnTo>
                  <a:lnTo>
                    <a:pt x="87" y="500"/>
                  </a:lnTo>
                  <a:lnTo>
                    <a:pt x="87" y="507"/>
                  </a:lnTo>
                  <a:lnTo>
                    <a:pt x="83" y="515"/>
                  </a:lnTo>
                  <a:lnTo>
                    <a:pt x="83" y="522"/>
                  </a:lnTo>
                  <a:lnTo>
                    <a:pt x="89" y="526"/>
                  </a:lnTo>
                  <a:lnTo>
                    <a:pt x="93" y="534"/>
                  </a:lnTo>
                  <a:lnTo>
                    <a:pt x="100" y="543"/>
                  </a:lnTo>
                  <a:lnTo>
                    <a:pt x="108" y="543"/>
                  </a:lnTo>
                  <a:lnTo>
                    <a:pt x="102" y="537"/>
                  </a:lnTo>
                  <a:lnTo>
                    <a:pt x="102" y="522"/>
                  </a:lnTo>
                  <a:lnTo>
                    <a:pt x="100" y="509"/>
                  </a:lnTo>
                  <a:lnTo>
                    <a:pt x="95" y="505"/>
                  </a:lnTo>
                  <a:lnTo>
                    <a:pt x="93" y="498"/>
                  </a:lnTo>
                  <a:lnTo>
                    <a:pt x="95" y="492"/>
                  </a:lnTo>
                  <a:lnTo>
                    <a:pt x="91" y="483"/>
                  </a:lnTo>
                  <a:lnTo>
                    <a:pt x="93" y="477"/>
                  </a:lnTo>
                  <a:lnTo>
                    <a:pt x="102" y="477"/>
                  </a:lnTo>
                  <a:lnTo>
                    <a:pt x="108" y="473"/>
                  </a:lnTo>
                  <a:lnTo>
                    <a:pt x="115" y="479"/>
                  </a:lnTo>
                  <a:lnTo>
                    <a:pt x="125" y="479"/>
                  </a:lnTo>
                  <a:lnTo>
                    <a:pt x="146" y="490"/>
                  </a:lnTo>
                  <a:lnTo>
                    <a:pt x="161" y="483"/>
                  </a:lnTo>
                  <a:lnTo>
                    <a:pt x="172" y="498"/>
                  </a:lnTo>
                  <a:lnTo>
                    <a:pt x="172" y="496"/>
                  </a:lnTo>
                  <a:lnTo>
                    <a:pt x="168" y="490"/>
                  </a:lnTo>
                  <a:lnTo>
                    <a:pt x="161" y="483"/>
                  </a:lnTo>
                  <a:lnTo>
                    <a:pt x="153" y="485"/>
                  </a:lnTo>
                  <a:lnTo>
                    <a:pt x="146" y="485"/>
                  </a:lnTo>
                  <a:lnTo>
                    <a:pt x="153" y="481"/>
                  </a:lnTo>
                  <a:lnTo>
                    <a:pt x="155" y="477"/>
                  </a:lnTo>
                  <a:lnTo>
                    <a:pt x="149" y="481"/>
                  </a:lnTo>
                  <a:lnTo>
                    <a:pt x="134" y="481"/>
                  </a:lnTo>
                  <a:lnTo>
                    <a:pt x="127" y="475"/>
                  </a:lnTo>
                  <a:lnTo>
                    <a:pt x="121" y="473"/>
                  </a:lnTo>
                  <a:lnTo>
                    <a:pt x="115" y="477"/>
                  </a:lnTo>
                  <a:lnTo>
                    <a:pt x="108" y="473"/>
                  </a:lnTo>
                  <a:lnTo>
                    <a:pt x="102" y="466"/>
                  </a:lnTo>
                  <a:lnTo>
                    <a:pt x="95" y="460"/>
                  </a:lnTo>
                  <a:lnTo>
                    <a:pt x="89" y="462"/>
                  </a:lnTo>
                  <a:lnTo>
                    <a:pt x="85" y="468"/>
                  </a:lnTo>
                  <a:lnTo>
                    <a:pt x="87" y="477"/>
                  </a:lnTo>
                  <a:lnTo>
                    <a:pt x="80" y="481"/>
                  </a:lnTo>
                  <a:lnTo>
                    <a:pt x="85" y="490"/>
                  </a:lnTo>
                  <a:lnTo>
                    <a:pt x="78" y="494"/>
                  </a:lnTo>
                  <a:lnTo>
                    <a:pt x="70" y="488"/>
                  </a:lnTo>
                  <a:lnTo>
                    <a:pt x="66" y="479"/>
                  </a:lnTo>
                  <a:lnTo>
                    <a:pt x="59" y="475"/>
                  </a:lnTo>
                  <a:lnTo>
                    <a:pt x="57" y="466"/>
                  </a:lnTo>
                  <a:lnTo>
                    <a:pt x="49" y="460"/>
                  </a:lnTo>
                  <a:lnTo>
                    <a:pt x="42" y="464"/>
                  </a:lnTo>
                  <a:lnTo>
                    <a:pt x="44" y="456"/>
                  </a:lnTo>
                  <a:lnTo>
                    <a:pt x="49" y="449"/>
                  </a:lnTo>
                  <a:lnTo>
                    <a:pt x="51" y="441"/>
                  </a:lnTo>
                  <a:lnTo>
                    <a:pt x="55" y="456"/>
                  </a:lnTo>
                  <a:lnTo>
                    <a:pt x="53" y="441"/>
                  </a:lnTo>
                  <a:lnTo>
                    <a:pt x="46" y="426"/>
                  </a:lnTo>
                  <a:lnTo>
                    <a:pt x="46" y="426"/>
                  </a:lnTo>
                  <a:lnTo>
                    <a:pt x="44" y="428"/>
                  </a:lnTo>
                  <a:lnTo>
                    <a:pt x="46" y="422"/>
                  </a:lnTo>
                  <a:lnTo>
                    <a:pt x="44" y="413"/>
                  </a:lnTo>
                  <a:lnTo>
                    <a:pt x="40" y="407"/>
                  </a:lnTo>
                  <a:lnTo>
                    <a:pt x="34" y="400"/>
                  </a:lnTo>
                  <a:lnTo>
                    <a:pt x="29" y="392"/>
                  </a:lnTo>
                  <a:lnTo>
                    <a:pt x="23" y="370"/>
                  </a:lnTo>
                  <a:lnTo>
                    <a:pt x="14" y="356"/>
                  </a:lnTo>
                  <a:lnTo>
                    <a:pt x="8" y="343"/>
                  </a:lnTo>
                  <a:lnTo>
                    <a:pt x="14" y="334"/>
                  </a:lnTo>
                  <a:lnTo>
                    <a:pt x="14" y="324"/>
                  </a:lnTo>
                  <a:lnTo>
                    <a:pt x="14" y="294"/>
                  </a:lnTo>
                  <a:lnTo>
                    <a:pt x="21" y="281"/>
                  </a:lnTo>
                  <a:lnTo>
                    <a:pt x="25" y="275"/>
                  </a:lnTo>
                  <a:lnTo>
                    <a:pt x="25" y="264"/>
                  </a:lnTo>
                  <a:lnTo>
                    <a:pt x="27" y="258"/>
                  </a:lnTo>
                  <a:lnTo>
                    <a:pt x="25" y="251"/>
                  </a:lnTo>
                  <a:lnTo>
                    <a:pt x="25" y="243"/>
                  </a:lnTo>
                  <a:lnTo>
                    <a:pt x="19" y="221"/>
                  </a:lnTo>
                  <a:lnTo>
                    <a:pt x="14" y="215"/>
                  </a:lnTo>
                  <a:lnTo>
                    <a:pt x="14" y="206"/>
                  </a:lnTo>
                  <a:lnTo>
                    <a:pt x="0" y="185"/>
                  </a:lnTo>
                  <a:lnTo>
                    <a:pt x="2" y="179"/>
                  </a:lnTo>
                  <a:lnTo>
                    <a:pt x="2" y="166"/>
                  </a:lnTo>
                  <a:lnTo>
                    <a:pt x="6" y="151"/>
                  </a:lnTo>
                  <a:lnTo>
                    <a:pt x="14" y="145"/>
                  </a:lnTo>
                  <a:lnTo>
                    <a:pt x="19" y="136"/>
                  </a:lnTo>
                  <a:lnTo>
                    <a:pt x="25" y="134"/>
                  </a:lnTo>
                  <a:lnTo>
                    <a:pt x="34" y="130"/>
                  </a:lnTo>
                  <a:lnTo>
                    <a:pt x="31" y="128"/>
                  </a:lnTo>
                  <a:lnTo>
                    <a:pt x="34" y="119"/>
                  </a:lnTo>
                  <a:lnTo>
                    <a:pt x="38" y="113"/>
                  </a:lnTo>
                  <a:lnTo>
                    <a:pt x="42" y="104"/>
                  </a:lnTo>
                  <a:lnTo>
                    <a:pt x="40" y="98"/>
                  </a:lnTo>
                  <a:lnTo>
                    <a:pt x="57" y="66"/>
                  </a:lnTo>
                  <a:close/>
                </a:path>
              </a:pathLst>
            </a:custGeom>
            <a:solidFill>
              <a:srgbClr val="BEBEBE"/>
            </a:solidFill>
            <a:ln w="9525" cap="flat">
              <a:solidFill>
                <a:srgbClr val="FFFFFF"/>
              </a:solidFill>
              <a:prstDash val="solid"/>
              <a:miter lim="800000"/>
              <a:headEnd/>
              <a:tailEnd/>
            </a:ln>
          </p:spPr>
          <p:txBody>
            <a:bodyPr vert="horz" wrap="square" lIns="91440" tIns="45720" rIns="91440" bIns="45720" numCol="1" anchor="ctr" anchorCtr="0" compatLnSpc="1">
              <a:prstTxWarp prst="textNoShape">
                <a:avLst/>
              </a:prstTxWarp>
            </a:bodyPr>
            <a:lstStyle/>
            <a:p>
              <a:r>
                <a:rPr lang="en-US" sz="1000" b="1" dirty="0">
                  <a:solidFill>
                    <a:schemeClr val="bg1"/>
                  </a:solidFill>
                </a:rPr>
                <a:t>     </a:t>
              </a:r>
              <a:r>
                <a:rPr lang="en-US" sz="1000" b="1" dirty="0">
                  <a:solidFill>
                    <a:srgbClr val="5A5A5A"/>
                  </a:solidFill>
                </a:rPr>
                <a:t>Calif.</a:t>
              </a:r>
            </a:p>
          </p:txBody>
        </p:sp>
        <p:sp>
          <p:nvSpPr>
            <p:cNvPr id="658" name="Freeform 774">
              <a:extLst>
                <a:ext uri="{FF2B5EF4-FFF2-40B4-BE49-F238E27FC236}">
                  <a16:creationId xmlns:a16="http://schemas.microsoft.com/office/drawing/2014/main" id="{13FBA137-15AB-A04E-B23B-53A958419107}"/>
                </a:ext>
              </a:extLst>
            </p:cNvPr>
            <p:cNvSpPr>
              <a:spLocks noChangeAspect="1"/>
            </p:cNvSpPr>
            <p:nvPr/>
          </p:nvSpPr>
          <p:spPr bwMode="auto">
            <a:xfrm>
              <a:off x="6248356" y="3487227"/>
              <a:ext cx="985837" cy="562927"/>
            </a:xfrm>
            <a:custGeom>
              <a:avLst/>
              <a:gdLst>
                <a:gd name="T0" fmla="*/ 30 w 690"/>
                <a:gd name="T1" fmla="*/ 377 h 394"/>
                <a:gd name="T2" fmla="*/ 62 w 690"/>
                <a:gd name="T3" fmla="*/ 354 h 394"/>
                <a:gd name="T4" fmla="*/ 77 w 690"/>
                <a:gd name="T5" fmla="*/ 326 h 394"/>
                <a:gd name="T6" fmla="*/ 134 w 690"/>
                <a:gd name="T7" fmla="*/ 275 h 394"/>
                <a:gd name="T8" fmla="*/ 173 w 690"/>
                <a:gd name="T9" fmla="*/ 299 h 394"/>
                <a:gd name="T10" fmla="*/ 209 w 690"/>
                <a:gd name="T11" fmla="*/ 286 h 394"/>
                <a:gd name="T12" fmla="*/ 234 w 690"/>
                <a:gd name="T13" fmla="*/ 264 h 394"/>
                <a:gd name="T14" fmla="*/ 281 w 690"/>
                <a:gd name="T15" fmla="*/ 247 h 394"/>
                <a:gd name="T16" fmla="*/ 279 w 690"/>
                <a:gd name="T17" fmla="*/ 224 h 394"/>
                <a:gd name="T18" fmla="*/ 300 w 690"/>
                <a:gd name="T19" fmla="*/ 173 h 394"/>
                <a:gd name="T20" fmla="*/ 313 w 690"/>
                <a:gd name="T21" fmla="*/ 141 h 394"/>
                <a:gd name="T22" fmla="*/ 328 w 690"/>
                <a:gd name="T23" fmla="*/ 122 h 394"/>
                <a:gd name="T24" fmla="*/ 354 w 690"/>
                <a:gd name="T25" fmla="*/ 118 h 394"/>
                <a:gd name="T26" fmla="*/ 364 w 690"/>
                <a:gd name="T27" fmla="*/ 79 h 394"/>
                <a:gd name="T28" fmla="*/ 392 w 690"/>
                <a:gd name="T29" fmla="*/ 62 h 394"/>
                <a:gd name="T30" fmla="*/ 407 w 690"/>
                <a:gd name="T31" fmla="*/ 20 h 394"/>
                <a:gd name="T32" fmla="*/ 456 w 690"/>
                <a:gd name="T33" fmla="*/ 22 h 394"/>
                <a:gd name="T34" fmla="*/ 483 w 690"/>
                <a:gd name="T35" fmla="*/ 7 h 394"/>
                <a:gd name="T36" fmla="*/ 503 w 690"/>
                <a:gd name="T37" fmla="*/ 24 h 394"/>
                <a:gd name="T38" fmla="*/ 528 w 690"/>
                <a:gd name="T39" fmla="*/ 37 h 394"/>
                <a:gd name="T40" fmla="*/ 528 w 690"/>
                <a:gd name="T41" fmla="*/ 64 h 394"/>
                <a:gd name="T42" fmla="*/ 520 w 690"/>
                <a:gd name="T43" fmla="*/ 69 h 394"/>
                <a:gd name="T44" fmla="*/ 520 w 690"/>
                <a:gd name="T45" fmla="*/ 103 h 394"/>
                <a:gd name="T46" fmla="*/ 547 w 690"/>
                <a:gd name="T47" fmla="*/ 96 h 394"/>
                <a:gd name="T48" fmla="*/ 571 w 690"/>
                <a:gd name="T49" fmla="*/ 113 h 394"/>
                <a:gd name="T50" fmla="*/ 594 w 690"/>
                <a:gd name="T51" fmla="*/ 122 h 394"/>
                <a:gd name="T52" fmla="*/ 609 w 690"/>
                <a:gd name="T53" fmla="*/ 128 h 394"/>
                <a:gd name="T54" fmla="*/ 622 w 690"/>
                <a:gd name="T55" fmla="*/ 147 h 394"/>
                <a:gd name="T56" fmla="*/ 609 w 690"/>
                <a:gd name="T57" fmla="*/ 160 h 394"/>
                <a:gd name="T58" fmla="*/ 577 w 690"/>
                <a:gd name="T59" fmla="*/ 141 h 394"/>
                <a:gd name="T60" fmla="*/ 547 w 690"/>
                <a:gd name="T61" fmla="*/ 120 h 394"/>
                <a:gd name="T62" fmla="*/ 567 w 690"/>
                <a:gd name="T63" fmla="*/ 137 h 394"/>
                <a:gd name="T64" fmla="*/ 598 w 690"/>
                <a:gd name="T65" fmla="*/ 160 h 394"/>
                <a:gd name="T66" fmla="*/ 622 w 690"/>
                <a:gd name="T67" fmla="*/ 175 h 394"/>
                <a:gd name="T68" fmla="*/ 637 w 690"/>
                <a:gd name="T69" fmla="*/ 192 h 394"/>
                <a:gd name="T70" fmla="*/ 618 w 690"/>
                <a:gd name="T71" fmla="*/ 194 h 394"/>
                <a:gd name="T72" fmla="*/ 592 w 690"/>
                <a:gd name="T73" fmla="*/ 190 h 394"/>
                <a:gd name="T74" fmla="*/ 620 w 690"/>
                <a:gd name="T75" fmla="*/ 213 h 394"/>
                <a:gd name="T76" fmla="*/ 641 w 690"/>
                <a:gd name="T77" fmla="*/ 226 h 394"/>
                <a:gd name="T78" fmla="*/ 624 w 690"/>
                <a:gd name="T79" fmla="*/ 233 h 394"/>
                <a:gd name="T80" fmla="*/ 596 w 690"/>
                <a:gd name="T81" fmla="*/ 222 h 394"/>
                <a:gd name="T82" fmla="*/ 579 w 690"/>
                <a:gd name="T83" fmla="*/ 220 h 394"/>
                <a:gd name="T84" fmla="*/ 547 w 690"/>
                <a:gd name="T85" fmla="*/ 218 h 394"/>
                <a:gd name="T86" fmla="*/ 596 w 690"/>
                <a:gd name="T87" fmla="*/ 224 h 394"/>
                <a:gd name="T88" fmla="*/ 611 w 690"/>
                <a:gd name="T89" fmla="*/ 235 h 394"/>
                <a:gd name="T90" fmla="*/ 633 w 690"/>
                <a:gd name="T91" fmla="*/ 247 h 394"/>
                <a:gd name="T92" fmla="*/ 643 w 690"/>
                <a:gd name="T93" fmla="*/ 239 h 394"/>
                <a:gd name="T94" fmla="*/ 690 w 690"/>
                <a:gd name="T95" fmla="*/ 275 h 394"/>
                <a:gd name="T96" fmla="*/ 677 w 690"/>
                <a:gd name="T97" fmla="*/ 271 h 394"/>
                <a:gd name="T98" fmla="*/ 673 w 690"/>
                <a:gd name="T99" fmla="*/ 279 h 394"/>
                <a:gd name="T100" fmla="*/ 222 w 690"/>
                <a:gd name="T101" fmla="*/ 365 h 394"/>
                <a:gd name="T102" fmla="*/ 139 w 690"/>
                <a:gd name="T103" fmla="*/ 375 h 394"/>
                <a:gd name="T104" fmla="*/ 0 w 690"/>
                <a:gd name="T105" fmla="*/ 394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0" h="394">
                  <a:moveTo>
                    <a:pt x="0" y="394"/>
                  </a:moveTo>
                  <a:lnTo>
                    <a:pt x="15" y="384"/>
                  </a:lnTo>
                  <a:lnTo>
                    <a:pt x="21" y="384"/>
                  </a:lnTo>
                  <a:lnTo>
                    <a:pt x="30" y="377"/>
                  </a:lnTo>
                  <a:lnTo>
                    <a:pt x="47" y="371"/>
                  </a:lnTo>
                  <a:lnTo>
                    <a:pt x="47" y="362"/>
                  </a:lnTo>
                  <a:lnTo>
                    <a:pt x="56" y="358"/>
                  </a:lnTo>
                  <a:lnTo>
                    <a:pt x="62" y="354"/>
                  </a:lnTo>
                  <a:lnTo>
                    <a:pt x="68" y="348"/>
                  </a:lnTo>
                  <a:lnTo>
                    <a:pt x="68" y="341"/>
                  </a:lnTo>
                  <a:lnTo>
                    <a:pt x="77" y="335"/>
                  </a:lnTo>
                  <a:lnTo>
                    <a:pt x="77" y="326"/>
                  </a:lnTo>
                  <a:lnTo>
                    <a:pt x="81" y="318"/>
                  </a:lnTo>
                  <a:lnTo>
                    <a:pt x="107" y="301"/>
                  </a:lnTo>
                  <a:lnTo>
                    <a:pt x="134" y="267"/>
                  </a:lnTo>
                  <a:lnTo>
                    <a:pt x="134" y="275"/>
                  </a:lnTo>
                  <a:lnTo>
                    <a:pt x="141" y="282"/>
                  </a:lnTo>
                  <a:lnTo>
                    <a:pt x="147" y="288"/>
                  </a:lnTo>
                  <a:lnTo>
                    <a:pt x="162" y="296"/>
                  </a:lnTo>
                  <a:lnTo>
                    <a:pt x="173" y="299"/>
                  </a:lnTo>
                  <a:lnTo>
                    <a:pt x="188" y="290"/>
                  </a:lnTo>
                  <a:lnTo>
                    <a:pt x="190" y="284"/>
                  </a:lnTo>
                  <a:lnTo>
                    <a:pt x="202" y="288"/>
                  </a:lnTo>
                  <a:lnTo>
                    <a:pt x="209" y="286"/>
                  </a:lnTo>
                  <a:lnTo>
                    <a:pt x="224" y="279"/>
                  </a:lnTo>
                  <a:lnTo>
                    <a:pt x="232" y="277"/>
                  </a:lnTo>
                  <a:lnTo>
                    <a:pt x="234" y="271"/>
                  </a:lnTo>
                  <a:lnTo>
                    <a:pt x="234" y="264"/>
                  </a:lnTo>
                  <a:lnTo>
                    <a:pt x="245" y="267"/>
                  </a:lnTo>
                  <a:lnTo>
                    <a:pt x="258" y="256"/>
                  </a:lnTo>
                  <a:lnTo>
                    <a:pt x="266" y="256"/>
                  </a:lnTo>
                  <a:lnTo>
                    <a:pt x="281" y="247"/>
                  </a:lnTo>
                  <a:lnTo>
                    <a:pt x="281" y="245"/>
                  </a:lnTo>
                  <a:lnTo>
                    <a:pt x="279" y="239"/>
                  </a:lnTo>
                  <a:lnTo>
                    <a:pt x="285" y="233"/>
                  </a:lnTo>
                  <a:lnTo>
                    <a:pt x="279" y="224"/>
                  </a:lnTo>
                  <a:lnTo>
                    <a:pt x="281" y="211"/>
                  </a:lnTo>
                  <a:lnTo>
                    <a:pt x="290" y="196"/>
                  </a:lnTo>
                  <a:lnTo>
                    <a:pt x="296" y="188"/>
                  </a:lnTo>
                  <a:lnTo>
                    <a:pt x="300" y="173"/>
                  </a:lnTo>
                  <a:lnTo>
                    <a:pt x="300" y="164"/>
                  </a:lnTo>
                  <a:lnTo>
                    <a:pt x="307" y="158"/>
                  </a:lnTo>
                  <a:lnTo>
                    <a:pt x="311" y="143"/>
                  </a:lnTo>
                  <a:lnTo>
                    <a:pt x="313" y="141"/>
                  </a:lnTo>
                  <a:lnTo>
                    <a:pt x="313" y="132"/>
                  </a:lnTo>
                  <a:lnTo>
                    <a:pt x="313" y="118"/>
                  </a:lnTo>
                  <a:lnTo>
                    <a:pt x="322" y="115"/>
                  </a:lnTo>
                  <a:lnTo>
                    <a:pt x="328" y="122"/>
                  </a:lnTo>
                  <a:lnTo>
                    <a:pt x="330" y="126"/>
                  </a:lnTo>
                  <a:lnTo>
                    <a:pt x="343" y="128"/>
                  </a:lnTo>
                  <a:lnTo>
                    <a:pt x="351" y="126"/>
                  </a:lnTo>
                  <a:lnTo>
                    <a:pt x="354" y="118"/>
                  </a:lnTo>
                  <a:lnTo>
                    <a:pt x="358" y="103"/>
                  </a:lnTo>
                  <a:lnTo>
                    <a:pt x="360" y="96"/>
                  </a:lnTo>
                  <a:lnTo>
                    <a:pt x="362" y="86"/>
                  </a:lnTo>
                  <a:lnTo>
                    <a:pt x="364" y="79"/>
                  </a:lnTo>
                  <a:lnTo>
                    <a:pt x="373" y="79"/>
                  </a:lnTo>
                  <a:lnTo>
                    <a:pt x="379" y="77"/>
                  </a:lnTo>
                  <a:lnTo>
                    <a:pt x="386" y="62"/>
                  </a:lnTo>
                  <a:lnTo>
                    <a:pt x="392" y="62"/>
                  </a:lnTo>
                  <a:lnTo>
                    <a:pt x="398" y="56"/>
                  </a:lnTo>
                  <a:lnTo>
                    <a:pt x="403" y="41"/>
                  </a:lnTo>
                  <a:lnTo>
                    <a:pt x="407" y="34"/>
                  </a:lnTo>
                  <a:lnTo>
                    <a:pt x="407" y="20"/>
                  </a:lnTo>
                  <a:lnTo>
                    <a:pt x="409" y="11"/>
                  </a:lnTo>
                  <a:lnTo>
                    <a:pt x="407" y="5"/>
                  </a:lnTo>
                  <a:lnTo>
                    <a:pt x="415" y="0"/>
                  </a:lnTo>
                  <a:lnTo>
                    <a:pt x="456" y="22"/>
                  </a:lnTo>
                  <a:lnTo>
                    <a:pt x="460" y="15"/>
                  </a:lnTo>
                  <a:lnTo>
                    <a:pt x="462" y="2"/>
                  </a:lnTo>
                  <a:lnTo>
                    <a:pt x="477" y="2"/>
                  </a:lnTo>
                  <a:lnTo>
                    <a:pt x="483" y="7"/>
                  </a:lnTo>
                  <a:lnTo>
                    <a:pt x="488" y="13"/>
                  </a:lnTo>
                  <a:lnTo>
                    <a:pt x="486" y="20"/>
                  </a:lnTo>
                  <a:lnTo>
                    <a:pt x="494" y="26"/>
                  </a:lnTo>
                  <a:lnTo>
                    <a:pt x="503" y="24"/>
                  </a:lnTo>
                  <a:lnTo>
                    <a:pt x="511" y="28"/>
                  </a:lnTo>
                  <a:lnTo>
                    <a:pt x="518" y="32"/>
                  </a:lnTo>
                  <a:lnTo>
                    <a:pt x="522" y="34"/>
                  </a:lnTo>
                  <a:lnTo>
                    <a:pt x="528" y="37"/>
                  </a:lnTo>
                  <a:lnTo>
                    <a:pt x="532" y="45"/>
                  </a:lnTo>
                  <a:lnTo>
                    <a:pt x="532" y="49"/>
                  </a:lnTo>
                  <a:lnTo>
                    <a:pt x="535" y="56"/>
                  </a:lnTo>
                  <a:lnTo>
                    <a:pt x="528" y="64"/>
                  </a:lnTo>
                  <a:lnTo>
                    <a:pt x="528" y="66"/>
                  </a:lnTo>
                  <a:lnTo>
                    <a:pt x="526" y="71"/>
                  </a:lnTo>
                  <a:lnTo>
                    <a:pt x="524" y="71"/>
                  </a:lnTo>
                  <a:lnTo>
                    <a:pt x="520" y="69"/>
                  </a:lnTo>
                  <a:lnTo>
                    <a:pt x="518" y="90"/>
                  </a:lnTo>
                  <a:lnTo>
                    <a:pt x="520" y="96"/>
                  </a:lnTo>
                  <a:lnTo>
                    <a:pt x="518" y="96"/>
                  </a:lnTo>
                  <a:lnTo>
                    <a:pt x="520" y="103"/>
                  </a:lnTo>
                  <a:lnTo>
                    <a:pt x="526" y="105"/>
                  </a:lnTo>
                  <a:lnTo>
                    <a:pt x="530" y="103"/>
                  </a:lnTo>
                  <a:lnTo>
                    <a:pt x="539" y="96"/>
                  </a:lnTo>
                  <a:lnTo>
                    <a:pt x="547" y="96"/>
                  </a:lnTo>
                  <a:lnTo>
                    <a:pt x="547" y="103"/>
                  </a:lnTo>
                  <a:lnTo>
                    <a:pt x="558" y="113"/>
                  </a:lnTo>
                  <a:lnTo>
                    <a:pt x="562" y="115"/>
                  </a:lnTo>
                  <a:lnTo>
                    <a:pt x="571" y="113"/>
                  </a:lnTo>
                  <a:lnTo>
                    <a:pt x="573" y="115"/>
                  </a:lnTo>
                  <a:lnTo>
                    <a:pt x="586" y="113"/>
                  </a:lnTo>
                  <a:lnTo>
                    <a:pt x="588" y="115"/>
                  </a:lnTo>
                  <a:lnTo>
                    <a:pt x="594" y="122"/>
                  </a:lnTo>
                  <a:lnTo>
                    <a:pt x="594" y="126"/>
                  </a:lnTo>
                  <a:lnTo>
                    <a:pt x="603" y="126"/>
                  </a:lnTo>
                  <a:lnTo>
                    <a:pt x="603" y="128"/>
                  </a:lnTo>
                  <a:lnTo>
                    <a:pt x="609" y="128"/>
                  </a:lnTo>
                  <a:lnTo>
                    <a:pt x="624" y="135"/>
                  </a:lnTo>
                  <a:lnTo>
                    <a:pt x="624" y="141"/>
                  </a:lnTo>
                  <a:lnTo>
                    <a:pt x="618" y="141"/>
                  </a:lnTo>
                  <a:lnTo>
                    <a:pt x="622" y="147"/>
                  </a:lnTo>
                  <a:lnTo>
                    <a:pt x="622" y="156"/>
                  </a:lnTo>
                  <a:lnTo>
                    <a:pt x="618" y="164"/>
                  </a:lnTo>
                  <a:lnTo>
                    <a:pt x="609" y="162"/>
                  </a:lnTo>
                  <a:lnTo>
                    <a:pt x="609" y="160"/>
                  </a:lnTo>
                  <a:lnTo>
                    <a:pt x="603" y="160"/>
                  </a:lnTo>
                  <a:lnTo>
                    <a:pt x="588" y="149"/>
                  </a:lnTo>
                  <a:lnTo>
                    <a:pt x="584" y="147"/>
                  </a:lnTo>
                  <a:lnTo>
                    <a:pt x="577" y="141"/>
                  </a:lnTo>
                  <a:lnTo>
                    <a:pt x="571" y="137"/>
                  </a:lnTo>
                  <a:lnTo>
                    <a:pt x="564" y="130"/>
                  </a:lnTo>
                  <a:lnTo>
                    <a:pt x="556" y="124"/>
                  </a:lnTo>
                  <a:lnTo>
                    <a:pt x="547" y="120"/>
                  </a:lnTo>
                  <a:lnTo>
                    <a:pt x="541" y="122"/>
                  </a:lnTo>
                  <a:lnTo>
                    <a:pt x="547" y="122"/>
                  </a:lnTo>
                  <a:lnTo>
                    <a:pt x="562" y="130"/>
                  </a:lnTo>
                  <a:lnTo>
                    <a:pt x="567" y="137"/>
                  </a:lnTo>
                  <a:lnTo>
                    <a:pt x="571" y="141"/>
                  </a:lnTo>
                  <a:lnTo>
                    <a:pt x="577" y="145"/>
                  </a:lnTo>
                  <a:lnTo>
                    <a:pt x="584" y="154"/>
                  </a:lnTo>
                  <a:lnTo>
                    <a:pt x="598" y="160"/>
                  </a:lnTo>
                  <a:lnTo>
                    <a:pt x="601" y="164"/>
                  </a:lnTo>
                  <a:lnTo>
                    <a:pt x="607" y="169"/>
                  </a:lnTo>
                  <a:lnTo>
                    <a:pt x="613" y="169"/>
                  </a:lnTo>
                  <a:lnTo>
                    <a:pt x="622" y="175"/>
                  </a:lnTo>
                  <a:lnTo>
                    <a:pt x="618" y="177"/>
                  </a:lnTo>
                  <a:lnTo>
                    <a:pt x="626" y="179"/>
                  </a:lnTo>
                  <a:lnTo>
                    <a:pt x="633" y="179"/>
                  </a:lnTo>
                  <a:lnTo>
                    <a:pt x="637" y="192"/>
                  </a:lnTo>
                  <a:lnTo>
                    <a:pt x="635" y="198"/>
                  </a:lnTo>
                  <a:lnTo>
                    <a:pt x="628" y="194"/>
                  </a:lnTo>
                  <a:lnTo>
                    <a:pt x="620" y="192"/>
                  </a:lnTo>
                  <a:lnTo>
                    <a:pt x="618" y="194"/>
                  </a:lnTo>
                  <a:lnTo>
                    <a:pt x="624" y="201"/>
                  </a:lnTo>
                  <a:lnTo>
                    <a:pt x="620" y="209"/>
                  </a:lnTo>
                  <a:lnTo>
                    <a:pt x="607" y="203"/>
                  </a:lnTo>
                  <a:lnTo>
                    <a:pt x="592" y="190"/>
                  </a:lnTo>
                  <a:lnTo>
                    <a:pt x="584" y="188"/>
                  </a:lnTo>
                  <a:lnTo>
                    <a:pt x="601" y="201"/>
                  </a:lnTo>
                  <a:lnTo>
                    <a:pt x="607" y="207"/>
                  </a:lnTo>
                  <a:lnTo>
                    <a:pt x="620" y="213"/>
                  </a:lnTo>
                  <a:lnTo>
                    <a:pt x="628" y="211"/>
                  </a:lnTo>
                  <a:lnTo>
                    <a:pt x="630" y="218"/>
                  </a:lnTo>
                  <a:lnTo>
                    <a:pt x="639" y="220"/>
                  </a:lnTo>
                  <a:lnTo>
                    <a:pt x="641" y="226"/>
                  </a:lnTo>
                  <a:lnTo>
                    <a:pt x="639" y="235"/>
                  </a:lnTo>
                  <a:lnTo>
                    <a:pt x="635" y="237"/>
                  </a:lnTo>
                  <a:lnTo>
                    <a:pt x="630" y="241"/>
                  </a:lnTo>
                  <a:lnTo>
                    <a:pt x="624" y="233"/>
                  </a:lnTo>
                  <a:lnTo>
                    <a:pt x="616" y="230"/>
                  </a:lnTo>
                  <a:lnTo>
                    <a:pt x="609" y="224"/>
                  </a:lnTo>
                  <a:lnTo>
                    <a:pt x="603" y="215"/>
                  </a:lnTo>
                  <a:lnTo>
                    <a:pt x="596" y="222"/>
                  </a:lnTo>
                  <a:lnTo>
                    <a:pt x="590" y="218"/>
                  </a:lnTo>
                  <a:lnTo>
                    <a:pt x="581" y="211"/>
                  </a:lnTo>
                  <a:lnTo>
                    <a:pt x="581" y="220"/>
                  </a:lnTo>
                  <a:lnTo>
                    <a:pt x="579" y="220"/>
                  </a:lnTo>
                  <a:lnTo>
                    <a:pt x="571" y="213"/>
                  </a:lnTo>
                  <a:lnTo>
                    <a:pt x="556" y="215"/>
                  </a:lnTo>
                  <a:lnTo>
                    <a:pt x="550" y="213"/>
                  </a:lnTo>
                  <a:lnTo>
                    <a:pt x="547" y="218"/>
                  </a:lnTo>
                  <a:lnTo>
                    <a:pt x="569" y="218"/>
                  </a:lnTo>
                  <a:lnTo>
                    <a:pt x="584" y="224"/>
                  </a:lnTo>
                  <a:lnTo>
                    <a:pt x="590" y="222"/>
                  </a:lnTo>
                  <a:lnTo>
                    <a:pt x="596" y="224"/>
                  </a:lnTo>
                  <a:lnTo>
                    <a:pt x="605" y="222"/>
                  </a:lnTo>
                  <a:lnTo>
                    <a:pt x="607" y="228"/>
                  </a:lnTo>
                  <a:lnTo>
                    <a:pt x="611" y="237"/>
                  </a:lnTo>
                  <a:lnTo>
                    <a:pt x="611" y="235"/>
                  </a:lnTo>
                  <a:lnTo>
                    <a:pt x="620" y="241"/>
                  </a:lnTo>
                  <a:lnTo>
                    <a:pt x="626" y="247"/>
                  </a:lnTo>
                  <a:lnTo>
                    <a:pt x="624" y="254"/>
                  </a:lnTo>
                  <a:lnTo>
                    <a:pt x="633" y="247"/>
                  </a:lnTo>
                  <a:lnTo>
                    <a:pt x="637" y="247"/>
                  </a:lnTo>
                  <a:lnTo>
                    <a:pt x="643" y="252"/>
                  </a:lnTo>
                  <a:lnTo>
                    <a:pt x="641" y="247"/>
                  </a:lnTo>
                  <a:lnTo>
                    <a:pt x="643" y="239"/>
                  </a:lnTo>
                  <a:lnTo>
                    <a:pt x="650" y="241"/>
                  </a:lnTo>
                  <a:lnTo>
                    <a:pt x="671" y="239"/>
                  </a:lnTo>
                  <a:lnTo>
                    <a:pt x="677" y="254"/>
                  </a:lnTo>
                  <a:lnTo>
                    <a:pt x="690" y="275"/>
                  </a:lnTo>
                  <a:lnTo>
                    <a:pt x="688" y="277"/>
                  </a:lnTo>
                  <a:lnTo>
                    <a:pt x="684" y="269"/>
                  </a:lnTo>
                  <a:lnTo>
                    <a:pt x="677" y="262"/>
                  </a:lnTo>
                  <a:lnTo>
                    <a:pt x="677" y="271"/>
                  </a:lnTo>
                  <a:lnTo>
                    <a:pt x="679" y="277"/>
                  </a:lnTo>
                  <a:lnTo>
                    <a:pt x="675" y="279"/>
                  </a:lnTo>
                  <a:lnTo>
                    <a:pt x="671" y="275"/>
                  </a:lnTo>
                  <a:lnTo>
                    <a:pt x="673" y="279"/>
                  </a:lnTo>
                  <a:lnTo>
                    <a:pt x="586" y="299"/>
                  </a:lnTo>
                  <a:lnTo>
                    <a:pt x="488" y="318"/>
                  </a:lnTo>
                  <a:lnTo>
                    <a:pt x="292" y="354"/>
                  </a:lnTo>
                  <a:lnTo>
                    <a:pt x="222" y="365"/>
                  </a:lnTo>
                  <a:lnTo>
                    <a:pt x="192" y="369"/>
                  </a:lnTo>
                  <a:lnTo>
                    <a:pt x="179" y="367"/>
                  </a:lnTo>
                  <a:lnTo>
                    <a:pt x="168" y="369"/>
                  </a:lnTo>
                  <a:lnTo>
                    <a:pt x="139" y="375"/>
                  </a:lnTo>
                  <a:lnTo>
                    <a:pt x="102" y="379"/>
                  </a:lnTo>
                  <a:lnTo>
                    <a:pt x="43" y="390"/>
                  </a:lnTo>
                  <a:lnTo>
                    <a:pt x="28" y="390"/>
                  </a:lnTo>
                  <a:lnTo>
                    <a:pt x="0" y="394"/>
                  </a:lnTo>
                  <a:close/>
                </a:path>
              </a:pathLst>
            </a:custGeom>
            <a:solidFill>
              <a:srgbClr val="194196"/>
            </a:solidFill>
            <a:ln w="9525" cap="flat">
              <a:solidFill>
                <a:srgbClr val="FFFFFF"/>
              </a:solidFill>
              <a:prstDash val="solid"/>
              <a:miter lim="800000"/>
              <a:headEnd/>
              <a:tailEnd/>
            </a:ln>
          </p:spPr>
          <p:txBody>
            <a:bodyPr vert="horz" wrap="square" lIns="91440" tIns="45720" rIns="91440" bIns="45720" numCol="1" anchor="ctr" anchorCtr="0" compatLnSpc="1">
              <a:prstTxWarp prst="textNoShape">
                <a:avLst/>
              </a:prstTxWarp>
            </a:bodyPr>
            <a:lstStyle/>
            <a:p>
              <a:pPr algn="ctr"/>
              <a:r>
                <a:rPr lang="en-US" sz="1000" b="1" dirty="0">
                  <a:solidFill>
                    <a:schemeClr val="bg1"/>
                  </a:solidFill>
                </a:rPr>
                <a:t>      Va.  </a:t>
              </a:r>
            </a:p>
          </p:txBody>
        </p:sp>
        <p:sp>
          <p:nvSpPr>
            <p:cNvPr id="659" name="Freeform 776">
              <a:extLst>
                <a:ext uri="{FF2B5EF4-FFF2-40B4-BE49-F238E27FC236}">
                  <a16:creationId xmlns:a16="http://schemas.microsoft.com/office/drawing/2014/main" id="{A83F708D-57F7-1942-95E1-C71F3F038146}"/>
                </a:ext>
              </a:extLst>
            </p:cNvPr>
            <p:cNvSpPr>
              <a:spLocks noChangeAspect="1"/>
            </p:cNvSpPr>
            <p:nvPr/>
          </p:nvSpPr>
          <p:spPr bwMode="auto">
            <a:xfrm>
              <a:off x="7178448" y="3629832"/>
              <a:ext cx="51435" cy="154305"/>
            </a:xfrm>
            <a:custGeom>
              <a:avLst/>
              <a:gdLst>
                <a:gd name="T0" fmla="*/ 13 w 36"/>
                <a:gd name="T1" fmla="*/ 81 h 108"/>
                <a:gd name="T2" fmla="*/ 13 w 36"/>
                <a:gd name="T3" fmla="*/ 93 h 108"/>
                <a:gd name="T4" fmla="*/ 9 w 36"/>
                <a:gd name="T5" fmla="*/ 108 h 108"/>
                <a:gd name="T6" fmla="*/ 0 w 36"/>
                <a:gd name="T7" fmla="*/ 98 h 108"/>
                <a:gd name="T8" fmla="*/ 0 w 36"/>
                <a:gd name="T9" fmla="*/ 83 h 108"/>
                <a:gd name="T10" fmla="*/ 2 w 36"/>
                <a:gd name="T11" fmla="*/ 81 h 108"/>
                <a:gd name="T12" fmla="*/ 0 w 36"/>
                <a:gd name="T13" fmla="*/ 74 h 108"/>
                <a:gd name="T14" fmla="*/ 0 w 36"/>
                <a:gd name="T15" fmla="*/ 59 h 108"/>
                <a:gd name="T16" fmla="*/ 6 w 36"/>
                <a:gd name="T17" fmla="*/ 46 h 108"/>
                <a:gd name="T18" fmla="*/ 6 w 36"/>
                <a:gd name="T19" fmla="*/ 32 h 108"/>
                <a:gd name="T20" fmla="*/ 13 w 36"/>
                <a:gd name="T21" fmla="*/ 32 h 108"/>
                <a:gd name="T22" fmla="*/ 15 w 36"/>
                <a:gd name="T23" fmla="*/ 25 h 108"/>
                <a:gd name="T24" fmla="*/ 9 w 36"/>
                <a:gd name="T25" fmla="*/ 19 h 108"/>
                <a:gd name="T26" fmla="*/ 15 w 36"/>
                <a:gd name="T27" fmla="*/ 12 h 108"/>
                <a:gd name="T28" fmla="*/ 21 w 36"/>
                <a:gd name="T29" fmla="*/ 6 h 108"/>
                <a:gd name="T30" fmla="*/ 36 w 36"/>
                <a:gd name="T31" fmla="*/ 0 h 108"/>
                <a:gd name="T32" fmla="*/ 34 w 36"/>
                <a:gd name="T33" fmla="*/ 10 h 108"/>
                <a:gd name="T34" fmla="*/ 36 w 36"/>
                <a:gd name="T35" fmla="*/ 17 h 108"/>
                <a:gd name="T36" fmla="*/ 30 w 36"/>
                <a:gd name="T37" fmla="*/ 27 h 108"/>
                <a:gd name="T38" fmla="*/ 28 w 36"/>
                <a:gd name="T39" fmla="*/ 42 h 108"/>
                <a:gd name="T40" fmla="*/ 28 w 36"/>
                <a:gd name="T41" fmla="*/ 57 h 108"/>
                <a:gd name="T42" fmla="*/ 26 w 36"/>
                <a:gd name="T43" fmla="*/ 63 h 108"/>
                <a:gd name="T44" fmla="*/ 26 w 36"/>
                <a:gd name="T45" fmla="*/ 63 h 108"/>
                <a:gd name="T46" fmla="*/ 19 w 36"/>
                <a:gd name="T47" fmla="*/ 59 h 108"/>
                <a:gd name="T48" fmla="*/ 17 w 36"/>
                <a:gd name="T49" fmla="*/ 66 h 108"/>
                <a:gd name="T50" fmla="*/ 13 w 36"/>
                <a:gd name="T51" fmla="*/ 74 h 108"/>
                <a:gd name="T52" fmla="*/ 13 w 36"/>
                <a:gd name="T53" fmla="*/ 8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108">
                  <a:moveTo>
                    <a:pt x="13" y="81"/>
                  </a:moveTo>
                  <a:lnTo>
                    <a:pt x="13" y="93"/>
                  </a:lnTo>
                  <a:lnTo>
                    <a:pt x="9" y="108"/>
                  </a:lnTo>
                  <a:lnTo>
                    <a:pt x="0" y="98"/>
                  </a:lnTo>
                  <a:lnTo>
                    <a:pt x="0" y="83"/>
                  </a:lnTo>
                  <a:lnTo>
                    <a:pt x="2" y="81"/>
                  </a:lnTo>
                  <a:lnTo>
                    <a:pt x="0" y="74"/>
                  </a:lnTo>
                  <a:lnTo>
                    <a:pt x="0" y="59"/>
                  </a:lnTo>
                  <a:lnTo>
                    <a:pt x="6" y="46"/>
                  </a:lnTo>
                  <a:lnTo>
                    <a:pt x="6" y="32"/>
                  </a:lnTo>
                  <a:lnTo>
                    <a:pt x="13" y="32"/>
                  </a:lnTo>
                  <a:lnTo>
                    <a:pt x="15" y="25"/>
                  </a:lnTo>
                  <a:lnTo>
                    <a:pt x="9" y="19"/>
                  </a:lnTo>
                  <a:lnTo>
                    <a:pt x="15" y="12"/>
                  </a:lnTo>
                  <a:lnTo>
                    <a:pt x="21" y="6"/>
                  </a:lnTo>
                  <a:lnTo>
                    <a:pt x="36" y="0"/>
                  </a:lnTo>
                  <a:lnTo>
                    <a:pt x="34" y="10"/>
                  </a:lnTo>
                  <a:lnTo>
                    <a:pt x="36" y="17"/>
                  </a:lnTo>
                  <a:lnTo>
                    <a:pt x="30" y="27"/>
                  </a:lnTo>
                  <a:lnTo>
                    <a:pt x="28" y="42"/>
                  </a:lnTo>
                  <a:lnTo>
                    <a:pt x="28" y="57"/>
                  </a:lnTo>
                  <a:lnTo>
                    <a:pt x="26" y="63"/>
                  </a:lnTo>
                  <a:lnTo>
                    <a:pt x="26" y="63"/>
                  </a:lnTo>
                  <a:lnTo>
                    <a:pt x="19" y="59"/>
                  </a:lnTo>
                  <a:lnTo>
                    <a:pt x="17" y="66"/>
                  </a:lnTo>
                  <a:lnTo>
                    <a:pt x="13" y="74"/>
                  </a:lnTo>
                  <a:lnTo>
                    <a:pt x="13" y="81"/>
                  </a:lnTo>
                  <a:close/>
                </a:path>
              </a:pathLst>
            </a:custGeom>
            <a:solidFill>
              <a:srgbClr val="BEBEBE"/>
            </a:solidFill>
            <a:ln w="9525">
              <a:solidFill>
                <a:schemeClr val="bg1"/>
              </a:solidFill>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60" name="Freeform 875">
              <a:extLst>
                <a:ext uri="{FF2B5EF4-FFF2-40B4-BE49-F238E27FC236}">
                  <a16:creationId xmlns:a16="http://schemas.microsoft.com/office/drawing/2014/main" id="{39E503FE-8A5C-DA40-BAED-3719608E556B}"/>
                </a:ext>
              </a:extLst>
            </p:cNvPr>
            <p:cNvSpPr>
              <a:spLocks noChangeAspect="1"/>
            </p:cNvSpPr>
            <p:nvPr/>
          </p:nvSpPr>
          <p:spPr bwMode="auto">
            <a:xfrm>
              <a:off x="5279463" y="2417934"/>
              <a:ext cx="732949" cy="325755"/>
            </a:xfrm>
            <a:custGeom>
              <a:avLst/>
              <a:gdLst>
                <a:gd name="T0" fmla="*/ 30 w 513"/>
                <a:gd name="T1" fmla="*/ 66 h 228"/>
                <a:gd name="T2" fmla="*/ 57 w 513"/>
                <a:gd name="T3" fmla="*/ 47 h 228"/>
                <a:gd name="T4" fmla="*/ 79 w 513"/>
                <a:gd name="T5" fmla="*/ 42 h 228"/>
                <a:gd name="T6" fmla="*/ 109 w 513"/>
                <a:gd name="T7" fmla="*/ 23 h 228"/>
                <a:gd name="T8" fmla="*/ 132 w 513"/>
                <a:gd name="T9" fmla="*/ 6 h 228"/>
                <a:gd name="T10" fmla="*/ 147 w 513"/>
                <a:gd name="T11" fmla="*/ 38 h 228"/>
                <a:gd name="T12" fmla="*/ 153 w 513"/>
                <a:gd name="T13" fmla="*/ 36 h 228"/>
                <a:gd name="T14" fmla="*/ 162 w 513"/>
                <a:gd name="T15" fmla="*/ 38 h 228"/>
                <a:gd name="T16" fmla="*/ 177 w 513"/>
                <a:gd name="T17" fmla="*/ 27 h 228"/>
                <a:gd name="T18" fmla="*/ 207 w 513"/>
                <a:gd name="T19" fmla="*/ 34 h 228"/>
                <a:gd name="T20" fmla="*/ 230 w 513"/>
                <a:gd name="T21" fmla="*/ 57 h 228"/>
                <a:gd name="T22" fmla="*/ 249 w 513"/>
                <a:gd name="T23" fmla="*/ 68 h 228"/>
                <a:gd name="T24" fmla="*/ 281 w 513"/>
                <a:gd name="T25" fmla="*/ 70 h 228"/>
                <a:gd name="T26" fmla="*/ 305 w 513"/>
                <a:gd name="T27" fmla="*/ 57 h 228"/>
                <a:gd name="T28" fmla="*/ 339 w 513"/>
                <a:gd name="T29" fmla="*/ 38 h 228"/>
                <a:gd name="T30" fmla="*/ 381 w 513"/>
                <a:gd name="T31" fmla="*/ 32 h 228"/>
                <a:gd name="T32" fmla="*/ 417 w 513"/>
                <a:gd name="T33" fmla="*/ 17 h 228"/>
                <a:gd name="T34" fmla="*/ 434 w 513"/>
                <a:gd name="T35" fmla="*/ 51 h 228"/>
                <a:gd name="T36" fmla="*/ 460 w 513"/>
                <a:gd name="T37" fmla="*/ 49 h 228"/>
                <a:gd name="T38" fmla="*/ 471 w 513"/>
                <a:gd name="T39" fmla="*/ 42 h 228"/>
                <a:gd name="T40" fmla="*/ 483 w 513"/>
                <a:gd name="T41" fmla="*/ 64 h 228"/>
                <a:gd name="T42" fmla="*/ 494 w 513"/>
                <a:gd name="T43" fmla="*/ 76 h 228"/>
                <a:gd name="T44" fmla="*/ 509 w 513"/>
                <a:gd name="T45" fmla="*/ 89 h 228"/>
                <a:gd name="T46" fmla="*/ 473 w 513"/>
                <a:gd name="T47" fmla="*/ 98 h 228"/>
                <a:gd name="T48" fmla="*/ 451 w 513"/>
                <a:gd name="T49" fmla="*/ 98 h 228"/>
                <a:gd name="T50" fmla="*/ 443 w 513"/>
                <a:gd name="T51" fmla="*/ 115 h 228"/>
                <a:gd name="T52" fmla="*/ 405 w 513"/>
                <a:gd name="T53" fmla="*/ 100 h 228"/>
                <a:gd name="T54" fmla="*/ 377 w 513"/>
                <a:gd name="T55" fmla="*/ 110 h 228"/>
                <a:gd name="T56" fmla="*/ 349 w 513"/>
                <a:gd name="T57" fmla="*/ 119 h 228"/>
                <a:gd name="T58" fmla="*/ 330 w 513"/>
                <a:gd name="T59" fmla="*/ 123 h 228"/>
                <a:gd name="T60" fmla="*/ 317 w 513"/>
                <a:gd name="T61" fmla="*/ 142 h 228"/>
                <a:gd name="T62" fmla="*/ 298 w 513"/>
                <a:gd name="T63" fmla="*/ 157 h 228"/>
                <a:gd name="T64" fmla="*/ 309 w 513"/>
                <a:gd name="T65" fmla="*/ 136 h 228"/>
                <a:gd name="T66" fmla="*/ 287 w 513"/>
                <a:gd name="T67" fmla="*/ 144 h 228"/>
                <a:gd name="T68" fmla="*/ 275 w 513"/>
                <a:gd name="T69" fmla="*/ 147 h 228"/>
                <a:gd name="T70" fmla="*/ 270 w 513"/>
                <a:gd name="T71" fmla="*/ 142 h 228"/>
                <a:gd name="T72" fmla="*/ 256 w 513"/>
                <a:gd name="T73" fmla="*/ 172 h 228"/>
                <a:gd name="T74" fmla="*/ 234 w 513"/>
                <a:gd name="T75" fmla="*/ 221 h 228"/>
                <a:gd name="T76" fmla="*/ 230 w 513"/>
                <a:gd name="T77" fmla="*/ 225 h 228"/>
                <a:gd name="T78" fmla="*/ 228 w 513"/>
                <a:gd name="T79" fmla="*/ 198 h 228"/>
                <a:gd name="T80" fmla="*/ 211 w 513"/>
                <a:gd name="T81" fmla="*/ 196 h 228"/>
                <a:gd name="T82" fmla="*/ 211 w 513"/>
                <a:gd name="T83" fmla="*/ 166 h 228"/>
                <a:gd name="T84" fmla="*/ 194 w 513"/>
                <a:gd name="T85" fmla="*/ 153 h 228"/>
                <a:gd name="T86" fmla="*/ 179 w 513"/>
                <a:gd name="T87" fmla="*/ 136 h 228"/>
                <a:gd name="T88" fmla="*/ 145 w 513"/>
                <a:gd name="T89" fmla="*/ 134 h 228"/>
                <a:gd name="T90" fmla="*/ 102 w 513"/>
                <a:gd name="T91" fmla="*/ 121 h 228"/>
                <a:gd name="T92" fmla="*/ 11 w 513"/>
                <a:gd name="T93" fmla="*/ 8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3" h="228">
                  <a:moveTo>
                    <a:pt x="0" y="81"/>
                  </a:moveTo>
                  <a:lnTo>
                    <a:pt x="6" y="76"/>
                  </a:lnTo>
                  <a:lnTo>
                    <a:pt x="30" y="66"/>
                  </a:lnTo>
                  <a:lnTo>
                    <a:pt x="43" y="51"/>
                  </a:lnTo>
                  <a:lnTo>
                    <a:pt x="49" y="47"/>
                  </a:lnTo>
                  <a:lnTo>
                    <a:pt x="57" y="47"/>
                  </a:lnTo>
                  <a:lnTo>
                    <a:pt x="64" y="47"/>
                  </a:lnTo>
                  <a:lnTo>
                    <a:pt x="72" y="44"/>
                  </a:lnTo>
                  <a:lnTo>
                    <a:pt x="79" y="42"/>
                  </a:lnTo>
                  <a:lnTo>
                    <a:pt x="85" y="38"/>
                  </a:lnTo>
                  <a:lnTo>
                    <a:pt x="94" y="29"/>
                  </a:lnTo>
                  <a:lnTo>
                    <a:pt x="109" y="23"/>
                  </a:lnTo>
                  <a:lnTo>
                    <a:pt x="113" y="17"/>
                  </a:lnTo>
                  <a:lnTo>
                    <a:pt x="128" y="0"/>
                  </a:lnTo>
                  <a:lnTo>
                    <a:pt x="132" y="6"/>
                  </a:lnTo>
                  <a:lnTo>
                    <a:pt x="136" y="8"/>
                  </a:lnTo>
                  <a:lnTo>
                    <a:pt x="149" y="23"/>
                  </a:lnTo>
                  <a:lnTo>
                    <a:pt x="147" y="38"/>
                  </a:lnTo>
                  <a:lnTo>
                    <a:pt x="149" y="44"/>
                  </a:lnTo>
                  <a:lnTo>
                    <a:pt x="153" y="42"/>
                  </a:lnTo>
                  <a:lnTo>
                    <a:pt x="153" y="36"/>
                  </a:lnTo>
                  <a:lnTo>
                    <a:pt x="162" y="32"/>
                  </a:lnTo>
                  <a:lnTo>
                    <a:pt x="168" y="23"/>
                  </a:lnTo>
                  <a:lnTo>
                    <a:pt x="162" y="38"/>
                  </a:lnTo>
                  <a:lnTo>
                    <a:pt x="166" y="36"/>
                  </a:lnTo>
                  <a:lnTo>
                    <a:pt x="170" y="29"/>
                  </a:lnTo>
                  <a:lnTo>
                    <a:pt x="177" y="27"/>
                  </a:lnTo>
                  <a:lnTo>
                    <a:pt x="192" y="27"/>
                  </a:lnTo>
                  <a:lnTo>
                    <a:pt x="200" y="27"/>
                  </a:lnTo>
                  <a:lnTo>
                    <a:pt x="207" y="34"/>
                  </a:lnTo>
                  <a:lnTo>
                    <a:pt x="213" y="36"/>
                  </a:lnTo>
                  <a:lnTo>
                    <a:pt x="217" y="44"/>
                  </a:lnTo>
                  <a:lnTo>
                    <a:pt x="230" y="57"/>
                  </a:lnTo>
                  <a:lnTo>
                    <a:pt x="234" y="66"/>
                  </a:lnTo>
                  <a:lnTo>
                    <a:pt x="243" y="68"/>
                  </a:lnTo>
                  <a:lnTo>
                    <a:pt x="249" y="68"/>
                  </a:lnTo>
                  <a:lnTo>
                    <a:pt x="266" y="61"/>
                  </a:lnTo>
                  <a:lnTo>
                    <a:pt x="273" y="68"/>
                  </a:lnTo>
                  <a:lnTo>
                    <a:pt x="281" y="70"/>
                  </a:lnTo>
                  <a:lnTo>
                    <a:pt x="287" y="68"/>
                  </a:lnTo>
                  <a:lnTo>
                    <a:pt x="294" y="72"/>
                  </a:lnTo>
                  <a:lnTo>
                    <a:pt x="305" y="57"/>
                  </a:lnTo>
                  <a:lnTo>
                    <a:pt x="319" y="47"/>
                  </a:lnTo>
                  <a:lnTo>
                    <a:pt x="326" y="40"/>
                  </a:lnTo>
                  <a:lnTo>
                    <a:pt x="339" y="38"/>
                  </a:lnTo>
                  <a:lnTo>
                    <a:pt x="345" y="36"/>
                  </a:lnTo>
                  <a:lnTo>
                    <a:pt x="375" y="34"/>
                  </a:lnTo>
                  <a:lnTo>
                    <a:pt x="381" y="32"/>
                  </a:lnTo>
                  <a:lnTo>
                    <a:pt x="396" y="23"/>
                  </a:lnTo>
                  <a:lnTo>
                    <a:pt x="402" y="19"/>
                  </a:lnTo>
                  <a:lnTo>
                    <a:pt x="417" y="17"/>
                  </a:lnTo>
                  <a:lnTo>
                    <a:pt x="417" y="44"/>
                  </a:lnTo>
                  <a:lnTo>
                    <a:pt x="422" y="49"/>
                  </a:lnTo>
                  <a:lnTo>
                    <a:pt x="434" y="51"/>
                  </a:lnTo>
                  <a:lnTo>
                    <a:pt x="449" y="47"/>
                  </a:lnTo>
                  <a:lnTo>
                    <a:pt x="454" y="53"/>
                  </a:lnTo>
                  <a:lnTo>
                    <a:pt x="460" y="49"/>
                  </a:lnTo>
                  <a:lnTo>
                    <a:pt x="464" y="44"/>
                  </a:lnTo>
                  <a:lnTo>
                    <a:pt x="466" y="42"/>
                  </a:lnTo>
                  <a:lnTo>
                    <a:pt x="471" y="42"/>
                  </a:lnTo>
                  <a:lnTo>
                    <a:pt x="477" y="49"/>
                  </a:lnTo>
                  <a:lnTo>
                    <a:pt x="481" y="55"/>
                  </a:lnTo>
                  <a:lnTo>
                    <a:pt x="483" y="64"/>
                  </a:lnTo>
                  <a:lnTo>
                    <a:pt x="483" y="70"/>
                  </a:lnTo>
                  <a:lnTo>
                    <a:pt x="492" y="76"/>
                  </a:lnTo>
                  <a:lnTo>
                    <a:pt x="494" y="76"/>
                  </a:lnTo>
                  <a:lnTo>
                    <a:pt x="500" y="78"/>
                  </a:lnTo>
                  <a:lnTo>
                    <a:pt x="500" y="85"/>
                  </a:lnTo>
                  <a:lnTo>
                    <a:pt x="509" y="89"/>
                  </a:lnTo>
                  <a:lnTo>
                    <a:pt x="513" y="95"/>
                  </a:lnTo>
                  <a:lnTo>
                    <a:pt x="507" y="98"/>
                  </a:lnTo>
                  <a:lnTo>
                    <a:pt x="473" y="98"/>
                  </a:lnTo>
                  <a:lnTo>
                    <a:pt x="464" y="100"/>
                  </a:lnTo>
                  <a:lnTo>
                    <a:pt x="458" y="95"/>
                  </a:lnTo>
                  <a:lnTo>
                    <a:pt x="451" y="98"/>
                  </a:lnTo>
                  <a:lnTo>
                    <a:pt x="449" y="106"/>
                  </a:lnTo>
                  <a:lnTo>
                    <a:pt x="449" y="119"/>
                  </a:lnTo>
                  <a:lnTo>
                    <a:pt x="443" y="115"/>
                  </a:lnTo>
                  <a:lnTo>
                    <a:pt x="426" y="104"/>
                  </a:lnTo>
                  <a:lnTo>
                    <a:pt x="413" y="98"/>
                  </a:lnTo>
                  <a:lnTo>
                    <a:pt x="405" y="100"/>
                  </a:lnTo>
                  <a:lnTo>
                    <a:pt x="398" y="98"/>
                  </a:lnTo>
                  <a:lnTo>
                    <a:pt x="383" y="100"/>
                  </a:lnTo>
                  <a:lnTo>
                    <a:pt x="377" y="110"/>
                  </a:lnTo>
                  <a:lnTo>
                    <a:pt x="371" y="115"/>
                  </a:lnTo>
                  <a:lnTo>
                    <a:pt x="362" y="115"/>
                  </a:lnTo>
                  <a:lnTo>
                    <a:pt x="349" y="119"/>
                  </a:lnTo>
                  <a:lnTo>
                    <a:pt x="343" y="117"/>
                  </a:lnTo>
                  <a:lnTo>
                    <a:pt x="334" y="119"/>
                  </a:lnTo>
                  <a:lnTo>
                    <a:pt x="330" y="123"/>
                  </a:lnTo>
                  <a:lnTo>
                    <a:pt x="326" y="130"/>
                  </a:lnTo>
                  <a:lnTo>
                    <a:pt x="324" y="138"/>
                  </a:lnTo>
                  <a:lnTo>
                    <a:pt x="317" y="142"/>
                  </a:lnTo>
                  <a:lnTo>
                    <a:pt x="309" y="151"/>
                  </a:lnTo>
                  <a:lnTo>
                    <a:pt x="305" y="157"/>
                  </a:lnTo>
                  <a:lnTo>
                    <a:pt x="298" y="157"/>
                  </a:lnTo>
                  <a:lnTo>
                    <a:pt x="302" y="149"/>
                  </a:lnTo>
                  <a:lnTo>
                    <a:pt x="309" y="142"/>
                  </a:lnTo>
                  <a:lnTo>
                    <a:pt x="309" y="136"/>
                  </a:lnTo>
                  <a:lnTo>
                    <a:pt x="302" y="134"/>
                  </a:lnTo>
                  <a:lnTo>
                    <a:pt x="296" y="136"/>
                  </a:lnTo>
                  <a:lnTo>
                    <a:pt x="287" y="144"/>
                  </a:lnTo>
                  <a:lnTo>
                    <a:pt x="287" y="149"/>
                  </a:lnTo>
                  <a:lnTo>
                    <a:pt x="279" y="155"/>
                  </a:lnTo>
                  <a:lnTo>
                    <a:pt x="275" y="147"/>
                  </a:lnTo>
                  <a:lnTo>
                    <a:pt x="273" y="140"/>
                  </a:lnTo>
                  <a:lnTo>
                    <a:pt x="275" y="134"/>
                  </a:lnTo>
                  <a:lnTo>
                    <a:pt x="270" y="142"/>
                  </a:lnTo>
                  <a:lnTo>
                    <a:pt x="266" y="157"/>
                  </a:lnTo>
                  <a:lnTo>
                    <a:pt x="260" y="166"/>
                  </a:lnTo>
                  <a:lnTo>
                    <a:pt x="256" y="172"/>
                  </a:lnTo>
                  <a:lnTo>
                    <a:pt x="251" y="187"/>
                  </a:lnTo>
                  <a:lnTo>
                    <a:pt x="243" y="208"/>
                  </a:lnTo>
                  <a:lnTo>
                    <a:pt x="234" y="221"/>
                  </a:lnTo>
                  <a:lnTo>
                    <a:pt x="234" y="228"/>
                  </a:lnTo>
                  <a:lnTo>
                    <a:pt x="232" y="225"/>
                  </a:lnTo>
                  <a:lnTo>
                    <a:pt x="230" y="225"/>
                  </a:lnTo>
                  <a:lnTo>
                    <a:pt x="224" y="219"/>
                  </a:lnTo>
                  <a:lnTo>
                    <a:pt x="224" y="213"/>
                  </a:lnTo>
                  <a:lnTo>
                    <a:pt x="228" y="198"/>
                  </a:lnTo>
                  <a:lnTo>
                    <a:pt x="219" y="198"/>
                  </a:lnTo>
                  <a:lnTo>
                    <a:pt x="213" y="200"/>
                  </a:lnTo>
                  <a:lnTo>
                    <a:pt x="211" y="196"/>
                  </a:lnTo>
                  <a:lnTo>
                    <a:pt x="213" y="187"/>
                  </a:lnTo>
                  <a:lnTo>
                    <a:pt x="213" y="172"/>
                  </a:lnTo>
                  <a:lnTo>
                    <a:pt x="211" y="166"/>
                  </a:lnTo>
                  <a:lnTo>
                    <a:pt x="213" y="164"/>
                  </a:lnTo>
                  <a:lnTo>
                    <a:pt x="204" y="157"/>
                  </a:lnTo>
                  <a:lnTo>
                    <a:pt x="194" y="153"/>
                  </a:lnTo>
                  <a:lnTo>
                    <a:pt x="187" y="153"/>
                  </a:lnTo>
                  <a:lnTo>
                    <a:pt x="185" y="140"/>
                  </a:lnTo>
                  <a:lnTo>
                    <a:pt x="179" y="136"/>
                  </a:lnTo>
                  <a:lnTo>
                    <a:pt x="160" y="134"/>
                  </a:lnTo>
                  <a:lnTo>
                    <a:pt x="153" y="132"/>
                  </a:lnTo>
                  <a:lnTo>
                    <a:pt x="145" y="134"/>
                  </a:lnTo>
                  <a:lnTo>
                    <a:pt x="130" y="132"/>
                  </a:lnTo>
                  <a:lnTo>
                    <a:pt x="128" y="132"/>
                  </a:lnTo>
                  <a:lnTo>
                    <a:pt x="102" y="121"/>
                  </a:lnTo>
                  <a:lnTo>
                    <a:pt x="28" y="106"/>
                  </a:lnTo>
                  <a:lnTo>
                    <a:pt x="19" y="91"/>
                  </a:lnTo>
                  <a:lnTo>
                    <a:pt x="11" y="87"/>
                  </a:lnTo>
                  <a:lnTo>
                    <a:pt x="4" y="83"/>
                  </a:lnTo>
                  <a:lnTo>
                    <a:pt x="0" y="81"/>
                  </a:lnTo>
                  <a:close/>
                </a:path>
              </a:pathLst>
            </a:custGeom>
            <a:solidFill>
              <a:srgbClr val="3296FA"/>
            </a:solidFill>
            <a:ln w="9525">
              <a:solidFill>
                <a:schemeClr val="bg1"/>
              </a:solid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61" name="Freeform 881">
              <a:extLst>
                <a:ext uri="{FF2B5EF4-FFF2-40B4-BE49-F238E27FC236}">
                  <a16:creationId xmlns:a16="http://schemas.microsoft.com/office/drawing/2014/main" id="{BE96F45A-E12E-6E4A-A5AD-3E0F218266E6}"/>
                </a:ext>
              </a:extLst>
            </p:cNvPr>
            <p:cNvSpPr>
              <a:spLocks noChangeAspect="1"/>
            </p:cNvSpPr>
            <p:nvPr/>
          </p:nvSpPr>
          <p:spPr bwMode="auto">
            <a:xfrm>
              <a:off x="5761203" y="2594167"/>
              <a:ext cx="495776" cy="675798"/>
            </a:xfrm>
            <a:custGeom>
              <a:avLst/>
              <a:gdLst>
                <a:gd name="T0" fmla="*/ 13 w 347"/>
                <a:gd name="T1" fmla="*/ 464 h 473"/>
                <a:gd name="T2" fmla="*/ 28 w 347"/>
                <a:gd name="T3" fmla="*/ 428 h 473"/>
                <a:gd name="T4" fmla="*/ 41 w 347"/>
                <a:gd name="T5" fmla="*/ 379 h 473"/>
                <a:gd name="T6" fmla="*/ 28 w 347"/>
                <a:gd name="T7" fmla="*/ 307 h 473"/>
                <a:gd name="T8" fmla="*/ 4 w 347"/>
                <a:gd name="T9" fmla="*/ 264 h 473"/>
                <a:gd name="T10" fmla="*/ 11 w 347"/>
                <a:gd name="T11" fmla="*/ 243 h 473"/>
                <a:gd name="T12" fmla="*/ 2 w 347"/>
                <a:gd name="T13" fmla="*/ 207 h 473"/>
                <a:gd name="T14" fmla="*/ 17 w 347"/>
                <a:gd name="T15" fmla="*/ 171 h 473"/>
                <a:gd name="T16" fmla="*/ 13 w 347"/>
                <a:gd name="T17" fmla="*/ 136 h 473"/>
                <a:gd name="T18" fmla="*/ 26 w 347"/>
                <a:gd name="T19" fmla="*/ 117 h 473"/>
                <a:gd name="T20" fmla="*/ 47 w 347"/>
                <a:gd name="T21" fmla="*/ 100 h 473"/>
                <a:gd name="T22" fmla="*/ 56 w 347"/>
                <a:gd name="T23" fmla="*/ 79 h 473"/>
                <a:gd name="T24" fmla="*/ 60 w 347"/>
                <a:gd name="T25" fmla="*/ 98 h 473"/>
                <a:gd name="T26" fmla="*/ 60 w 347"/>
                <a:gd name="T27" fmla="*/ 119 h 473"/>
                <a:gd name="T28" fmla="*/ 70 w 347"/>
                <a:gd name="T29" fmla="*/ 98 h 473"/>
                <a:gd name="T30" fmla="*/ 75 w 347"/>
                <a:gd name="T31" fmla="*/ 113 h 473"/>
                <a:gd name="T32" fmla="*/ 79 w 347"/>
                <a:gd name="T33" fmla="*/ 90 h 473"/>
                <a:gd name="T34" fmla="*/ 87 w 347"/>
                <a:gd name="T35" fmla="*/ 56 h 473"/>
                <a:gd name="T36" fmla="*/ 102 w 347"/>
                <a:gd name="T37" fmla="*/ 45 h 473"/>
                <a:gd name="T38" fmla="*/ 92 w 347"/>
                <a:gd name="T39" fmla="*/ 26 h 473"/>
                <a:gd name="T40" fmla="*/ 111 w 347"/>
                <a:gd name="T41" fmla="*/ 7 h 473"/>
                <a:gd name="T42" fmla="*/ 132 w 347"/>
                <a:gd name="T43" fmla="*/ 7 h 473"/>
                <a:gd name="T44" fmla="*/ 151 w 347"/>
                <a:gd name="T45" fmla="*/ 11 h 473"/>
                <a:gd name="T46" fmla="*/ 171 w 347"/>
                <a:gd name="T47" fmla="*/ 24 h 473"/>
                <a:gd name="T48" fmla="*/ 192 w 347"/>
                <a:gd name="T49" fmla="*/ 30 h 473"/>
                <a:gd name="T50" fmla="*/ 222 w 347"/>
                <a:gd name="T51" fmla="*/ 39 h 473"/>
                <a:gd name="T52" fmla="*/ 237 w 347"/>
                <a:gd name="T53" fmla="*/ 56 h 473"/>
                <a:gd name="T54" fmla="*/ 234 w 347"/>
                <a:gd name="T55" fmla="*/ 68 h 473"/>
                <a:gd name="T56" fmla="*/ 243 w 347"/>
                <a:gd name="T57" fmla="*/ 88 h 473"/>
                <a:gd name="T58" fmla="*/ 249 w 347"/>
                <a:gd name="T59" fmla="*/ 124 h 473"/>
                <a:gd name="T60" fmla="*/ 239 w 347"/>
                <a:gd name="T61" fmla="*/ 158 h 473"/>
                <a:gd name="T62" fmla="*/ 228 w 347"/>
                <a:gd name="T63" fmla="*/ 192 h 473"/>
                <a:gd name="T64" fmla="*/ 211 w 347"/>
                <a:gd name="T65" fmla="*/ 213 h 473"/>
                <a:gd name="T66" fmla="*/ 228 w 347"/>
                <a:gd name="T67" fmla="*/ 232 h 473"/>
                <a:gd name="T68" fmla="*/ 245 w 347"/>
                <a:gd name="T69" fmla="*/ 222 h 473"/>
                <a:gd name="T70" fmla="*/ 254 w 347"/>
                <a:gd name="T71" fmla="*/ 196 h 473"/>
                <a:gd name="T72" fmla="*/ 275 w 347"/>
                <a:gd name="T73" fmla="*/ 183 h 473"/>
                <a:gd name="T74" fmla="*/ 300 w 347"/>
                <a:gd name="T75" fmla="*/ 179 h 473"/>
                <a:gd name="T76" fmla="*/ 324 w 347"/>
                <a:gd name="T77" fmla="*/ 228 h 473"/>
                <a:gd name="T78" fmla="*/ 337 w 347"/>
                <a:gd name="T79" fmla="*/ 266 h 473"/>
                <a:gd name="T80" fmla="*/ 347 w 347"/>
                <a:gd name="T81" fmla="*/ 286 h 473"/>
                <a:gd name="T82" fmla="*/ 345 w 347"/>
                <a:gd name="T83" fmla="*/ 309 h 473"/>
                <a:gd name="T84" fmla="*/ 341 w 347"/>
                <a:gd name="T85" fmla="*/ 339 h 473"/>
                <a:gd name="T86" fmla="*/ 334 w 347"/>
                <a:gd name="T87" fmla="*/ 330 h 473"/>
                <a:gd name="T88" fmla="*/ 324 w 347"/>
                <a:gd name="T89" fmla="*/ 337 h 473"/>
                <a:gd name="T90" fmla="*/ 313 w 347"/>
                <a:gd name="T91" fmla="*/ 367 h 473"/>
                <a:gd name="T92" fmla="*/ 303 w 347"/>
                <a:gd name="T93" fmla="*/ 377 h 473"/>
                <a:gd name="T94" fmla="*/ 288 w 347"/>
                <a:gd name="T95" fmla="*/ 426 h 473"/>
                <a:gd name="T96" fmla="*/ 173 w 347"/>
                <a:gd name="T97" fmla="*/ 460 h 473"/>
                <a:gd name="T98" fmla="*/ 7 w 347"/>
                <a:gd name="T99" fmla="*/ 473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7" h="473">
                  <a:moveTo>
                    <a:pt x="2" y="473"/>
                  </a:moveTo>
                  <a:lnTo>
                    <a:pt x="4" y="471"/>
                  </a:lnTo>
                  <a:lnTo>
                    <a:pt x="13" y="464"/>
                  </a:lnTo>
                  <a:lnTo>
                    <a:pt x="17" y="456"/>
                  </a:lnTo>
                  <a:lnTo>
                    <a:pt x="21" y="450"/>
                  </a:lnTo>
                  <a:lnTo>
                    <a:pt x="28" y="428"/>
                  </a:lnTo>
                  <a:lnTo>
                    <a:pt x="34" y="413"/>
                  </a:lnTo>
                  <a:lnTo>
                    <a:pt x="36" y="405"/>
                  </a:lnTo>
                  <a:lnTo>
                    <a:pt x="41" y="379"/>
                  </a:lnTo>
                  <a:lnTo>
                    <a:pt x="41" y="358"/>
                  </a:lnTo>
                  <a:lnTo>
                    <a:pt x="36" y="328"/>
                  </a:lnTo>
                  <a:lnTo>
                    <a:pt x="28" y="307"/>
                  </a:lnTo>
                  <a:lnTo>
                    <a:pt x="32" y="300"/>
                  </a:lnTo>
                  <a:lnTo>
                    <a:pt x="26" y="303"/>
                  </a:lnTo>
                  <a:lnTo>
                    <a:pt x="4" y="264"/>
                  </a:lnTo>
                  <a:lnTo>
                    <a:pt x="2" y="258"/>
                  </a:lnTo>
                  <a:lnTo>
                    <a:pt x="7" y="252"/>
                  </a:lnTo>
                  <a:lnTo>
                    <a:pt x="11" y="243"/>
                  </a:lnTo>
                  <a:lnTo>
                    <a:pt x="4" y="222"/>
                  </a:lnTo>
                  <a:lnTo>
                    <a:pt x="0" y="215"/>
                  </a:lnTo>
                  <a:lnTo>
                    <a:pt x="2" y="207"/>
                  </a:lnTo>
                  <a:lnTo>
                    <a:pt x="9" y="200"/>
                  </a:lnTo>
                  <a:lnTo>
                    <a:pt x="17" y="179"/>
                  </a:lnTo>
                  <a:lnTo>
                    <a:pt x="17" y="171"/>
                  </a:lnTo>
                  <a:lnTo>
                    <a:pt x="15" y="164"/>
                  </a:lnTo>
                  <a:lnTo>
                    <a:pt x="17" y="151"/>
                  </a:lnTo>
                  <a:lnTo>
                    <a:pt x="13" y="136"/>
                  </a:lnTo>
                  <a:lnTo>
                    <a:pt x="19" y="132"/>
                  </a:lnTo>
                  <a:lnTo>
                    <a:pt x="26" y="126"/>
                  </a:lnTo>
                  <a:lnTo>
                    <a:pt x="26" y="117"/>
                  </a:lnTo>
                  <a:lnTo>
                    <a:pt x="34" y="105"/>
                  </a:lnTo>
                  <a:lnTo>
                    <a:pt x="41" y="107"/>
                  </a:lnTo>
                  <a:lnTo>
                    <a:pt x="47" y="100"/>
                  </a:lnTo>
                  <a:lnTo>
                    <a:pt x="49" y="94"/>
                  </a:lnTo>
                  <a:lnTo>
                    <a:pt x="53" y="85"/>
                  </a:lnTo>
                  <a:lnTo>
                    <a:pt x="56" y="79"/>
                  </a:lnTo>
                  <a:lnTo>
                    <a:pt x="62" y="73"/>
                  </a:lnTo>
                  <a:lnTo>
                    <a:pt x="60" y="94"/>
                  </a:lnTo>
                  <a:lnTo>
                    <a:pt x="60" y="98"/>
                  </a:lnTo>
                  <a:lnTo>
                    <a:pt x="62" y="107"/>
                  </a:lnTo>
                  <a:lnTo>
                    <a:pt x="60" y="113"/>
                  </a:lnTo>
                  <a:lnTo>
                    <a:pt x="60" y="119"/>
                  </a:lnTo>
                  <a:lnTo>
                    <a:pt x="66" y="113"/>
                  </a:lnTo>
                  <a:lnTo>
                    <a:pt x="68" y="98"/>
                  </a:lnTo>
                  <a:lnTo>
                    <a:pt x="70" y="98"/>
                  </a:lnTo>
                  <a:lnTo>
                    <a:pt x="70" y="113"/>
                  </a:lnTo>
                  <a:lnTo>
                    <a:pt x="68" y="119"/>
                  </a:lnTo>
                  <a:lnTo>
                    <a:pt x="75" y="113"/>
                  </a:lnTo>
                  <a:lnTo>
                    <a:pt x="77" y="105"/>
                  </a:lnTo>
                  <a:lnTo>
                    <a:pt x="79" y="98"/>
                  </a:lnTo>
                  <a:lnTo>
                    <a:pt x="79" y="90"/>
                  </a:lnTo>
                  <a:lnTo>
                    <a:pt x="75" y="68"/>
                  </a:lnTo>
                  <a:lnTo>
                    <a:pt x="79" y="60"/>
                  </a:lnTo>
                  <a:lnTo>
                    <a:pt x="87" y="56"/>
                  </a:lnTo>
                  <a:lnTo>
                    <a:pt x="94" y="51"/>
                  </a:lnTo>
                  <a:lnTo>
                    <a:pt x="105" y="51"/>
                  </a:lnTo>
                  <a:lnTo>
                    <a:pt x="102" y="45"/>
                  </a:lnTo>
                  <a:lnTo>
                    <a:pt x="96" y="41"/>
                  </a:lnTo>
                  <a:lnTo>
                    <a:pt x="92" y="32"/>
                  </a:lnTo>
                  <a:lnTo>
                    <a:pt x="92" y="26"/>
                  </a:lnTo>
                  <a:lnTo>
                    <a:pt x="100" y="17"/>
                  </a:lnTo>
                  <a:lnTo>
                    <a:pt x="105" y="11"/>
                  </a:lnTo>
                  <a:lnTo>
                    <a:pt x="111" y="7"/>
                  </a:lnTo>
                  <a:lnTo>
                    <a:pt x="117" y="0"/>
                  </a:lnTo>
                  <a:lnTo>
                    <a:pt x="124" y="4"/>
                  </a:lnTo>
                  <a:lnTo>
                    <a:pt x="132" y="7"/>
                  </a:lnTo>
                  <a:lnTo>
                    <a:pt x="139" y="13"/>
                  </a:lnTo>
                  <a:lnTo>
                    <a:pt x="145" y="13"/>
                  </a:lnTo>
                  <a:lnTo>
                    <a:pt x="151" y="11"/>
                  </a:lnTo>
                  <a:lnTo>
                    <a:pt x="158" y="13"/>
                  </a:lnTo>
                  <a:lnTo>
                    <a:pt x="166" y="17"/>
                  </a:lnTo>
                  <a:lnTo>
                    <a:pt x="171" y="24"/>
                  </a:lnTo>
                  <a:lnTo>
                    <a:pt x="177" y="26"/>
                  </a:lnTo>
                  <a:lnTo>
                    <a:pt x="183" y="26"/>
                  </a:lnTo>
                  <a:lnTo>
                    <a:pt x="192" y="30"/>
                  </a:lnTo>
                  <a:lnTo>
                    <a:pt x="207" y="34"/>
                  </a:lnTo>
                  <a:lnTo>
                    <a:pt x="213" y="39"/>
                  </a:lnTo>
                  <a:lnTo>
                    <a:pt x="222" y="39"/>
                  </a:lnTo>
                  <a:lnTo>
                    <a:pt x="228" y="43"/>
                  </a:lnTo>
                  <a:lnTo>
                    <a:pt x="230" y="49"/>
                  </a:lnTo>
                  <a:lnTo>
                    <a:pt x="237" y="56"/>
                  </a:lnTo>
                  <a:lnTo>
                    <a:pt x="241" y="60"/>
                  </a:lnTo>
                  <a:lnTo>
                    <a:pt x="241" y="66"/>
                  </a:lnTo>
                  <a:lnTo>
                    <a:pt x="234" y="68"/>
                  </a:lnTo>
                  <a:lnTo>
                    <a:pt x="230" y="77"/>
                  </a:lnTo>
                  <a:lnTo>
                    <a:pt x="234" y="83"/>
                  </a:lnTo>
                  <a:lnTo>
                    <a:pt x="243" y="88"/>
                  </a:lnTo>
                  <a:lnTo>
                    <a:pt x="245" y="96"/>
                  </a:lnTo>
                  <a:lnTo>
                    <a:pt x="249" y="109"/>
                  </a:lnTo>
                  <a:lnTo>
                    <a:pt x="249" y="124"/>
                  </a:lnTo>
                  <a:lnTo>
                    <a:pt x="251" y="147"/>
                  </a:lnTo>
                  <a:lnTo>
                    <a:pt x="245" y="154"/>
                  </a:lnTo>
                  <a:lnTo>
                    <a:pt x="239" y="158"/>
                  </a:lnTo>
                  <a:lnTo>
                    <a:pt x="237" y="164"/>
                  </a:lnTo>
                  <a:lnTo>
                    <a:pt x="234" y="179"/>
                  </a:lnTo>
                  <a:lnTo>
                    <a:pt x="228" y="192"/>
                  </a:lnTo>
                  <a:lnTo>
                    <a:pt x="220" y="192"/>
                  </a:lnTo>
                  <a:lnTo>
                    <a:pt x="213" y="198"/>
                  </a:lnTo>
                  <a:lnTo>
                    <a:pt x="211" y="213"/>
                  </a:lnTo>
                  <a:lnTo>
                    <a:pt x="211" y="224"/>
                  </a:lnTo>
                  <a:lnTo>
                    <a:pt x="222" y="232"/>
                  </a:lnTo>
                  <a:lnTo>
                    <a:pt x="228" y="232"/>
                  </a:lnTo>
                  <a:lnTo>
                    <a:pt x="237" y="234"/>
                  </a:lnTo>
                  <a:lnTo>
                    <a:pt x="241" y="228"/>
                  </a:lnTo>
                  <a:lnTo>
                    <a:pt x="245" y="222"/>
                  </a:lnTo>
                  <a:lnTo>
                    <a:pt x="251" y="215"/>
                  </a:lnTo>
                  <a:lnTo>
                    <a:pt x="256" y="203"/>
                  </a:lnTo>
                  <a:lnTo>
                    <a:pt x="254" y="196"/>
                  </a:lnTo>
                  <a:lnTo>
                    <a:pt x="260" y="192"/>
                  </a:lnTo>
                  <a:lnTo>
                    <a:pt x="268" y="185"/>
                  </a:lnTo>
                  <a:lnTo>
                    <a:pt x="275" y="183"/>
                  </a:lnTo>
                  <a:lnTo>
                    <a:pt x="286" y="175"/>
                  </a:lnTo>
                  <a:lnTo>
                    <a:pt x="294" y="177"/>
                  </a:lnTo>
                  <a:lnTo>
                    <a:pt x="300" y="179"/>
                  </a:lnTo>
                  <a:lnTo>
                    <a:pt x="307" y="185"/>
                  </a:lnTo>
                  <a:lnTo>
                    <a:pt x="315" y="200"/>
                  </a:lnTo>
                  <a:lnTo>
                    <a:pt x="324" y="228"/>
                  </a:lnTo>
                  <a:lnTo>
                    <a:pt x="328" y="237"/>
                  </a:lnTo>
                  <a:lnTo>
                    <a:pt x="332" y="252"/>
                  </a:lnTo>
                  <a:lnTo>
                    <a:pt x="337" y="266"/>
                  </a:lnTo>
                  <a:lnTo>
                    <a:pt x="339" y="275"/>
                  </a:lnTo>
                  <a:lnTo>
                    <a:pt x="347" y="286"/>
                  </a:lnTo>
                  <a:lnTo>
                    <a:pt x="347" y="286"/>
                  </a:lnTo>
                  <a:lnTo>
                    <a:pt x="347" y="292"/>
                  </a:lnTo>
                  <a:lnTo>
                    <a:pt x="345" y="294"/>
                  </a:lnTo>
                  <a:lnTo>
                    <a:pt x="345" y="309"/>
                  </a:lnTo>
                  <a:lnTo>
                    <a:pt x="347" y="315"/>
                  </a:lnTo>
                  <a:lnTo>
                    <a:pt x="345" y="330"/>
                  </a:lnTo>
                  <a:lnTo>
                    <a:pt x="341" y="339"/>
                  </a:lnTo>
                  <a:lnTo>
                    <a:pt x="337" y="341"/>
                  </a:lnTo>
                  <a:lnTo>
                    <a:pt x="337" y="339"/>
                  </a:lnTo>
                  <a:lnTo>
                    <a:pt x="334" y="330"/>
                  </a:lnTo>
                  <a:lnTo>
                    <a:pt x="332" y="326"/>
                  </a:lnTo>
                  <a:lnTo>
                    <a:pt x="324" y="330"/>
                  </a:lnTo>
                  <a:lnTo>
                    <a:pt x="324" y="337"/>
                  </a:lnTo>
                  <a:lnTo>
                    <a:pt x="317" y="343"/>
                  </a:lnTo>
                  <a:lnTo>
                    <a:pt x="320" y="358"/>
                  </a:lnTo>
                  <a:lnTo>
                    <a:pt x="313" y="367"/>
                  </a:lnTo>
                  <a:lnTo>
                    <a:pt x="305" y="371"/>
                  </a:lnTo>
                  <a:lnTo>
                    <a:pt x="305" y="373"/>
                  </a:lnTo>
                  <a:lnTo>
                    <a:pt x="303" y="377"/>
                  </a:lnTo>
                  <a:lnTo>
                    <a:pt x="300" y="384"/>
                  </a:lnTo>
                  <a:lnTo>
                    <a:pt x="298" y="405"/>
                  </a:lnTo>
                  <a:lnTo>
                    <a:pt x="288" y="426"/>
                  </a:lnTo>
                  <a:lnTo>
                    <a:pt x="281" y="441"/>
                  </a:lnTo>
                  <a:lnTo>
                    <a:pt x="247" y="447"/>
                  </a:lnTo>
                  <a:lnTo>
                    <a:pt x="173" y="460"/>
                  </a:lnTo>
                  <a:lnTo>
                    <a:pt x="164" y="454"/>
                  </a:lnTo>
                  <a:lnTo>
                    <a:pt x="47" y="469"/>
                  </a:lnTo>
                  <a:lnTo>
                    <a:pt x="7" y="473"/>
                  </a:lnTo>
                  <a:lnTo>
                    <a:pt x="2" y="473"/>
                  </a:lnTo>
                  <a:close/>
                </a:path>
              </a:pathLst>
            </a:custGeom>
            <a:solidFill>
              <a:srgbClr val="3296FA"/>
            </a:solidFill>
            <a:ln w="9525" cap="flat">
              <a:solidFill>
                <a:srgbClr val="FFFFFF"/>
              </a:solidFill>
              <a:prstDash val="solid"/>
              <a:miter lim="800000"/>
              <a:headEnd/>
              <a:tailEnd/>
            </a:ln>
          </p:spPr>
          <p:txBody>
            <a:bodyPr vert="horz" wrap="square" lIns="0" tIns="45720" rIns="0" bIns="45720" numCol="1" anchor="ctr" anchorCtr="0" compatLnSpc="1">
              <a:prstTxWarp prst="textNoShape">
                <a:avLst/>
              </a:prstTxWarp>
            </a:bodyPr>
            <a:lstStyle/>
            <a:p>
              <a:pPr algn="ctr"/>
              <a:endParaRPr lang="en-US" sz="1000" b="1" dirty="0">
                <a:solidFill>
                  <a:schemeClr val="bg1"/>
                </a:solidFill>
              </a:endParaRPr>
            </a:p>
            <a:p>
              <a:pPr algn="ctr"/>
              <a:r>
                <a:rPr lang="en-US" sz="1000" b="1" dirty="0">
                  <a:solidFill>
                    <a:schemeClr val="bg1"/>
                  </a:solidFill>
                </a:rPr>
                <a:t>Mich.</a:t>
              </a:r>
            </a:p>
          </p:txBody>
        </p:sp>
        <p:sp>
          <p:nvSpPr>
            <p:cNvPr id="662" name="Freeform 963">
              <a:extLst>
                <a:ext uri="{FF2B5EF4-FFF2-40B4-BE49-F238E27FC236}">
                  <a16:creationId xmlns:a16="http://schemas.microsoft.com/office/drawing/2014/main" id="{E9047E81-817F-9840-AEA8-BC53CC3B56B3}"/>
                </a:ext>
              </a:extLst>
            </p:cNvPr>
            <p:cNvSpPr>
              <a:spLocks noChangeAspect="1"/>
            </p:cNvSpPr>
            <p:nvPr/>
          </p:nvSpPr>
          <p:spPr bwMode="auto">
            <a:xfrm>
              <a:off x="3342491" y="5590138"/>
              <a:ext cx="147162" cy="150019"/>
            </a:xfrm>
            <a:custGeom>
              <a:avLst/>
              <a:gdLst>
                <a:gd name="T0" fmla="*/ 45 w 103"/>
                <a:gd name="T1" fmla="*/ 105 h 105"/>
                <a:gd name="T2" fmla="*/ 54 w 103"/>
                <a:gd name="T3" fmla="*/ 105 h 105"/>
                <a:gd name="T4" fmla="*/ 56 w 103"/>
                <a:gd name="T5" fmla="*/ 96 h 105"/>
                <a:gd name="T6" fmla="*/ 56 w 103"/>
                <a:gd name="T7" fmla="*/ 90 h 105"/>
                <a:gd name="T8" fmla="*/ 62 w 103"/>
                <a:gd name="T9" fmla="*/ 83 h 105"/>
                <a:gd name="T10" fmla="*/ 66 w 103"/>
                <a:gd name="T11" fmla="*/ 77 h 105"/>
                <a:gd name="T12" fmla="*/ 71 w 103"/>
                <a:gd name="T13" fmla="*/ 71 h 105"/>
                <a:gd name="T14" fmla="*/ 77 w 103"/>
                <a:gd name="T15" fmla="*/ 68 h 105"/>
                <a:gd name="T16" fmla="*/ 83 w 103"/>
                <a:gd name="T17" fmla="*/ 64 h 105"/>
                <a:gd name="T18" fmla="*/ 92 w 103"/>
                <a:gd name="T19" fmla="*/ 60 h 105"/>
                <a:gd name="T20" fmla="*/ 96 w 103"/>
                <a:gd name="T21" fmla="*/ 51 h 105"/>
                <a:gd name="T22" fmla="*/ 96 w 103"/>
                <a:gd name="T23" fmla="*/ 49 h 105"/>
                <a:gd name="T24" fmla="*/ 103 w 103"/>
                <a:gd name="T25" fmla="*/ 43 h 105"/>
                <a:gd name="T26" fmla="*/ 100 w 103"/>
                <a:gd name="T27" fmla="*/ 37 h 105"/>
                <a:gd name="T28" fmla="*/ 92 w 103"/>
                <a:gd name="T29" fmla="*/ 34 h 105"/>
                <a:gd name="T30" fmla="*/ 86 w 103"/>
                <a:gd name="T31" fmla="*/ 28 h 105"/>
                <a:gd name="T32" fmla="*/ 79 w 103"/>
                <a:gd name="T33" fmla="*/ 26 h 105"/>
                <a:gd name="T34" fmla="*/ 73 w 103"/>
                <a:gd name="T35" fmla="*/ 20 h 105"/>
                <a:gd name="T36" fmla="*/ 68 w 103"/>
                <a:gd name="T37" fmla="*/ 15 h 105"/>
                <a:gd name="T38" fmla="*/ 60 w 103"/>
                <a:gd name="T39" fmla="*/ 9 h 105"/>
                <a:gd name="T40" fmla="*/ 39 w 103"/>
                <a:gd name="T41" fmla="*/ 7 h 105"/>
                <a:gd name="T42" fmla="*/ 30 w 103"/>
                <a:gd name="T43" fmla="*/ 5 h 105"/>
                <a:gd name="T44" fmla="*/ 22 w 103"/>
                <a:gd name="T45" fmla="*/ 7 h 105"/>
                <a:gd name="T46" fmla="*/ 15 w 103"/>
                <a:gd name="T47" fmla="*/ 5 h 105"/>
                <a:gd name="T48" fmla="*/ 7 w 103"/>
                <a:gd name="T49" fmla="*/ 0 h 105"/>
                <a:gd name="T50" fmla="*/ 2 w 103"/>
                <a:gd name="T51" fmla="*/ 0 h 105"/>
                <a:gd name="T52" fmla="*/ 0 w 103"/>
                <a:gd name="T53" fmla="*/ 9 h 105"/>
                <a:gd name="T54" fmla="*/ 2 w 103"/>
                <a:gd name="T55" fmla="*/ 15 h 105"/>
                <a:gd name="T56" fmla="*/ 11 w 103"/>
                <a:gd name="T57" fmla="*/ 22 h 105"/>
                <a:gd name="T58" fmla="*/ 9 w 103"/>
                <a:gd name="T59" fmla="*/ 28 h 105"/>
                <a:gd name="T60" fmla="*/ 7 w 103"/>
                <a:gd name="T61" fmla="*/ 37 h 105"/>
                <a:gd name="T62" fmla="*/ 7 w 103"/>
                <a:gd name="T63" fmla="*/ 37 h 105"/>
                <a:gd name="T64" fmla="*/ 0 w 103"/>
                <a:gd name="T65" fmla="*/ 45 h 105"/>
                <a:gd name="T66" fmla="*/ 0 w 103"/>
                <a:gd name="T67" fmla="*/ 51 h 105"/>
                <a:gd name="T68" fmla="*/ 7 w 103"/>
                <a:gd name="T69" fmla="*/ 58 h 105"/>
                <a:gd name="T70" fmla="*/ 11 w 103"/>
                <a:gd name="T71" fmla="*/ 62 h 105"/>
                <a:gd name="T72" fmla="*/ 17 w 103"/>
                <a:gd name="T73" fmla="*/ 68 h 105"/>
                <a:gd name="T74" fmla="*/ 17 w 103"/>
                <a:gd name="T75" fmla="*/ 71 h 105"/>
                <a:gd name="T76" fmla="*/ 22 w 103"/>
                <a:gd name="T77" fmla="*/ 77 h 105"/>
                <a:gd name="T78" fmla="*/ 24 w 103"/>
                <a:gd name="T79" fmla="*/ 83 h 105"/>
                <a:gd name="T80" fmla="*/ 26 w 103"/>
                <a:gd name="T81" fmla="*/ 98 h 105"/>
                <a:gd name="T82" fmla="*/ 32 w 103"/>
                <a:gd name="T83" fmla="*/ 103 h 105"/>
                <a:gd name="T84" fmla="*/ 39 w 103"/>
                <a:gd name="T85" fmla="*/ 103 h 105"/>
                <a:gd name="T86" fmla="*/ 45 w 103"/>
                <a:gd name="T87" fmla="*/ 105 h 105"/>
                <a:gd name="T88" fmla="*/ 45 w 103"/>
                <a:gd name="T89"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3" h="105">
                  <a:moveTo>
                    <a:pt x="45" y="105"/>
                  </a:moveTo>
                  <a:lnTo>
                    <a:pt x="54" y="105"/>
                  </a:lnTo>
                  <a:lnTo>
                    <a:pt x="56" y="96"/>
                  </a:lnTo>
                  <a:lnTo>
                    <a:pt x="56" y="90"/>
                  </a:lnTo>
                  <a:lnTo>
                    <a:pt x="62" y="83"/>
                  </a:lnTo>
                  <a:lnTo>
                    <a:pt x="66" y="77"/>
                  </a:lnTo>
                  <a:lnTo>
                    <a:pt x="71" y="71"/>
                  </a:lnTo>
                  <a:lnTo>
                    <a:pt x="77" y="68"/>
                  </a:lnTo>
                  <a:lnTo>
                    <a:pt x="83" y="64"/>
                  </a:lnTo>
                  <a:lnTo>
                    <a:pt x="92" y="60"/>
                  </a:lnTo>
                  <a:lnTo>
                    <a:pt x="96" y="51"/>
                  </a:lnTo>
                  <a:lnTo>
                    <a:pt x="96" y="49"/>
                  </a:lnTo>
                  <a:lnTo>
                    <a:pt x="103" y="43"/>
                  </a:lnTo>
                  <a:lnTo>
                    <a:pt x="100" y="37"/>
                  </a:lnTo>
                  <a:lnTo>
                    <a:pt x="92" y="34"/>
                  </a:lnTo>
                  <a:lnTo>
                    <a:pt x="86" y="28"/>
                  </a:lnTo>
                  <a:lnTo>
                    <a:pt x="79" y="26"/>
                  </a:lnTo>
                  <a:lnTo>
                    <a:pt x="73" y="20"/>
                  </a:lnTo>
                  <a:lnTo>
                    <a:pt x="68" y="15"/>
                  </a:lnTo>
                  <a:lnTo>
                    <a:pt x="60" y="9"/>
                  </a:lnTo>
                  <a:lnTo>
                    <a:pt x="39" y="7"/>
                  </a:lnTo>
                  <a:lnTo>
                    <a:pt x="30" y="5"/>
                  </a:lnTo>
                  <a:lnTo>
                    <a:pt x="22" y="7"/>
                  </a:lnTo>
                  <a:lnTo>
                    <a:pt x="15" y="5"/>
                  </a:lnTo>
                  <a:lnTo>
                    <a:pt x="7" y="0"/>
                  </a:lnTo>
                  <a:lnTo>
                    <a:pt x="2" y="0"/>
                  </a:lnTo>
                  <a:lnTo>
                    <a:pt x="0" y="9"/>
                  </a:lnTo>
                  <a:lnTo>
                    <a:pt x="2" y="15"/>
                  </a:lnTo>
                  <a:lnTo>
                    <a:pt x="11" y="22"/>
                  </a:lnTo>
                  <a:lnTo>
                    <a:pt x="9" y="28"/>
                  </a:lnTo>
                  <a:lnTo>
                    <a:pt x="7" y="37"/>
                  </a:lnTo>
                  <a:lnTo>
                    <a:pt x="7" y="37"/>
                  </a:lnTo>
                  <a:lnTo>
                    <a:pt x="0" y="45"/>
                  </a:lnTo>
                  <a:lnTo>
                    <a:pt x="0" y="51"/>
                  </a:lnTo>
                  <a:lnTo>
                    <a:pt x="7" y="58"/>
                  </a:lnTo>
                  <a:lnTo>
                    <a:pt x="11" y="62"/>
                  </a:lnTo>
                  <a:lnTo>
                    <a:pt x="17" y="68"/>
                  </a:lnTo>
                  <a:lnTo>
                    <a:pt x="17" y="71"/>
                  </a:lnTo>
                  <a:lnTo>
                    <a:pt x="22" y="77"/>
                  </a:lnTo>
                  <a:lnTo>
                    <a:pt x="24" y="83"/>
                  </a:lnTo>
                  <a:lnTo>
                    <a:pt x="26" y="98"/>
                  </a:lnTo>
                  <a:lnTo>
                    <a:pt x="32" y="103"/>
                  </a:lnTo>
                  <a:lnTo>
                    <a:pt x="39" y="103"/>
                  </a:lnTo>
                  <a:lnTo>
                    <a:pt x="45" y="105"/>
                  </a:lnTo>
                  <a:lnTo>
                    <a:pt x="45" y="105"/>
                  </a:lnTo>
                  <a:close/>
                </a:path>
              </a:pathLst>
            </a:custGeom>
            <a:solidFill>
              <a:srgbClr val="194196"/>
            </a:solid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63" name="Freeform 951">
              <a:extLst>
                <a:ext uri="{FF2B5EF4-FFF2-40B4-BE49-F238E27FC236}">
                  <a16:creationId xmlns:a16="http://schemas.microsoft.com/office/drawing/2014/main" id="{B28BA84A-5A1C-964F-8536-98D9BAA704BE}"/>
                </a:ext>
              </a:extLst>
            </p:cNvPr>
            <p:cNvSpPr>
              <a:spLocks noChangeAspect="1"/>
            </p:cNvSpPr>
            <p:nvPr/>
          </p:nvSpPr>
          <p:spPr bwMode="auto">
            <a:xfrm>
              <a:off x="2728129" y="5529812"/>
              <a:ext cx="14287" cy="30006"/>
            </a:xfrm>
            <a:custGeom>
              <a:avLst/>
              <a:gdLst>
                <a:gd name="T0" fmla="*/ 6 w 10"/>
                <a:gd name="T1" fmla="*/ 21 h 21"/>
                <a:gd name="T2" fmla="*/ 6 w 10"/>
                <a:gd name="T3" fmla="*/ 19 h 21"/>
                <a:gd name="T4" fmla="*/ 10 w 10"/>
                <a:gd name="T5" fmla="*/ 11 h 21"/>
                <a:gd name="T6" fmla="*/ 10 w 10"/>
                <a:gd name="T7" fmla="*/ 6 h 21"/>
                <a:gd name="T8" fmla="*/ 10 w 10"/>
                <a:gd name="T9" fmla="*/ 0 h 21"/>
                <a:gd name="T10" fmla="*/ 4 w 10"/>
                <a:gd name="T11" fmla="*/ 6 h 21"/>
                <a:gd name="T12" fmla="*/ 0 w 10"/>
                <a:gd name="T13" fmla="*/ 15 h 21"/>
                <a:gd name="T14" fmla="*/ 6 w 10"/>
                <a:gd name="T15" fmla="*/ 2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21">
                  <a:moveTo>
                    <a:pt x="6" y="21"/>
                  </a:moveTo>
                  <a:lnTo>
                    <a:pt x="6" y="19"/>
                  </a:lnTo>
                  <a:lnTo>
                    <a:pt x="10" y="11"/>
                  </a:lnTo>
                  <a:lnTo>
                    <a:pt x="10" y="6"/>
                  </a:lnTo>
                  <a:lnTo>
                    <a:pt x="10" y="0"/>
                  </a:lnTo>
                  <a:lnTo>
                    <a:pt x="4" y="6"/>
                  </a:lnTo>
                  <a:lnTo>
                    <a:pt x="0" y="15"/>
                  </a:lnTo>
                  <a:lnTo>
                    <a:pt x="6" y="21"/>
                  </a:lnTo>
                  <a:close/>
                </a:path>
              </a:pathLst>
            </a:custGeom>
            <a:solidFill>
              <a:srgbClr val="BEBEBE"/>
            </a:solid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64" name="Freeform 952">
              <a:extLst>
                <a:ext uri="{FF2B5EF4-FFF2-40B4-BE49-F238E27FC236}">
                  <a16:creationId xmlns:a16="http://schemas.microsoft.com/office/drawing/2014/main" id="{45BE4BB8-F61B-8145-8C0E-DC5B21B000AC}"/>
                </a:ext>
              </a:extLst>
            </p:cNvPr>
            <p:cNvSpPr>
              <a:spLocks noChangeAspect="1"/>
            </p:cNvSpPr>
            <p:nvPr/>
          </p:nvSpPr>
          <p:spPr bwMode="auto">
            <a:xfrm>
              <a:off x="2728129" y="5529812"/>
              <a:ext cx="14287" cy="30006"/>
            </a:xfrm>
            <a:custGeom>
              <a:avLst/>
              <a:gdLst>
                <a:gd name="T0" fmla="*/ 6 w 10"/>
                <a:gd name="T1" fmla="*/ 21 h 21"/>
                <a:gd name="T2" fmla="*/ 6 w 10"/>
                <a:gd name="T3" fmla="*/ 19 h 21"/>
                <a:gd name="T4" fmla="*/ 10 w 10"/>
                <a:gd name="T5" fmla="*/ 11 h 21"/>
                <a:gd name="T6" fmla="*/ 10 w 10"/>
                <a:gd name="T7" fmla="*/ 6 h 21"/>
                <a:gd name="T8" fmla="*/ 10 w 10"/>
                <a:gd name="T9" fmla="*/ 0 h 21"/>
                <a:gd name="T10" fmla="*/ 4 w 10"/>
                <a:gd name="T11" fmla="*/ 6 h 21"/>
                <a:gd name="T12" fmla="*/ 0 w 10"/>
                <a:gd name="T13" fmla="*/ 15 h 21"/>
                <a:gd name="T14" fmla="*/ 6 w 10"/>
                <a:gd name="T15" fmla="*/ 2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21">
                  <a:moveTo>
                    <a:pt x="6" y="21"/>
                  </a:moveTo>
                  <a:lnTo>
                    <a:pt x="6" y="19"/>
                  </a:lnTo>
                  <a:lnTo>
                    <a:pt x="10" y="11"/>
                  </a:lnTo>
                  <a:lnTo>
                    <a:pt x="10" y="6"/>
                  </a:lnTo>
                  <a:lnTo>
                    <a:pt x="10" y="0"/>
                  </a:lnTo>
                  <a:lnTo>
                    <a:pt x="4" y="6"/>
                  </a:lnTo>
                  <a:lnTo>
                    <a:pt x="0" y="15"/>
                  </a:lnTo>
                  <a:lnTo>
                    <a:pt x="6" y="21"/>
                  </a:lnTo>
                </a:path>
              </a:pathLst>
            </a:custGeom>
            <a:solidFill>
              <a:srgbClr val="BEBEBE"/>
            </a:solid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65" name="Freeform 953">
              <a:extLst>
                <a:ext uri="{FF2B5EF4-FFF2-40B4-BE49-F238E27FC236}">
                  <a16:creationId xmlns:a16="http://schemas.microsoft.com/office/drawing/2014/main" id="{4BB00C2E-C836-EC41-AFAB-7CE1957EB01C}"/>
                </a:ext>
              </a:extLst>
            </p:cNvPr>
            <p:cNvSpPr>
              <a:spLocks noChangeAspect="1"/>
            </p:cNvSpPr>
            <p:nvPr/>
          </p:nvSpPr>
          <p:spPr bwMode="auto">
            <a:xfrm>
              <a:off x="2775754" y="5472660"/>
              <a:ext cx="54294" cy="45720"/>
            </a:xfrm>
            <a:custGeom>
              <a:avLst/>
              <a:gdLst>
                <a:gd name="T0" fmla="*/ 32 w 38"/>
                <a:gd name="T1" fmla="*/ 32 h 32"/>
                <a:gd name="T2" fmla="*/ 32 w 38"/>
                <a:gd name="T3" fmla="*/ 30 h 32"/>
                <a:gd name="T4" fmla="*/ 38 w 38"/>
                <a:gd name="T5" fmla="*/ 23 h 32"/>
                <a:gd name="T6" fmla="*/ 36 w 38"/>
                <a:gd name="T7" fmla="*/ 15 h 32"/>
                <a:gd name="T8" fmla="*/ 36 w 38"/>
                <a:gd name="T9" fmla="*/ 6 h 32"/>
                <a:gd name="T10" fmla="*/ 36 w 38"/>
                <a:gd name="T11" fmla="*/ 6 h 32"/>
                <a:gd name="T12" fmla="*/ 27 w 38"/>
                <a:gd name="T13" fmla="*/ 0 h 32"/>
                <a:gd name="T14" fmla="*/ 21 w 38"/>
                <a:gd name="T15" fmla="*/ 2 h 32"/>
                <a:gd name="T16" fmla="*/ 15 w 38"/>
                <a:gd name="T17" fmla="*/ 4 h 32"/>
                <a:gd name="T18" fmla="*/ 8 w 38"/>
                <a:gd name="T19" fmla="*/ 10 h 32"/>
                <a:gd name="T20" fmla="*/ 2 w 38"/>
                <a:gd name="T21" fmla="*/ 17 h 32"/>
                <a:gd name="T22" fmla="*/ 2 w 38"/>
                <a:gd name="T23" fmla="*/ 17 h 32"/>
                <a:gd name="T24" fmla="*/ 0 w 38"/>
                <a:gd name="T25" fmla="*/ 25 h 32"/>
                <a:gd name="T26" fmla="*/ 8 w 38"/>
                <a:gd name="T27" fmla="*/ 30 h 32"/>
                <a:gd name="T28" fmla="*/ 23 w 38"/>
                <a:gd name="T29" fmla="*/ 32 h 32"/>
                <a:gd name="T30" fmla="*/ 32 w 38"/>
                <a:gd name="T3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32">
                  <a:moveTo>
                    <a:pt x="32" y="32"/>
                  </a:moveTo>
                  <a:lnTo>
                    <a:pt x="32" y="30"/>
                  </a:lnTo>
                  <a:lnTo>
                    <a:pt x="38" y="23"/>
                  </a:lnTo>
                  <a:lnTo>
                    <a:pt x="36" y="15"/>
                  </a:lnTo>
                  <a:lnTo>
                    <a:pt x="36" y="6"/>
                  </a:lnTo>
                  <a:lnTo>
                    <a:pt x="36" y="6"/>
                  </a:lnTo>
                  <a:lnTo>
                    <a:pt x="27" y="0"/>
                  </a:lnTo>
                  <a:lnTo>
                    <a:pt x="21" y="2"/>
                  </a:lnTo>
                  <a:lnTo>
                    <a:pt x="15" y="4"/>
                  </a:lnTo>
                  <a:lnTo>
                    <a:pt x="8" y="10"/>
                  </a:lnTo>
                  <a:lnTo>
                    <a:pt x="2" y="17"/>
                  </a:lnTo>
                  <a:lnTo>
                    <a:pt x="2" y="17"/>
                  </a:lnTo>
                  <a:lnTo>
                    <a:pt x="0" y="25"/>
                  </a:lnTo>
                  <a:lnTo>
                    <a:pt x="8" y="30"/>
                  </a:lnTo>
                  <a:lnTo>
                    <a:pt x="23" y="32"/>
                  </a:lnTo>
                  <a:lnTo>
                    <a:pt x="32" y="32"/>
                  </a:lnTo>
                  <a:close/>
                </a:path>
              </a:pathLst>
            </a:custGeom>
            <a:solidFill>
              <a:srgbClr val="BEBEBE"/>
            </a:solid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66" name="Freeform 954">
              <a:extLst>
                <a:ext uri="{FF2B5EF4-FFF2-40B4-BE49-F238E27FC236}">
                  <a16:creationId xmlns:a16="http://schemas.microsoft.com/office/drawing/2014/main" id="{7D3B1C45-1640-0444-AE25-B7B2ACC8DCF6}"/>
                </a:ext>
              </a:extLst>
            </p:cNvPr>
            <p:cNvSpPr>
              <a:spLocks noChangeAspect="1"/>
            </p:cNvSpPr>
            <p:nvPr/>
          </p:nvSpPr>
          <p:spPr bwMode="auto">
            <a:xfrm>
              <a:off x="2775754" y="5472660"/>
              <a:ext cx="54294" cy="45720"/>
            </a:xfrm>
            <a:custGeom>
              <a:avLst/>
              <a:gdLst>
                <a:gd name="T0" fmla="*/ 32 w 38"/>
                <a:gd name="T1" fmla="*/ 32 h 32"/>
                <a:gd name="T2" fmla="*/ 32 w 38"/>
                <a:gd name="T3" fmla="*/ 30 h 32"/>
                <a:gd name="T4" fmla="*/ 38 w 38"/>
                <a:gd name="T5" fmla="*/ 23 h 32"/>
                <a:gd name="T6" fmla="*/ 36 w 38"/>
                <a:gd name="T7" fmla="*/ 15 h 32"/>
                <a:gd name="T8" fmla="*/ 36 w 38"/>
                <a:gd name="T9" fmla="*/ 6 h 32"/>
                <a:gd name="T10" fmla="*/ 36 w 38"/>
                <a:gd name="T11" fmla="*/ 6 h 32"/>
                <a:gd name="T12" fmla="*/ 27 w 38"/>
                <a:gd name="T13" fmla="*/ 0 h 32"/>
                <a:gd name="T14" fmla="*/ 21 w 38"/>
                <a:gd name="T15" fmla="*/ 2 h 32"/>
                <a:gd name="T16" fmla="*/ 15 w 38"/>
                <a:gd name="T17" fmla="*/ 4 h 32"/>
                <a:gd name="T18" fmla="*/ 8 w 38"/>
                <a:gd name="T19" fmla="*/ 10 h 32"/>
                <a:gd name="T20" fmla="*/ 2 w 38"/>
                <a:gd name="T21" fmla="*/ 17 h 32"/>
                <a:gd name="T22" fmla="*/ 2 w 38"/>
                <a:gd name="T23" fmla="*/ 17 h 32"/>
                <a:gd name="T24" fmla="*/ 0 w 38"/>
                <a:gd name="T25" fmla="*/ 25 h 32"/>
                <a:gd name="T26" fmla="*/ 8 w 38"/>
                <a:gd name="T27" fmla="*/ 30 h 32"/>
                <a:gd name="T28" fmla="*/ 23 w 38"/>
                <a:gd name="T29" fmla="*/ 32 h 32"/>
                <a:gd name="T30" fmla="*/ 32 w 38"/>
                <a:gd name="T3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32">
                  <a:moveTo>
                    <a:pt x="32" y="32"/>
                  </a:moveTo>
                  <a:lnTo>
                    <a:pt x="32" y="30"/>
                  </a:lnTo>
                  <a:lnTo>
                    <a:pt x="38" y="23"/>
                  </a:lnTo>
                  <a:lnTo>
                    <a:pt x="36" y="15"/>
                  </a:lnTo>
                  <a:lnTo>
                    <a:pt x="36" y="6"/>
                  </a:lnTo>
                  <a:lnTo>
                    <a:pt x="36" y="6"/>
                  </a:lnTo>
                  <a:lnTo>
                    <a:pt x="27" y="0"/>
                  </a:lnTo>
                  <a:lnTo>
                    <a:pt x="21" y="2"/>
                  </a:lnTo>
                  <a:lnTo>
                    <a:pt x="15" y="4"/>
                  </a:lnTo>
                  <a:lnTo>
                    <a:pt x="8" y="10"/>
                  </a:lnTo>
                  <a:lnTo>
                    <a:pt x="2" y="17"/>
                  </a:lnTo>
                  <a:lnTo>
                    <a:pt x="2" y="17"/>
                  </a:lnTo>
                  <a:lnTo>
                    <a:pt x="0" y="25"/>
                  </a:lnTo>
                  <a:lnTo>
                    <a:pt x="8" y="30"/>
                  </a:lnTo>
                  <a:lnTo>
                    <a:pt x="23" y="32"/>
                  </a:lnTo>
                  <a:lnTo>
                    <a:pt x="32" y="32"/>
                  </a:lnTo>
                </a:path>
              </a:pathLst>
            </a:custGeom>
            <a:solidFill>
              <a:srgbClr val="BEBEBE"/>
            </a:solid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67" name="Freeform 955">
              <a:extLst>
                <a:ext uri="{FF2B5EF4-FFF2-40B4-BE49-F238E27FC236}">
                  <a16:creationId xmlns:a16="http://schemas.microsoft.com/office/drawing/2014/main" id="{3BE47526-9206-5842-BFE7-33FB9CE556D6}"/>
                </a:ext>
              </a:extLst>
            </p:cNvPr>
            <p:cNvSpPr>
              <a:spLocks noChangeAspect="1"/>
            </p:cNvSpPr>
            <p:nvPr/>
          </p:nvSpPr>
          <p:spPr bwMode="auto">
            <a:xfrm>
              <a:off x="2988479" y="5488536"/>
              <a:ext cx="75726" cy="50005"/>
            </a:xfrm>
            <a:custGeom>
              <a:avLst/>
              <a:gdLst>
                <a:gd name="T0" fmla="*/ 40 w 53"/>
                <a:gd name="T1" fmla="*/ 32 h 35"/>
                <a:gd name="T2" fmla="*/ 47 w 53"/>
                <a:gd name="T3" fmla="*/ 28 h 35"/>
                <a:gd name="T4" fmla="*/ 53 w 53"/>
                <a:gd name="T5" fmla="*/ 26 h 35"/>
                <a:gd name="T6" fmla="*/ 47 w 53"/>
                <a:gd name="T7" fmla="*/ 20 h 35"/>
                <a:gd name="T8" fmla="*/ 42 w 53"/>
                <a:gd name="T9" fmla="*/ 13 h 35"/>
                <a:gd name="T10" fmla="*/ 36 w 53"/>
                <a:gd name="T11" fmla="*/ 17 h 35"/>
                <a:gd name="T12" fmla="*/ 32 w 53"/>
                <a:gd name="T13" fmla="*/ 11 h 35"/>
                <a:gd name="T14" fmla="*/ 17 w 53"/>
                <a:gd name="T15" fmla="*/ 0 h 35"/>
                <a:gd name="T16" fmla="*/ 10 w 53"/>
                <a:gd name="T17" fmla="*/ 5 h 35"/>
                <a:gd name="T18" fmla="*/ 6 w 53"/>
                <a:gd name="T19" fmla="*/ 13 h 35"/>
                <a:gd name="T20" fmla="*/ 0 w 53"/>
                <a:gd name="T21" fmla="*/ 15 h 35"/>
                <a:gd name="T22" fmla="*/ 0 w 53"/>
                <a:gd name="T23" fmla="*/ 20 h 35"/>
                <a:gd name="T24" fmla="*/ 4 w 53"/>
                <a:gd name="T25" fmla="*/ 26 h 35"/>
                <a:gd name="T26" fmla="*/ 13 w 53"/>
                <a:gd name="T27" fmla="*/ 30 h 35"/>
                <a:gd name="T28" fmla="*/ 21 w 53"/>
                <a:gd name="T29" fmla="*/ 35 h 35"/>
                <a:gd name="T30" fmla="*/ 27 w 53"/>
                <a:gd name="T31" fmla="*/ 32 h 35"/>
                <a:gd name="T32" fmla="*/ 25 w 53"/>
                <a:gd name="T33" fmla="*/ 28 h 35"/>
                <a:gd name="T34" fmla="*/ 32 w 53"/>
                <a:gd name="T35" fmla="*/ 28 h 35"/>
                <a:gd name="T36" fmla="*/ 40 w 53"/>
                <a:gd name="T37" fmla="*/ 3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35">
                  <a:moveTo>
                    <a:pt x="40" y="32"/>
                  </a:moveTo>
                  <a:lnTo>
                    <a:pt x="47" y="28"/>
                  </a:lnTo>
                  <a:lnTo>
                    <a:pt x="53" y="26"/>
                  </a:lnTo>
                  <a:lnTo>
                    <a:pt x="47" y="20"/>
                  </a:lnTo>
                  <a:lnTo>
                    <a:pt x="42" y="13"/>
                  </a:lnTo>
                  <a:lnTo>
                    <a:pt x="36" y="17"/>
                  </a:lnTo>
                  <a:lnTo>
                    <a:pt x="32" y="11"/>
                  </a:lnTo>
                  <a:lnTo>
                    <a:pt x="17" y="0"/>
                  </a:lnTo>
                  <a:lnTo>
                    <a:pt x="10" y="5"/>
                  </a:lnTo>
                  <a:lnTo>
                    <a:pt x="6" y="13"/>
                  </a:lnTo>
                  <a:lnTo>
                    <a:pt x="0" y="15"/>
                  </a:lnTo>
                  <a:lnTo>
                    <a:pt x="0" y="20"/>
                  </a:lnTo>
                  <a:lnTo>
                    <a:pt x="4" y="26"/>
                  </a:lnTo>
                  <a:lnTo>
                    <a:pt x="13" y="30"/>
                  </a:lnTo>
                  <a:lnTo>
                    <a:pt x="21" y="35"/>
                  </a:lnTo>
                  <a:lnTo>
                    <a:pt x="27" y="32"/>
                  </a:lnTo>
                  <a:lnTo>
                    <a:pt x="25" y="28"/>
                  </a:lnTo>
                  <a:lnTo>
                    <a:pt x="32" y="28"/>
                  </a:lnTo>
                  <a:lnTo>
                    <a:pt x="40" y="32"/>
                  </a:lnTo>
                  <a:close/>
                </a:path>
              </a:pathLst>
            </a:custGeom>
            <a:solidFill>
              <a:srgbClr val="BEBEBE"/>
            </a:solid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68" name="Freeform 956">
              <a:extLst>
                <a:ext uri="{FF2B5EF4-FFF2-40B4-BE49-F238E27FC236}">
                  <a16:creationId xmlns:a16="http://schemas.microsoft.com/office/drawing/2014/main" id="{389B450C-0B06-E84B-B96C-0E774C627C18}"/>
                </a:ext>
              </a:extLst>
            </p:cNvPr>
            <p:cNvSpPr>
              <a:spLocks noChangeAspect="1"/>
            </p:cNvSpPr>
            <p:nvPr/>
          </p:nvSpPr>
          <p:spPr bwMode="auto">
            <a:xfrm>
              <a:off x="2988479" y="5488536"/>
              <a:ext cx="75726" cy="50005"/>
            </a:xfrm>
            <a:custGeom>
              <a:avLst/>
              <a:gdLst>
                <a:gd name="T0" fmla="*/ 40 w 53"/>
                <a:gd name="T1" fmla="*/ 32 h 35"/>
                <a:gd name="T2" fmla="*/ 47 w 53"/>
                <a:gd name="T3" fmla="*/ 28 h 35"/>
                <a:gd name="T4" fmla="*/ 53 w 53"/>
                <a:gd name="T5" fmla="*/ 26 h 35"/>
                <a:gd name="T6" fmla="*/ 47 w 53"/>
                <a:gd name="T7" fmla="*/ 20 h 35"/>
                <a:gd name="T8" fmla="*/ 42 w 53"/>
                <a:gd name="T9" fmla="*/ 13 h 35"/>
                <a:gd name="T10" fmla="*/ 36 w 53"/>
                <a:gd name="T11" fmla="*/ 17 h 35"/>
                <a:gd name="T12" fmla="*/ 32 w 53"/>
                <a:gd name="T13" fmla="*/ 11 h 35"/>
                <a:gd name="T14" fmla="*/ 17 w 53"/>
                <a:gd name="T15" fmla="*/ 0 h 35"/>
                <a:gd name="T16" fmla="*/ 10 w 53"/>
                <a:gd name="T17" fmla="*/ 5 h 35"/>
                <a:gd name="T18" fmla="*/ 6 w 53"/>
                <a:gd name="T19" fmla="*/ 13 h 35"/>
                <a:gd name="T20" fmla="*/ 0 w 53"/>
                <a:gd name="T21" fmla="*/ 15 h 35"/>
                <a:gd name="T22" fmla="*/ 0 w 53"/>
                <a:gd name="T23" fmla="*/ 20 h 35"/>
                <a:gd name="T24" fmla="*/ 4 w 53"/>
                <a:gd name="T25" fmla="*/ 26 h 35"/>
                <a:gd name="T26" fmla="*/ 13 w 53"/>
                <a:gd name="T27" fmla="*/ 30 h 35"/>
                <a:gd name="T28" fmla="*/ 21 w 53"/>
                <a:gd name="T29" fmla="*/ 35 h 35"/>
                <a:gd name="T30" fmla="*/ 27 w 53"/>
                <a:gd name="T31" fmla="*/ 32 h 35"/>
                <a:gd name="T32" fmla="*/ 25 w 53"/>
                <a:gd name="T33" fmla="*/ 28 h 35"/>
                <a:gd name="T34" fmla="*/ 32 w 53"/>
                <a:gd name="T35" fmla="*/ 28 h 35"/>
                <a:gd name="T36" fmla="*/ 40 w 53"/>
                <a:gd name="T37" fmla="*/ 3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35">
                  <a:moveTo>
                    <a:pt x="40" y="32"/>
                  </a:moveTo>
                  <a:lnTo>
                    <a:pt x="47" y="28"/>
                  </a:lnTo>
                  <a:lnTo>
                    <a:pt x="53" y="26"/>
                  </a:lnTo>
                  <a:lnTo>
                    <a:pt x="47" y="20"/>
                  </a:lnTo>
                  <a:lnTo>
                    <a:pt x="42" y="13"/>
                  </a:lnTo>
                  <a:lnTo>
                    <a:pt x="36" y="17"/>
                  </a:lnTo>
                  <a:lnTo>
                    <a:pt x="32" y="11"/>
                  </a:lnTo>
                  <a:lnTo>
                    <a:pt x="17" y="0"/>
                  </a:lnTo>
                  <a:lnTo>
                    <a:pt x="10" y="5"/>
                  </a:lnTo>
                  <a:lnTo>
                    <a:pt x="6" y="13"/>
                  </a:lnTo>
                  <a:lnTo>
                    <a:pt x="0" y="15"/>
                  </a:lnTo>
                  <a:lnTo>
                    <a:pt x="0" y="20"/>
                  </a:lnTo>
                  <a:lnTo>
                    <a:pt x="4" y="26"/>
                  </a:lnTo>
                  <a:lnTo>
                    <a:pt x="13" y="30"/>
                  </a:lnTo>
                  <a:lnTo>
                    <a:pt x="21" y="35"/>
                  </a:lnTo>
                  <a:lnTo>
                    <a:pt x="27" y="32"/>
                  </a:lnTo>
                  <a:lnTo>
                    <a:pt x="25" y="28"/>
                  </a:lnTo>
                  <a:lnTo>
                    <a:pt x="32" y="28"/>
                  </a:lnTo>
                  <a:lnTo>
                    <a:pt x="40" y="32"/>
                  </a:lnTo>
                </a:path>
              </a:pathLst>
            </a:custGeom>
            <a:solidFill>
              <a:srgbClr val="BEBEBE"/>
            </a:solid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69" name="Freeform 957">
              <a:extLst>
                <a:ext uri="{FF2B5EF4-FFF2-40B4-BE49-F238E27FC236}">
                  <a16:creationId xmlns:a16="http://schemas.microsoft.com/office/drawing/2014/main" id="{E5C47DE7-D35C-8D48-B0CC-7E32C02CA55E}"/>
                </a:ext>
              </a:extLst>
            </p:cNvPr>
            <p:cNvSpPr>
              <a:spLocks noChangeAspect="1"/>
            </p:cNvSpPr>
            <p:nvPr/>
          </p:nvSpPr>
          <p:spPr bwMode="auto">
            <a:xfrm>
              <a:off x="3123416" y="5512350"/>
              <a:ext cx="61436" cy="28575"/>
            </a:xfrm>
            <a:custGeom>
              <a:avLst/>
              <a:gdLst>
                <a:gd name="T0" fmla="*/ 36 w 43"/>
                <a:gd name="T1" fmla="*/ 13 h 20"/>
                <a:gd name="T2" fmla="*/ 36 w 43"/>
                <a:gd name="T3" fmla="*/ 11 h 20"/>
                <a:gd name="T4" fmla="*/ 43 w 43"/>
                <a:gd name="T5" fmla="*/ 7 h 20"/>
                <a:gd name="T6" fmla="*/ 40 w 43"/>
                <a:gd name="T7" fmla="*/ 0 h 20"/>
                <a:gd name="T8" fmla="*/ 36 w 43"/>
                <a:gd name="T9" fmla="*/ 0 h 20"/>
                <a:gd name="T10" fmla="*/ 30 w 43"/>
                <a:gd name="T11" fmla="*/ 2 h 20"/>
                <a:gd name="T12" fmla="*/ 23 w 43"/>
                <a:gd name="T13" fmla="*/ 5 h 20"/>
                <a:gd name="T14" fmla="*/ 15 w 43"/>
                <a:gd name="T15" fmla="*/ 5 h 20"/>
                <a:gd name="T16" fmla="*/ 8 w 43"/>
                <a:gd name="T17" fmla="*/ 7 h 20"/>
                <a:gd name="T18" fmla="*/ 0 w 43"/>
                <a:gd name="T19" fmla="*/ 9 h 20"/>
                <a:gd name="T20" fmla="*/ 2 w 43"/>
                <a:gd name="T21" fmla="*/ 11 h 20"/>
                <a:gd name="T22" fmla="*/ 0 w 43"/>
                <a:gd name="T23" fmla="*/ 20 h 20"/>
                <a:gd name="T24" fmla="*/ 13 w 43"/>
                <a:gd name="T25" fmla="*/ 15 h 20"/>
                <a:gd name="T26" fmla="*/ 19 w 43"/>
                <a:gd name="T27" fmla="*/ 11 h 20"/>
                <a:gd name="T28" fmla="*/ 28 w 43"/>
                <a:gd name="T29" fmla="*/ 13 h 20"/>
                <a:gd name="T30" fmla="*/ 36 w 43"/>
                <a:gd name="T31"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 h="20">
                  <a:moveTo>
                    <a:pt x="36" y="13"/>
                  </a:moveTo>
                  <a:lnTo>
                    <a:pt x="36" y="11"/>
                  </a:lnTo>
                  <a:lnTo>
                    <a:pt x="43" y="7"/>
                  </a:lnTo>
                  <a:lnTo>
                    <a:pt x="40" y="0"/>
                  </a:lnTo>
                  <a:lnTo>
                    <a:pt x="36" y="0"/>
                  </a:lnTo>
                  <a:lnTo>
                    <a:pt x="30" y="2"/>
                  </a:lnTo>
                  <a:lnTo>
                    <a:pt x="23" y="5"/>
                  </a:lnTo>
                  <a:lnTo>
                    <a:pt x="15" y="5"/>
                  </a:lnTo>
                  <a:lnTo>
                    <a:pt x="8" y="7"/>
                  </a:lnTo>
                  <a:lnTo>
                    <a:pt x="0" y="9"/>
                  </a:lnTo>
                  <a:lnTo>
                    <a:pt x="2" y="11"/>
                  </a:lnTo>
                  <a:lnTo>
                    <a:pt x="0" y="20"/>
                  </a:lnTo>
                  <a:lnTo>
                    <a:pt x="13" y="15"/>
                  </a:lnTo>
                  <a:lnTo>
                    <a:pt x="19" y="11"/>
                  </a:lnTo>
                  <a:lnTo>
                    <a:pt x="28" y="13"/>
                  </a:lnTo>
                  <a:lnTo>
                    <a:pt x="36" y="13"/>
                  </a:lnTo>
                  <a:close/>
                </a:path>
              </a:pathLst>
            </a:custGeom>
            <a:solidFill>
              <a:srgbClr val="BEBEBE"/>
            </a:solid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70" name="Freeform 958">
              <a:extLst>
                <a:ext uri="{FF2B5EF4-FFF2-40B4-BE49-F238E27FC236}">
                  <a16:creationId xmlns:a16="http://schemas.microsoft.com/office/drawing/2014/main" id="{9D5C7BAB-E457-F04C-8ACD-AE5F0E53558A}"/>
                </a:ext>
              </a:extLst>
            </p:cNvPr>
            <p:cNvSpPr>
              <a:spLocks noChangeAspect="1"/>
            </p:cNvSpPr>
            <p:nvPr/>
          </p:nvSpPr>
          <p:spPr bwMode="auto">
            <a:xfrm>
              <a:off x="3123416" y="5512350"/>
              <a:ext cx="61436" cy="28575"/>
            </a:xfrm>
            <a:custGeom>
              <a:avLst/>
              <a:gdLst>
                <a:gd name="T0" fmla="*/ 36 w 43"/>
                <a:gd name="T1" fmla="*/ 13 h 20"/>
                <a:gd name="T2" fmla="*/ 36 w 43"/>
                <a:gd name="T3" fmla="*/ 11 h 20"/>
                <a:gd name="T4" fmla="*/ 43 w 43"/>
                <a:gd name="T5" fmla="*/ 7 h 20"/>
                <a:gd name="T6" fmla="*/ 40 w 43"/>
                <a:gd name="T7" fmla="*/ 0 h 20"/>
                <a:gd name="T8" fmla="*/ 36 w 43"/>
                <a:gd name="T9" fmla="*/ 0 h 20"/>
                <a:gd name="T10" fmla="*/ 30 w 43"/>
                <a:gd name="T11" fmla="*/ 2 h 20"/>
                <a:gd name="T12" fmla="*/ 23 w 43"/>
                <a:gd name="T13" fmla="*/ 5 h 20"/>
                <a:gd name="T14" fmla="*/ 15 w 43"/>
                <a:gd name="T15" fmla="*/ 5 h 20"/>
                <a:gd name="T16" fmla="*/ 8 w 43"/>
                <a:gd name="T17" fmla="*/ 7 h 20"/>
                <a:gd name="T18" fmla="*/ 0 w 43"/>
                <a:gd name="T19" fmla="*/ 9 h 20"/>
                <a:gd name="T20" fmla="*/ 2 w 43"/>
                <a:gd name="T21" fmla="*/ 11 h 20"/>
                <a:gd name="T22" fmla="*/ 0 w 43"/>
                <a:gd name="T23" fmla="*/ 20 h 20"/>
                <a:gd name="T24" fmla="*/ 13 w 43"/>
                <a:gd name="T25" fmla="*/ 15 h 20"/>
                <a:gd name="T26" fmla="*/ 19 w 43"/>
                <a:gd name="T27" fmla="*/ 11 h 20"/>
                <a:gd name="T28" fmla="*/ 28 w 43"/>
                <a:gd name="T29" fmla="*/ 13 h 20"/>
                <a:gd name="T30" fmla="*/ 36 w 43"/>
                <a:gd name="T31"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 h="20">
                  <a:moveTo>
                    <a:pt x="36" y="13"/>
                  </a:moveTo>
                  <a:lnTo>
                    <a:pt x="36" y="11"/>
                  </a:lnTo>
                  <a:lnTo>
                    <a:pt x="43" y="7"/>
                  </a:lnTo>
                  <a:lnTo>
                    <a:pt x="40" y="0"/>
                  </a:lnTo>
                  <a:lnTo>
                    <a:pt x="36" y="0"/>
                  </a:lnTo>
                  <a:lnTo>
                    <a:pt x="30" y="2"/>
                  </a:lnTo>
                  <a:lnTo>
                    <a:pt x="23" y="5"/>
                  </a:lnTo>
                  <a:lnTo>
                    <a:pt x="15" y="5"/>
                  </a:lnTo>
                  <a:lnTo>
                    <a:pt x="8" y="7"/>
                  </a:lnTo>
                  <a:lnTo>
                    <a:pt x="0" y="9"/>
                  </a:lnTo>
                  <a:lnTo>
                    <a:pt x="2" y="11"/>
                  </a:lnTo>
                  <a:lnTo>
                    <a:pt x="0" y="20"/>
                  </a:lnTo>
                  <a:lnTo>
                    <a:pt x="13" y="15"/>
                  </a:lnTo>
                  <a:lnTo>
                    <a:pt x="19" y="11"/>
                  </a:lnTo>
                  <a:lnTo>
                    <a:pt x="28" y="13"/>
                  </a:lnTo>
                  <a:lnTo>
                    <a:pt x="36" y="13"/>
                  </a:lnTo>
                </a:path>
              </a:pathLst>
            </a:custGeom>
            <a:solidFill>
              <a:srgbClr val="BEBEBE"/>
            </a:solid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71" name="Freeform 959">
              <a:extLst>
                <a:ext uri="{FF2B5EF4-FFF2-40B4-BE49-F238E27FC236}">
                  <a16:creationId xmlns:a16="http://schemas.microsoft.com/office/drawing/2014/main" id="{3E53F351-AF6D-5649-91A8-4E99714C35F9}"/>
                </a:ext>
              </a:extLst>
            </p:cNvPr>
            <p:cNvSpPr>
              <a:spLocks noChangeAspect="1"/>
            </p:cNvSpPr>
            <p:nvPr/>
          </p:nvSpPr>
          <p:spPr bwMode="auto">
            <a:xfrm>
              <a:off x="3159929" y="5553624"/>
              <a:ext cx="31434" cy="18575"/>
            </a:xfrm>
            <a:custGeom>
              <a:avLst/>
              <a:gdLst>
                <a:gd name="T0" fmla="*/ 17 w 22"/>
                <a:gd name="T1" fmla="*/ 13 h 13"/>
                <a:gd name="T2" fmla="*/ 17 w 22"/>
                <a:gd name="T3" fmla="*/ 13 h 13"/>
                <a:gd name="T4" fmla="*/ 22 w 22"/>
                <a:gd name="T5" fmla="*/ 4 h 13"/>
                <a:gd name="T6" fmla="*/ 15 w 22"/>
                <a:gd name="T7" fmla="*/ 0 h 13"/>
                <a:gd name="T8" fmla="*/ 7 w 22"/>
                <a:gd name="T9" fmla="*/ 0 h 13"/>
                <a:gd name="T10" fmla="*/ 0 w 22"/>
                <a:gd name="T11" fmla="*/ 4 h 13"/>
                <a:gd name="T12" fmla="*/ 9 w 22"/>
                <a:gd name="T13" fmla="*/ 8 h 13"/>
                <a:gd name="T14" fmla="*/ 17 w 22"/>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3">
                  <a:moveTo>
                    <a:pt x="17" y="13"/>
                  </a:moveTo>
                  <a:lnTo>
                    <a:pt x="17" y="13"/>
                  </a:lnTo>
                  <a:lnTo>
                    <a:pt x="22" y="4"/>
                  </a:lnTo>
                  <a:lnTo>
                    <a:pt x="15" y="0"/>
                  </a:lnTo>
                  <a:lnTo>
                    <a:pt x="7" y="0"/>
                  </a:lnTo>
                  <a:lnTo>
                    <a:pt x="0" y="4"/>
                  </a:lnTo>
                  <a:lnTo>
                    <a:pt x="9" y="8"/>
                  </a:lnTo>
                  <a:lnTo>
                    <a:pt x="17" y="13"/>
                  </a:lnTo>
                  <a:close/>
                </a:path>
              </a:pathLst>
            </a:custGeom>
            <a:solidFill>
              <a:srgbClr val="BEBEBE"/>
            </a:solid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72" name="Freeform 960">
              <a:extLst>
                <a:ext uri="{FF2B5EF4-FFF2-40B4-BE49-F238E27FC236}">
                  <a16:creationId xmlns:a16="http://schemas.microsoft.com/office/drawing/2014/main" id="{06C4DD72-5E96-A74F-B206-1CA11147075B}"/>
                </a:ext>
              </a:extLst>
            </p:cNvPr>
            <p:cNvSpPr>
              <a:spLocks noChangeAspect="1"/>
            </p:cNvSpPr>
            <p:nvPr/>
          </p:nvSpPr>
          <p:spPr bwMode="auto">
            <a:xfrm>
              <a:off x="3159929" y="5553624"/>
              <a:ext cx="31434" cy="18575"/>
            </a:xfrm>
            <a:custGeom>
              <a:avLst/>
              <a:gdLst>
                <a:gd name="T0" fmla="*/ 17 w 22"/>
                <a:gd name="T1" fmla="*/ 13 h 13"/>
                <a:gd name="T2" fmla="*/ 17 w 22"/>
                <a:gd name="T3" fmla="*/ 13 h 13"/>
                <a:gd name="T4" fmla="*/ 22 w 22"/>
                <a:gd name="T5" fmla="*/ 4 h 13"/>
                <a:gd name="T6" fmla="*/ 15 w 22"/>
                <a:gd name="T7" fmla="*/ 0 h 13"/>
                <a:gd name="T8" fmla="*/ 7 w 22"/>
                <a:gd name="T9" fmla="*/ 0 h 13"/>
                <a:gd name="T10" fmla="*/ 0 w 22"/>
                <a:gd name="T11" fmla="*/ 4 h 13"/>
                <a:gd name="T12" fmla="*/ 9 w 22"/>
                <a:gd name="T13" fmla="*/ 8 h 13"/>
                <a:gd name="T14" fmla="*/ 17 w 22"/>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3">
                  <a:moveTo>
                    <a:pt x="17" y="13"/>
                  </a:moveTo>
                  <a:lnTo>
                    <a:pt x="17" y="13"/>
                  </a:lnTo>
                  <a:lnTo>
                    <a:pt x="22" y="4"/>
                  </a:lnTo>
                  <a:lnTo>
                    <a:pt x="15" y="0"/>
                  </a:lnTo>
                  <a:lnTo>
                    <a:pt x="7" y="0"/>
                  </a:lnTo>
                  <a:lnTo>
                    <a:pt x="0" y="4"/>
                  </a:lnTo>
                  <a:lnTo>
                    <a:pt x="9" y="8"/>
                  </a:lnTo>
                  <a:lnTo>
                    <a:pt x="17" y="13"/>
                  </a:lnTo>
                </a:path>
              </a:pathLst>
            </a:custGeom>
            <a:solidFill>
              <a:srgbClr val="BEBEBE"/>
            </a:solid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73" name="Freeform 961">
              <a:extLst>
                <a:ext uri="{FF2B5EF4-FFF2-40B4-BE49-F238E27FC236}">
                  <a16:creationId xmlns:a16="http://schemas.microsoft.com/office/drawing/2014/main" id="{FF8D71AE-4C6D-C945-B8C0-88FAB570FC18}"/>
                </a:ext>
              </a:extLst>
            </p:cNvPr>
            <p:cNvSpPr>
              <a:spLocks noChangeAspect="1"/>
            </p:cNvSpPr>
            <p:nvPr/>
          </p:nvSpPr>
          <p:spPr bwMode="auto">
            <a:xfrm>
              <a:off x="3204379" y="5523460"/>
              <a:ext cx="85725" cy="45720"/>
            </a:xfrm>
            <a:custGeom>
              <a:avLst/>
              <a:gdLst>
                <a:gd name="T0" fmla="*/ 34 w 60"/>
                <a:gd name="T1" fmla="*/ 32 h 32"/>
                <a:gd name="T2" fmla="*/ 38 w 60"/>
                <a:gd name="T3" fmla="*/ 30 h 32"/>
                <a:gd name="T4" fmla="*/ 45 w 60"/>
                <a:gd name="T5" fmla="*/ 23 h 32"/>
                <a:gd name="T6" fmla="*/ 51 w 60"/>
                <a:gd name="T7" fmla="*/ 21 h 32"/>
                <a:gd name="T8" fmla="*/ 55 w 60"/>
                <a:gd name="T9" fmla="*/ 19 h 32"/>
                <a:gd name="T10" fmla="*/ 60 w 60"/>
                <a:gd name="T11" fmla="*/ 10 h 32"/>
                <a:gd name="T12" fmla="*/ 53 w 60"/>
                <a:gd name="T13" fmla="*/ 4 h 32"/>
                <a:gd name="T14" fmla="*/ 47 w 60"/>
                <a:gd name="T15" fmla="*/ 4 h 32"/>
                <a:gd name="T16" fmla="*/ 38 w 60"/>
                <a:gd name="T17" fmla="*/ 0 h 32"/>
                <a:gd name="T18" fmla="*/ 36 w 60"/>
                <a:gd name="T19" fmla="*/ 0 h 32"/>
                <a:gd name="T20" fmla="*/ 30 w 60"/>
                <a:gd name="T21" fmla="*/ 0 h 32"/>
                <a:gd name="T22" fmla="*/ 23 w 60"/>
                <a:gd name="T23" fmla="*/ 4 h 32"/>
                <a:gd name="T24" fmla="*/ 17 w 60"/>
                <a:gd name="T25" fmla="*/ 6 h 32"/>
                <a:gd name="T26" fmla="*/ 9 w 60"/>
                <a:gd name="T27" fmla="*/ 0 h 32"/>
                <a:gd name="T28" fmla="*/ 2 w 60"/>
                <a:gd name="T29" fmla="*/ 2 h 32"/>
                <a:gd name="T30" fmla="*/ 0 w 60"/>
                <a:gd name="T31" fmla="*/ 6 h 32"/>
                <a:gd name="T32" fmla="*/ 0 w 60"/>
                <a:gd name="T33" fmla="*/ 13 h 32"/>
                <a:gd name="T34" fmla="*/ 9 w 60"/>
                <a:gd name="T35" fmla="*/ 19 h 32"/>
                <a:gd name="T36" fmla="*/ 23 w 60"/>
                <a:gd name="T37" fmla="*/ 21 h 32"/>
                <a:gd name="T38" fmla="*/ 23 w 60"/>
                <a:gd name="T39" fmla="*/ 21 h 32"/>
                <a:gd name="T40" fmla="*/ 26 w 60"/>
                <a:gd name="T41" fmla="*/ 27 h 32"/>
                <a:gd name="T42" fmla="*/ 34 w 60"/>
                <a:gd name="T4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 h="32">
                  <a:moveTo>
                    <a:pt x="34" y="32"/>
                  </a:moveTo>
                  <a:lnTo>
                    <a:pt x="38" y="30"/>
                  </a:lnTo>
                  <a:lnTo>
                    <a:pt x="45" y="23"/>
                  </a:lnTo>
                  <a:lnTo>
                    <a:pt x="51" y="21"/>
                  </a:lnTo>
                  <a:lnTo>
                    <a:pt x="55" y="19"/>
                  </a:lnTo>
                  <a:lnTo>
                    <a:pt x="60" y="10"/>
                  </a:lnTo>
                  <a:lnTo>
                    <a:pt x="53" y="4"/>
                  </a:lnTo>
                  <a:lnTo>
                    <a:pt x="47" y="4"/>
                  </a:lnTo>
                  <a:lnTo>
                    <a:pt x="38" y="0"/>
                  </a:lnTo>
                  <a:lnTo>
                    <a:pt x="36" y="0"/>
                  </a:lnTo>
                  <a:lnTo>
                    <a:pt x="30" y="0"/>
                  </a:lnTo>
                  <a:lnTo>
                    <a:pt x="23" y="4"/>
                  </a:lnTo>
                  <a:lnTo>
                    <a:pt x="17" y="6"/>
                  </a:lnTo>
                  <a:lnTo>
                    <a:pt x="9" y="0"/>
                  </a:lnTo>
                  <a:lnTo>
                    <a:pt x="2" y="2"/>
                  </a:lnTo>
                  <a:lnTo>
                    <a:pt x="0" y="6"/>
                  </a:lnTo>
                  <a:lnTo>
                    <a:pt x="0" y="13"/>
                  </a:lnTo>
                  <a:lnTo>
                    <a:pt x="9" y="19"/>
                  </a:lnTo>
                  <a:lnTo>
                    <a:pt x="23" y="21"/>
                  </a:lnTo>
                  <a:lnTo>
                    <a:pt x="23" y="21"/>
                  </a:lnTo>
                  <a:lnTo>
                    <a:pt x="26" y="27"/>
                  </a:lnTo>
                  <a:lnTo>
                    <a:pt x="34" y="32"/>
                  </a:lnTo>
                  <a:close/>
                </a:path>
              </a:pathLst>
            </a:custGeom>
            <a:solidFill>
              <a:srgbClr val="BEBEBE"/>
            </a:solid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74" name="Freeform 962">
              <a:extLst>
                <a:ext uri="{FF2B5EF4-FFF2-40B4-BE49-F238E27FC236}">
                  <a16:creationId xmlns:a16="http://schemas.microsoft.com/office/drawing/2014/main" id="{66854B74-5ACD-6146-8B4E-7D4FC26107EA}"/>
                </a:ext>
              </a:extLst>
            </p:cNvPr>
            <p:cNvSpPr>
              <a:spLocks noChangeAspect="1"/>
            </p:cNvSpPr>
            <p:nvPr/>
          </p:nvSpPr>
          <p:spPr bwMode="auto">
            <a:xfrm>
              <a:off x="3204379" y="5523460"/>
              <a:ext cx="85725" cy="45720"/>
            </a:xfrm>
            <a:custGeom>
              <a:avLst/>
              <a:gdLst>
                <a:gd name="T0" fmla="*/ 34 w 60"/>
                <a:gd name="T1" fmla="*/ 32 h 32"/>
                <a:gd name="T2" fmla="*/ 38 w 60"/>
                <a:gd name="T3" fmla="*/ 30 h 32"/>
                <a:gd name="T4" fmla="*/ 45 w 60"/>
                <a:gd name="T5" fmla="*/ 23 h 32"/>
                <a:gd name="T6" fmla="*/ 51 w 60"/>
                <a:gd name="T7" fmla="*/ 21 h 32"/>
                <a:gd name="T8" fmla="*/ 55 w 60"/>
                <a:gd name="T9" fmla="*/ 19 h 32"/>
                <a:gd name="T10" fmla="*/ 60 w 60"/>
                <a:gd name="T11" fmla="*/ 10 h 32"/>
                <a:gd name="T12" fmla="*/ 53 w 60"/>
                <a:gd name="T13" fmla="*/ 4 h 32"/>
                <a:gd name="T14" fmla="*/ 47 w 60"/>
                <a:gd name="T15" fmla="*/ 4 h 32"/>
                <a:gd name="T16" fmla="*/ 38 w 60"/>
                <a:gd name="T17" fmla="*/ 0 h 32"/>
                <a:gd name="T18" fmla="*/ 36 w 60"/>
                <a:gd name="T19" fmla="*/ 0 h 32"/>
                <a:gd name="T20" fmla="*/ 30 w 60"/>
                <a:gd name="T21" fmla="*/ 0 h 32"/>
                <a:gd name="T22" fmla="*/ 23 w 60"/>
                <a:gd name="T23" fmla="*/ 4 h 32"/>
                <a:gd name="T24" fmla="*/ 17 w 60"/>
                <a:gd name="T25" fmla="*/ 6 h 32"/>
                <a:gd name="T26" fmla="*/ 9 w 60"/>
                <a:gd name="T27" fmla="*/ 0 h 32"/>
                <a:gd name="T28" fmla="*/ 2 w 60"/>
                <a:gd name="T29" fmla="*/ 2 h 32"/>
                <a:gd name="T30" fmla="*/ 0 w 60"/>
                <a:gd name="T31" fmla="*/ 6 h 32"/>
                <a:gd name="T32" fmla="*/ 0 w 60"/>
                <a:gd name="T33" fmla="*/ 13 h 32"/>
                <a:gd name="T34" fmla="*/ 9 w 60"/>
                <a:gd name="T35" fmla="*/ 19 h 32"/>
                <a:gd name="T36" fmla="*/ 23 w 60"/>
                <a:gd name="T37" fmla="*/ 21 h 32"/>
                <a:gd name="T38" fmla="*/ 23 w 60"/>
                <a:gd name="T39" fmla="*/ 21 h 32"/>
                <a:gd name="T40" fmla="*/ 26 w 60"/>
                <a:gd name="T41" fmla="*/ 27 h 32"/>
                <a:gd name="T42" fmla="*/ 34 w 60"/>
                <a:gd name="T4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 h="32">
                  <a:moveTo>
                    <a:pt x="34" y="32"/>
                  </a:moveTo>
                  <a:lnTo>
                    <a:pt x="38" y="30"/>
                  </a:lnTo>
                  <a:lnTo>
                    <a:pt x="45" y="23"/>
                  </a:lnTo>
                  <a:lnTo>
                    <a:pt x="51" y="21"/>
                  </a:lnTo>
                  <a:lnTo>
                    <a:pt x="55" y="19"/>
                  </a:lnTo>
                  <a:lnTo>
                    <a:pt x="60" y="10"/>
                  </a:lnTo>
                  <a:lnTo>
                    <a:pt x="53" y="4"/>
                  </a:lnTo>
                  <a:lnTo>
                    <a:pt x="47" y="4"/>
                  </a:lnTo>
                  <a:lnTo>
                    <a:pt x="38" y="0"/>
                  </a:lnTo>
                  <a:lnTo>
                    <a:pt x="36" y="0"/>
                  </a:lnTo>
                  <a:lnTo>
                    <a:pt x="30" y="0"/>
                  </a:lnTo>
                  <a:lnTo>
                    <a:pt x="23" y="4"/>
                  </a:lnTo>
                  <a:lnTo>
                    <a:pt x="17" y="6"/>
                  </a:lnTo>
                  <a:lnTo>
                    <a:pt x="9" y="0"/>
                  </a:lnTo>
                  <a:lnTo>
                    <a:pt x="2" y="2"/>
                  </a:lnTo>
                  <a:lnTo>
                    <a:pt x="0" y="6"/>
                  </a:lnTo>
                  <a:lnTo>
                    <a:pt x="0" y="13"/>
                  </a:lnTo>
                  <a:lnTo>
                    <a:pt x="9" y="19"/>
                  </a:lnTo>
                  <a:lnTo>
                    <a:pt x="23" y="21"/>
                  </a:lnTo>
                  <a:lnTo>
                    <a:pt x="23" y="21"/>
                  </a:lnTo>
                  <a:lnTo>
                    <a:pt x="26" y="27"/>
                  </a:lnTo>
                  <a:lnTo>
                    <a:pt x="34" y="32"/>
                  </a:lnTo>
                </a:path>
              </a:pathLst>
            </a:custGeom>
            <a:solidFill>
              <a:srgbClr val="BEBEBE"/>
            </a:solid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75" name="Freeform 964">
              <a:extLst>
                <a:ext uri="{FF2B5EF4-FFF2-40B4-BE49-F238E27FC236}">
                  <a16:creationId xmlns:a16="http://schemas.microsoft.com/office/drawing/2014/main" id="{C76F1C73-1D51-A849-A9FB-7C809E66335B}"/>
                </a:ext>
              </a:extLst>
            </p:cNvPr>
            <p:cNvSpPr>
              <a:spLocks noChangeAspect="1"/>
            </p:cNvSpPr>
            <p:nvPr/>
          </p:nvSpPr>
          <p:spPr bwMode="auto">
            <a:xfrm>
              <a:off x="3342491" y="5590138"/>
              <a:ext cx="147162" cy="150019"/>
            </a:xfrm>
            <a:custGeom>
              <a:avLst/>
              <a:gdLst>
                <a:gd name="T0" fmla="*/ 45 w 103"/>
                <a:gd name="T1" fmla="*/ 105 h 105"/>
                <a:gd name="T2" fmla="*/ 54 w 103"/>
                <a:gd name="T3" fmla="*/ 105 h 105"/>
                <a:gd name="T4" fmla="*/ 56 w 103"/>
                <a:gd name="T5" fmla="*/ 96 h 105"/>
                <a:gd name="T6" fmla="*/ 56 w 103"/>
                <a:gd name="T7" fmla="*/ 90 h 105"/>
                <a:gd name="T8" fmla="*/ 62 w 103"/>
                <a:gd name="T9" fmla="*/ 83 h 105"/>
                <a:gd name="T10" fmla="*/ 66 w 103"/>
                <a:gd name="T11" fmla="*/ 77 h 105"/>
                <a:gd name="T12" fmla="*/ 71 w 103"/>
                <a:gd name="T13" fmla="*/ 71 h 105"/>
                <a:gd name="T14" fmla="*/ 77 w 103"/>
                <a:gd name="T15" fmla="*/ 68 h 105"/>
                <a:gd name="T16" fmla="*/ 83 w 103"/>
                <a:gd name="T17" fmla="*/ 64 h 105"/>
                <a:gd name="T18" fmla="*/ 92 w 103"/>
                <a:gd name="T19" fmla="*/ 60 h 105"/>
                <a:gd name="T20" fmla="*/ 96 w 103"/>
                <a:gd name="T21" fmla="*/ 51 h 105"/>
                <a:gd name="T22" fmla="*/ 96 w 103"/>
                <a:gd name="T23" fmla="*/ 49 h 105"/>
                <a:gd name="T24" fmla="*/ 103 w 103"/>
                <a:gd name="T25" fmla="*/ 43 h 105"/>
                <a:gd name="T26" fmla="*/ 100 w 103"/>
                <a:gd name="T27" fmla="*/ 37 h 105"/>
                <a:gd name="T28" fmla="*/ 92 w 103"/>
                <a:gd name="T29" fmla="*/ 34 h 105"/>
                <a:gd name="T30" fmla="*/ 86 w 103"/>
                <a:gd name="T31" fmla="*/ 28 h 105"/>
                <a:gd name="T32" fmla="*/ 79 w 103"/>
                <a:gd name="T33" fmla="*/ 26 h 105"/>
                <a:gd name="T34" fmla="*/ 73 w 103"/>
                <a:gd name="T35" fmla="*/ 20 h 105"/>
                <a:gd name="T36" fmla="*/ 68 w 103"/>
                <a:gd name="T37" fmla="*/ 15 h 105"/>
                <a:gd name="T38" fmla="*/ 60 w 103"/>
                <a:gd name="T39" fmla="*/ 9 h 105"/>
                <a:gd name="T40" fmla="*/ 39 w 103"/>
                <a:gd name="T41" fmla="*/ 7 h 105"/>
                <a:gd name="T42" fmla="*/ 30 w 103"/>
                <a:gd name="T43" fmla="*/ 5 h 105"/>
                <a:gd name="T44" fmla="*/ 22 w 103"/>
                <a:gd name="T45" fmla="*/ 7 h 105"/>
                <a:gd name="T46" fmla="*/ 15 w 103"/>
                <a:gd name="T47" fmla="*/ 5 h 105"/>
                <a:gd name="T48" fmla="*/ 7 w 103"/>
                <a:gd name="T49" fmla="*/ 0 h 105"/>
                <a:gd name="T50" fmla="*/ 2 w 103"/>
                <a:gd name="T51" fmla="*/ 0 h 105"/>
                <a:gd name="T52" fmla="*/ 0 w 103"/>
                <a:gd name="T53" fmla="*/ 9 h 105"/>
                <a:gd name="T54" fmla="*/ 2 w 103"/>
                <a:gd name="T55" fmla="*/ 15 h 105"/>
                <a:gd name="T56" fmla="*/ 11 w 103"/>
                <a:gd name="T57" fmla="*/ 22 h 105"/>
                <a:gd name="T58" fmla="*/ 9 w 103"/>
                <a:gd name="T59" fmla="*/ 28 h 105"/>
                <a:gd name="T60" fmla="*/ 7 w 103"/>
                <a:gd name="T61" fmla="*/ 37 h 105"/>
                <a:gd name="T62" fmla="*/ 7 w 103"/>
                <a:gd name="T63" fmla="*/ 37 h 105"/>
                <a:gd name="T64" fmla="*/ 0 w 103"/>
                <a:gd name="T65" fmla="*/ 45 h 105"/>
                <a:gd name="T66" fmla="*/ 0 w 103"/>
                <a:gd name="T67" fmla="*/ 51 h 105"/>
                <a:gd name="T68" fmla="*/ 7 w 103"/>
                <a:gd name="T69" fmla="*/ 58 h 105"/>
                <a:gd name="T70" fmla="*/ 11 w 103"/>
                <a:gd name="T71" fmla="*/ 62 h 105"/>
                <a:gd name="T72" fmla="*/ 17 w 103"/>
                <a:gd name="T73" fmla="*/ 68 h 105"/>
                <a:gd name="T74" fmla="*/ 17 w 103"/>
                <a:gd name="T75" fmla="*/ 71 h 105"/>
                <a:gd name="T76" fmla="*/ 22 w 103"/>
                <a:gd name="T77" fmla="*/ 77 h 105"/>
                <a:gd name="T78" fmla="*/ 24 w 103"/>
                <a:gd name="T79" fmla="*/ 83 h 105"/>
                <a:gd name="T80" fmla="*/ 26 w 103"/>
                <a:gd name="T81" fmla="*/ 98 h 105"/>
                <a:gd name="T82" fmla="*/ 32 w 103"/>
                <a:gd name="T83" fmla="*/ 103 h 105"/>
                <a:gd name="T84" fmla="*/ 39 w 103"/>
                <a:gd name="T85" fmla="*/ 103 h 105"/>
                <a:gd name="T86" fmla="*/ 45 w 103"/>
                <a:gd name="T87" fmla="*/ 105 h 105"/>
                <a:gd name="T88" fmla="*/ 45 w 103"/>
                <a:gd name="T89"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3" h="105">
                  <a:moveTo>
                    <a:pt x="45" y="105"/>
                  </a:moveTo>
                  <a:lnTo>
                    <a:pt x="54" y="105"/>
                  </a:lnTo>
                  <a:lnTo>
                    <a:pt x="56" y="96"/>
                  </a:lnTo>
                  <a:lnTo>
                    <a:pt x="56" y="90"/>
                  </a:lnTo>
                  <a:lnTo>
                    <a:pt x="62" y="83"/>
                  </a:lnTo>
                  <a:lnTo>
                    <a:pt x="66" y="77"/>
                  </a:lnTo>
                  <a:lnTo>
                    <a:pt x="71" y="71"/>
                  </a:lnTo>
                  <a:lnTo>
                    <a:pt x="77" y="68"/>
                  </a:lnTo>
                  <a:lnTo>
                    <a:pt x="83" y="64"/>
                  </a:lnTo>
                  <a:lnTo>
                    <a:pt x="92" y="60"/>
                  </a:lnTo>
                  <a:lnTo>
                    <a:pt x="96" y="51"/>
                  </a:lnTo>
                  <a:lnTo>
                    <a:pt x="96" y="49"/>
                  </a:lnTo>
                  <a:lnTo>
                    <a:pt x="103" y="43"/>
                  </a:lnTo>
                  <a:lnTo>
                    <a:pt x="100" y="37"/>
                  </a:lnTo>
                  <a:lnTo>
                    <a:pt x="92" y="34"/>
                  </a:lnTo>
                  <a:lnTo>
                    <a:pt x="86" y="28"/>
                  </a:lnTo>
                  <a:lnTo>
                    <a:pt x="79" y="26"/>
                  </a:lnTo>
                  <a:lnTo>
                    <a:pt x="73" y="20"/>
                  </a:lnTo>
                  <a:lnTo>
                    <a:pt x="68" y="15"/>
                  </a:lnTo>
                  <a:lnTo>
                    <a:pt x="60" y="9"/>
                  </a:lnTo>
                  <a:lnTo>
                    <a:pt x="39" y="7"/>
                  </a:lnTo>
                  <a:lnTo>
                    <a:pt x="30" y="5"/>
                  </a:lnTo>
                  <a:lnTo>
                    <a:pt x="22" y="7"/>
                  </a:lnTo>
                  <a:lnTo>
                    <a:pt x="15" y="5"/>
                  </a:lnTo>
                  <a:lnTo>
                    <a:pt x="7" y="0"/>
                  </a:lnTo>
                  <a:lnTo>
                    <a:pt x="2" y="0"/>
                  </a:lnTo>
                  <a:lnTo>
                    <a:pt x="0" y="9"/>
                  </a:lnTo>
                  <a:lnTo>
                    <a:pt x="2" y="15"/>
                  </a:lnTo>
                  <a:lnTo>
                    <a:pt x="11" y="22"/>
                  </a:lnTo>
                  <a:lnTo>
                    <a:pt x="9" y="28"/>
                  </a:lnTo>
                  <a:lnTo>
                    <a:pt x="7" y="37"/>
                  </a:lnTo>
                  <a:lnTo>
                    <a:pt x="7" y="37"/>
                  </a:lnTo>
                  <a:lnTo>
                    <a:pt x="0" y="45"/>
                  </a:lnTo>
                  <a:lnTo>
                    <a:pt x="0" y="51"/>
                  </a:lnTo>
                  <a:lnTo>
                    <a:pt x="7" y="58"/>
                  </a:lnTo>
                  <a:lnTo>
                    <a:pt x="11" y="62"/>
                  </a:lnTo>
                  <a:lnTo>
                    <a:pt x="17" y="68"/>
                  </a:lnTo>
                  <a:lnTo>
                    <a:pt x="17" y="71"/>
                  </a:lnTo>
                  <a:lnTo>
                    <a:pt x="22" y="77"/>
                  </a:lnTo>
                  <a:lnTo>
                    <a:pt x="24" y="83"/>
                  </a:lnTo>
                  <a:lnTo>
                    <a:pt x="26" y="98"/>
                  </a:lnTo>
                  <a:lnTo>
                    <a:pt x="32" y="103"/>
                  </a:lnTo>
                  <a:lnTo>
                    <a:pt x="39" y="103"/>
                  </a:lnTo>
                  <a:lnTo>
                    <a:pt x="45" y="105"/>
                  </a:lnTo>
                  <a:lnTo>
                    <a:pt x="45" y="105"/>
                  </a:lnTo>
                </a:path>
              </a:pathLst>
            </a:custGeom>
            <a:solidFill>
              <a:srgbClr val="BEBEBE"/>
            </a:solid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76" name="Freeform 1004">
              <a:extLst>
                <a:ext uri="{FF2B5EF4-FFF2-40B4-BE49-F238E27FC236}">
                  <a16:creationId xmlns:a16="http://schemas.microsoft.com/office/drawing/2014/main" id="{22A7412F-93D9-6B4A-8DD1-9723B5BD1D30}"/>
                </a:ext>
              </a:extLst>
            </p:cNvPr>
            <p:cNvSpPr>
              <a:spLocks noChangeAspect="1"/>
            </p:cNvSpPr>
            <p:nvPr/>
          </p:nvSpPr>
          <p:spPr bwMode="auto">
            <a:xfrm>
              <a:off x="1406712" y="4985459"/>
              <a:ext cx="10003" cy="5715"/>
            </a:xfrm>
            <a:custGeom>
              <a:avLst/>
              <a:gdLst>
                <a:gd name="T0" fmla="*/ 7 w 7"/>
                <a:gd name="T1" fmla="*/ 2 h 4"/>
                <a:gd name="T2" fmla="*/ 7 w 7"/>
                <a:gd name="T3" fmla="*/ 0 h 4"/>
                <a:gd name="T4" fmla="*/ 0 w 7"/>
                <a:gd name="T5" fmla="*/ 4 h 4"/>
                <a:gd name="T6" fmla="*/ 7 w 7"/>
                <a:gd name="T7" fmla="*/ 2 h 4"/>
              </a:gdLst>
              <a:ahLst/>
              <a:cxnLst>
                <a:cxn ang="0">
                  <a:pos x="T0" y="T1"/>
                </a:cxn>
                <a:cxn ang="0">
                  <a:pos x="T2" y="T3"/>
                </a:cxn>
                <a:cxn ang="0">
                  <a:pos x="T4" y="T5"/>
                </a:cxn>
                <a:cxn ang="0">
                  <a:pos x="T6" y="T7"/>
                </a:cxn>
              </a:cxnLst>
              <a:rect l="0" t="0" r="r" b="b"/>
              <a:pathLst>
                <a:path w="7" h="4">
                  <a:moveTo>
                    <a:pt x="7" y="2"/>
                  </a:moveTo>
                  <a:lnTo>
                    <a:pt x="7" y="0"/>
                  </a:lnTo>
                  <a:lnTo>
                    <a:pt x="0" y="4"/>
                  </a:lnTo>
                  <a:lnTo>
                    <a:pt x="7"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77" name="Freeform 1005">
              <a:extLst>
                <a:ext uri="{FF2B5EF4-FFF2-40B4-BE49-F238E27FC236}">
                  <a16:creationId xmlns:a16="http://schemas.microsoft.com/office/drawing/2014/main" id="{11F2B852-56B1-2D46-878D-8EFCA222C683}"/>
                </a:ext>
              </a:extLst>
            </p:cNvPr>
            <p:cNvSpPr>
              <a:spLocks noChangeAspect="1"/>
            </p:cNvSpPr>
            <p:nvPr/>
          </p:nvSpPr>
          <p:spPr bwMode="auto">
            <a:xfrm>
              <a:off x="1406712" y="4985459"/>
              <a:ext cx="10003" cy="5715"/>
            </a:xfrm>
            <a:custGeom>
              <a:avLst/>
              <a:gdLst>
                <a:gd name="T0" fmla="*/ 7 w 7"/>
                <a:gd name="T1" fmla="*/ 2 h 4"/>
                <a:gd name="T2" fmla="*/ 7 w 7"/>
                <a:gd name="T3" fmla="*/ 0 h 4"/>
                <a:gd name="T4" fmla="*/ 0 w 7"/>
                <a:gd name="T5" fmla="*/ 4 h 4"/>
                <a:gd name="T6" fmla="*/ 7 w 7"/>
                <a:gd name="T7" fmla="*/ 2 h 4"/>
              </a:gdLst>
              <a:ahLst/>
              <a:cxnLst>
                <a:cxn ang="0">
                  <a:pos x="T0" y="T1"/>
                </a:cxn>
                <a:cxn ang="0">
                  <a:pos x="T2" y="T3"/>
                </a:cxn>
                <a:cxn ang="0">
                  <a:pos x="T4" y="T5"/>
                </a:cxn>
                <a:cxn ang="0">
                  <a:pos x="T6" y="T7"/>
                </a:cxn>
              </a:cxnLst>
              <a:rect l="0" t="0" r="r" b="b"/>
              <a:pathLst>
                <a:path w="7" h="4">
                  <a:moveTo>
                    <a:pt x="7" y="2"/>
                  </a:moveTo>
                  <a:lnTo>
                    <a:pt x="7" y="0"/>
                  </a:lnTo>
                  <a:lnTo>
                    <a:pt x="0" y="4"/>
                  </a:lnTo>
                  <a:lnTo>
                    <a:pt x="7" y="2"/>
                  </a:ln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78" name="Rectangle 1012">
              <a:extLst>
                <a:ext uri="{FF2B5EF4-FFF2-40B4-BE49-F238E27FC236}">
                  <a16:creationId xmlns:a16="http://schemas.microsoft.com/office/drawing/2014/main" id="{449A23A5-2903-EA4C-8599-212B35F9F951}"/>
                </a:ext>
              </a:extLst>
            </p:cNvPr>
            <p:cNvSpPr>
              <a:spLocks noChangeAspect="1" noChangeArrowheads="1"/>
            </p:cNvSpPr>
            <p:nvPr/>
          </p:nvSpPr>
          <p:spPr bwMode="auto">
            <a:xfrm>
              <a:off x="1514662" y="5248984"/>
              <a:ext cx="7146" cy="5715"/>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79" name="Rectangle 1013">
              <a:extLst>
                <a:ext uri="{FF2B5EF4-FFF2-40B4-BE49-F238E27FC236}">
                  <a16:creationId xmlns:a16="http://schemas.microsoft.com/office/drawing/2014/main" id="{85AB34C0-F667-D64F-B81D-042AC48182C6}"/>
                </a:ext>
              </a:extLst>
            </p:cNvPr>
            <p:cNvSpPr>
              <a:spLocks noChangeAspect="1" noChangeArrowheads="1"/>
            </p:cNvSpPr>
            <p:nvPr/>
          </p:nvSpPr>
          <p:spPr bwMode="auto">
            <a:xfrm>
              <a:off x="1514662" y="5248984"/>
              <a:ext cx="7146" cy="5715"/>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nvGrpSpPr>
            <p:cNvPr id="680" name="Group 1272">
              <a:extLst>
                <a:ext uri="{FF2B5EF4-FFF2-40B4-BE49-F238E27FC236}">
                  <a16:creationId xmlns:a16="http://schemas.microsoft.com/office/drawing/2014/main" id="{2D782161-9473-5C46-B65A-8AE1CC6D4646}"/>
                </a:ext>
              </a:extLst>
            </p:cNvPr>
            <p:cNvGrpSpPr>
              <a:grpSpLocks noChangeAspect="1"/>
            </p:cNvGrpSpPr>
            <p:nvPr/>
          </p:nvGrpSpPr>
          <p:grpSpPr bwMode="auto">
            <a:xfrm>
              <a:off x="660559" y="4582871"/>
              <a:ext cx="1815942" cy="1363026"/>
              <a:chOff x="306" y="3054"/>
              <a:chExt cx="1271" cy="954"/>
            </a:xfrm>
            <a:solidFill>
              <a:srgbClr val="C00000"/>
            </a:solidFill>
          </p:grpSpPr>
          <p:sp>
            <p:nvSpPr>
              <p:cNvPr id="704" name="Freeform 1072">
                <a:extLst>
                  <a:ext uri="{FF2B5EF4-FFF2-40B4-BE49-F238E27FC236}">
                    <a16:creationId xmlns:a16="http://schemas.microsoft.com/office/drawing/2014/main" id="{54C93E56-77FA-7D45-B152-1CB44E906093}"/>
                  </a:ext>
                </a:extLst>
              </p:cNvPr>
              <p:cNvSpPr>
                <a:spLocks/>
              </p:cNvSpPr>
              <p:nvPr/>
            </p:nvSpPr>
            <p:spPr bwMode="auto">
              <a:xfrm>
                <a:off x="1053" y="3701"/>
                <a:ext cx="11" cy="7"/>
              </a:xfrm>
              <a:custGeom>
                <a:avLst/>
                <a:gdLst>
                  <a:gd name="T0" fmla="*/ 11 w 11"/>
                  <a:gd name="T1" fmla="*/ 0 h 7"/>
                  <a:gd name="T2" fmla="*/ 9 w 11"/>
                  <a:gd name="T3" fmla="*/ 0 h 7"/>
                  <a:gd name="T4" fmla="*/ 2 w 11"/>
                  <a:gd name="T5" fmla="*/ 3 h 7"/>
                  <a:gd name="T6" fmla="*/ 0 w 11"/>
                  <a:gd name="T7" fmla="*/ 7 h 7"/>
                  <a:gd name="T8" fmla="*/ 11 w 11"/>
                  <a:gd name="T9" fmla="*/ 0 h 7"/>
                </a:gdLst>
                <a:ahLst/>
                <a:cxnLst>
                  <a:cxn ang="0">
                    <a:pos x="T0" y="T1"/>
                  </a:cxn>
                  <a:cxn ang="0">
                    <a:pos x="T2" y="T3"/>
                  </a:cxn>
                  <a:cxn ang="0">
                    <a:pos x="T4" y="T5"/>
                  </a:cxn>
                  <a:cxn ang="0">
                    <a:pos x="T6" y="T7"/>
                  </a:cxn>
                  <a:cxn ang="0">
                    <a:pos x="T8" y="T9"/>
                  </a:cxn>
                </a:cxnLst>
                <a:rect l="0" t="0" r="r" b="b"/>
                <a:pathLst>
                  <a:path w="11" h="7">
                    <a:moveTo>
                      <a:pt x="11" y="0"/>
                    </a:moveTo>
                    <a:lnTo>
                      <a:pt x="9" y="0"/>
                    </a:lnTo>
                    <a:lnTo>
                      <a:pt x="2" y="3"/>
                    </a:lnTo>
                    <a:lnTo>
                      <a:pt x="0" y="7"/>
                    </a:lnTo>
                    <a:lnTo>
                      <a:pt x="11"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05" name="Freeform 1073">
                <a:extLst>
                  <a:ext uri="{FF2B5EF4-FFF2-40B4-BE49-F238E27FC236}">
                    <a16:creationId xmlns:a16="http://schemas.microsoft.com/office/drawing/2014/main" id="{538C4993-1E7D-CF4F-B307-2BEA747453DF}"/>
                  </a:ext>
                </a:extLst>
              </p:cNvPr>
              <p:cNvSpPr>
                <a:spLocks/>
              </p:cNvSpPr>
              <p:nvPr/>
            </p:nvSpPr>
            <p:spPr bwMode="auto">
              <a:xfrm>
                <a:off x="1083" y="3712"/>
                <a:ext cx="0" cy="4"/>
              </a:xfrm>
              <a:custGeom>
                <a:avLst/>
                <a:gdLst>
                  <a:gd name="T0" fmla="*/ 0 h 4"/>
                  <a:gd name="T1" fmla="*/ 0 h 4"/>
                  <a:gd name="T2" fmla="*/ 4 h 4"/>
                  <a:gd name="T3" fmla="*/ 0 h 4"/>
                </a:gdLst>
                <a:ahLst/>
                <a:cxnLst>
                  <a:cxn ang="0">
                    <a:pos x="0" y="T0"/>
                  </a:cxn>
                  <a:cxn ang="0">
                    <a:pos x="0" y="T1"/>
                  </a:cxn>
                  <a:cxn ang="0">
                    <a:pos x="0" y="T2"/>
                  </a:cxn>
                  <a:cxn ang="0">
                    <a:pos x="0" y="T3"/>
                  </a:cxn>
                </a:cxnLst>
                <a:rect l="0" t="0" r="r" b="b"/>
                <a:pathLst>
                  <a:path h="4">
                    <a:moveTo>
                      <a:pt x="0" y="0"/>
                    </a:moveTo>
                    <a:lnTo>
                      <a:pt x="0" y="0"/>
                    </a:lnTo>
                    <a:lnTo>
                      <a:pt x="0" y="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06" name="Freeform 1074">
                <a:extLst>
                  <a:ext uri="{FF2B5EF4-FFF2-40B4-BE49-F238E27FC236}">
                    <a16:creationId xmlns:a16="http://schemas.microsoft.com/office/drawing/2014/main" id="{E632A26F-8A25-2A44-9A53-9068F10C1495}"/>
                  </a:ext>
                </a:extLst>
              </p:cNvPr>
              <p:cNvSpPr>
                <a:spLocks/>
              </p:cNvSpPr>
              <p:nvPr/>
            </p:nvSpPr>
            <p:spPr bwMode="auto">
              <a:xfrm>
                <a:off x="1083" y="3712"/>
                <a:ext cx="0" cy="4"/>
              </a:xfrm>
              <a:custGeom>
                <a:avLst/>
                <a:gdLst>
                  <a:gd name="T0" fmla="*/ 0 h 4"/>
                  <a:gd name="T1" fmla="*/ 0 h 4"/>
                  <a:gd name="T2" fmla="*/ 4 h 4"/>
                  <a:gd name="T3" fmla="*/ 0 h 4"/>
                </a:gdLst>
                <a:ahLst/>
                <a:cxnLst>
                  <a:cxn ang="0">
                    <a:pos x="0" y="T0"/>
                  </a:cxn>
                  <a:cxn ang="0">
                    <a:pos x="0" y="T1"/>
                  </a:cxn>
                  <a:cxn ang="0">
                    <a:pos x="0" y="T2"/>
                  </a:cxn>
                  <a:cxn ang="0">
                    <a:pos x="0" y="T3"/>
                  </a:cxn>
                </a:cxnLst>
                <a:rect l="0" t="0" r="r" b="b"/>
                <a:pathLst>
                  <a:path h="4">
                    <a:moveTo>
                      <a:pt x="0" y="0"/>
                    </a:moveTo>
                    <a:lnTo>
                      <a:pt x="0" y="0"/>
                    </a:lnTo>
                    <a:lnTo>
                      <a:pt x="0" y="4"/>
                    </a:lnTo>
                    <a:lnTo>
                      <a:pt x="0"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07" name="Freeform 1075">
                <a:extLst>
                  <a:ext uri="{FF2B5EF4-FFF2-40B4-BE49-F238E27FC236}">
                    <a16:creationId xmlns:a16="http://schemas.microsoft.com/office/drawing/2014/main" id="{FF49FE89-F9A8-674D-BE9A-496722CEDC88}"/>
                  </a:ext>
                </a:extLst>
              </p:cNvPr>
              <p:cNvSpPr>
                <a:spLocks/>
              </p:cNvSpPr>
              <p:nvPr/>
            </p:nvSpPr>
            <p:spPr bwMode="auto">
              <a:xfrm>
                <a:off x="1100" y="3736"/>
                <a:ext cx="9" cy="8"/>
              </a:xfrm>
              <a:custGeom>
                <a:avLst/>
                <a:gdLst>
                  <a:gd name="T0" fmla="*/ 7 w 9"/>
                  <a:gd name="T1" fmla="*/ 0 h 8"/>
                  <a:gd name="T2" fmla="*/ 2 w 9"/>
                  <a:gd name="T3" fmla="*/ 4 h 8"/>
                  <a:gd name="T4" fmla="*/ 0 w 9"/>
                  <a:gd name="T5" fmla="*/ 8 h 8"/>
                  <a:gd name="T6" fmla="*/ 9 w 9"/>
                  <a:gd name="T7" fmla="*/ 0 h 8"/>
                  <a:gd name="T8" fmla="*/ 7 w 9"/>
                  <a:gd name="T9" fmla="*/ 0 h 8"/>
                </a:gdLst>
                <a:ahLst/>
                <a:cxnLst>
                  <a:cxn ang="0">
                    <a:pos x="T0" y="T1"/>
                  </a:cxn>
                  <a:cxn ang="0">
                    <a:pos x="T2" y="T3"/>
                  </a:cxn>
                  <a:cxn ang="0">
                    <a:pos x="T4" y="T5"/>
                  </a:cxn>
                  <a:cxn ang="0">
                    <a:pos x="T6" y="T7"/>
                  </a:cxn>
                  <a:cxn ang="0">
                    <a:pos x="T8" y="T9"/>
                  </a:cxn>
                </a:cxnLst>
                <a:rect l="0" t="0" r="r" b="b"/>
                <a:pathLst>
                  <a:path w="9" h="8">
                    <a:moveTo>
                      <a:pt x="7" y="0"/>
                    </a:moveTo>
                    <a:lnTo>
                      <a:pt x="2" y="4"/>
                    </a:lnTo>
                    <a:lnTo>
                      <a:pt x="0" y="8"/>
                    </a:lnTo>
                    <a:lnTo>
                      <a:pt x="9" y="0"/>
                    </a:lnTo>
                    <a:lnTo>
                      <a:pt x="7"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08" name="Freeform 1076">
                <a:extLst>
                  <a:ext uri="{FF2B5EF4-FFF2-40B4-BE49-F238E27FC236}">
                    <a16:creationId xmlns:a16="http://schemas.microsoft.com/office/drawing/2014/main" id="{1EAA6C3B-8271-3349-A746-DC1FC79BB775}"/>
                  </a:ext>
                </a:extLst>
              </p:cNvPr>
              <p:cNvSpPr>
                <a:spLocks/>
              </p:cNvSpPr>
              <p:nvPr/>
            </p:nvSpPr>
            <p:spPr bwMode="auto">
              <a:xfrm>
                <a:off x="1100" y="3736"/>
                <a:ext cx="9" cy="8"/>
              </a:xfrm>
              <a:custGeom>
                <a:avLst/>
                <a:gdLst>
                  <a:gd name="T0" fmla="*/ 7 w 9"/>
                  <a:gd name="T1" fmla="*/ 0 h 8"/>
                  <a:gd name="T2" fmla="*/ 2 w 9"/>
                  <a:gd name="T3" fmla="*/ 4 h 8"/>
                  <a:gd name="T4" fmla="*/ 0 w 9"/>
                  <a:gd name="T5" fmla="*/ 8 h 8"/>
                  <a:gd name="T6" fmla="*/ 9 w 9"/>
                  <a:gd name="T7" fmla="*/ 0 h 8"/>
                  <a:gd name="T8" fmla="*/ 7 w 9"/>
                  <a:gd name="T9" fmla="*/ 0 h 8"/>
                </a:gdLst>
                <a:ahLst/>
                <a:cxnLst>
                  <a:cxn ang="0">
                    <a:pos x="T0" y="T1"/>
                  </a:cxn>
                  <a:cxn ang="0">
                    <a:pos x="T2" y="T3"/>
                  </a:cxn>
                  <a:cxn ang="0">
                    <a:pos x="T4" y="T5"/>
                  </a:cxn>
                  <a:cxn ang="0">
                    <a:pos x="T6" y="T7"/>
                  </a:cxn>
                  <a:cxn ang="0">
                    <a:pos x="T8" y="T9"/>
                  </a:cxn>
                </a:cxnLst>
                <a:rect l="0" t="0" r="r" b="b"/>
                <a:pathLst>
                  <a:path w="9" h="8">
                    <a:moveTo>
                      <a:pt x="7" y="0"/>
                    </a:moveTo>
                    <a:lnTo>
                      <a:pt x="2" y="4"/>
                    </a:lnTo>
                    <a:lnTo>
                      <a:pt x="0" y="8"/>
                    </a:lnTo>
                    <a:lnTo>
                      <a:pt x="9" y="0"/>
                    </a:lnTo>
                    <a:lnTo>
                      <a:pt x="7"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09" name="Freeform 1077">
                <a:extLst>
                  <a:ext uri="{FF2B5EF4-FFF2-40B4-BE49-F238E27FC236}">
                    <a16:creationId xmlns:a16="http://schemas.microsoft.com/office/drawing/2014/main" id="{08CA1964-B244-C642-9DD2-B2682548B555}"/>
                  </a:ext>
                </a:extLst>
              </p:cNvPr>
              <p:cNvSpPr>
                <a:spLocks/>
              </p:cNvSpPr>
              <p:nvPr/>
            </p:nvSpPr>
            <p:spPr bwMode="auto">
              <a:xfrm>
                <a:off x="1345" y="3831"/>
                <a:ext cx="6" cy="13"/>
              </a:xfrm>
              <a:custGeom>
                <a:avLst/>
                <a:gdLst>
                  <a:gd name="T0" fmla="*/ 2 w 6"/>
                  <a:gd name="T1" fmla="*/ 0 h 13"/>
                  <a:gd name="T2" fmla="*/ 0 w 6"/>
                  <a:gd name="T3" fmla="*/ 0 h 13"/>
                  <a:gd name="T4" fmla="*/ 0 w 6"/>
                  <a:gd name="T5" fmla="*/ 11 h 13"/>
                  <a:gd name="T6" fmla="*/ 4 w 6"/>
                  <a:gd name="T7" fmla="*/ 13 h 13"/>
                  <a:gd name="T8" fmla="*/ 6 w 6"/>
                  <a:gd name="T9" fmla="*/ 9 h 13"/>
                  <a:gd name="T10" fmla="*/ 6 w 6"/>
                  <a:gd name="T11" fmla="*/ 5 h 13"/>
                  <a:gd name="T12" fmla="*/ 2 w 6"/>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6" h="13">
                    <a:moveTo>
                      <a:pt x="2" y="0"/>
                    </a:moveTo>
                    <a:lnTo>
                      <a:pt x="0" y="0"/>
                    </a:lnTo>
                    <a:lnTo>
                      <a:pt x="0" y="11"/>
                    </a:lnTo>
                    <a:lnTo>
                      <a:pt x="4" y="13"/>
                    </a:lnTo>
                    <a:lnTo>
                      <a:pt x="6" y="9"/>
                    </a:lnTo>
                    <a:lnTo>
                      <a:pt x="6" y="5"/>
                    </a:lnTo>
                    <a:lnTo>
                      <a:pt x="2"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10" name="Freeform 1078">
                <a:extLst>
                  <a:ext uri="{FF2B5EF4-FFF2-40B4-BE49-F238E27FC236}">
                    <a16:creationId xmlns:a16="http://schemas.microsoft.com/office/drawing/2014/main" id="{6F226D1E-388D-5949-B5EB-D2B0478449A8}"/>
                  </a:ext>
                </a:extLst>
              </p:cNvPr>
              <p:cNvSpPr>
                <a:spLocks/>
              </p:cNvSpPr>
              <p:nvPr/>
            </p:nvSpPr>
            <p:spPr bwMode="auto">
              <a:xfrm>
                <a:off x="1345" y="3831"/>
                <a:ext cx="6" cy="13"/>
              </a:xfrm>
              <a:custGeom>
                <a:avLst/>
                <a:gdLst>
                  <a:gd name="T0" fmla="*/ 2 w 6"/>
                  <a:gd name="T1" fmla="*/ 0 h 13"/>
                  <a:gd name="T2" fmla="*/ 0 w 6"/>
                  <a:gd name="T3" fmla="*/ 0 h 13"/>
                  <a:gd name="T4" fmla="*/ 0 w 6"/>
                  <a:gd name="T5" fmla="*/ 11 h 13"/>
                  <a:gd name="T6" fmla="*/ 4 w 6"/>
                  <a:gd name="T7" fmla="*/ 13 h 13"/>
                  <a:gd name="T8" fmla="*/ 6 w 6"/>
                  <a:gd name="T9" fmla="*/ 9 h 13"/>
                  <a:gd name="T10" fmla="*/ 6 w 6"/>
                  <a:gd name="T11" fmla="*/ 5 h 13"/>
                  <a:gd name="T12" fmla="*/ 2 w 6"/>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6" h="13">
                    <a:moveTo>
                      <a:pt x="2" y="0"/>
                    </a:moveTo>
                    <a:lnTo>
                      <a:pt x="0" y="0"/>
                    </a:lnTo>
                    <a:lnTo>
                      <a:pt x="0" y="11"/>
                    </a:lnTo>
                    <a:lnTo>
                      <a:pt x="4" y="13"/>
                    </a:lnTo>
                    <a:lnTo>
                      <a:pt x="6" y="9"/>
                    </a:lnTo>
                    <a:lnTo>
                      <a:pt x="6" y="5"/>
                    </a:lnTo>
                    <a:lnTo>
                      <a:pt x="2"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11" name="Freeform 1079">
                <a:extLst>
                  <a:ext uri="{FF2B5EF4-FFF2-40B4-BE49-F238E27FC236}">
                    <a16:creationId xmlns:a16="http://schemas.microsoft.com/office/drawing/2014/main" id="{6C8F6C86-02D8-2644-9A4B-F8D8FA2D7AB7}"/>
                  </a:ext>
                </a:extLst>
              </p:cNvPr>
              <p:cNvSpPr>
                <a:spLocks/>
              </p:cNvSpPr>
              <p:nvPr/>
            </p:nvSpPr>
            <p:spPr bwMode="auto">
              <a:xfrm>
                <a:off x="1349" y="3819"/>
                <a:ext cx="51" cy="51"/>
              </a:xfrm>
              <a:custGeom>
                <a:avLst/>
                <a:gdLst>
                  <a:gd name="T0" fmla="*/ 24 w 51"/>
                  <a:gd name="T1" fmla="*/ 49 h 51"/>
                  <a:gd name="T2" fmla="*/ 19 w 51"/>
                  <a:gd name="T3" fmla="*/ 44 h 51"/>
                  <a:gd name="T4" fmla="*/ 22 w 51"/>
                  <a:gd name="T5" fmla="*/ 51 h 51"/>
                  <a:gd name="T6" fmla="*/ 28 w 51"/>
                  <a:gd name="T7" fmla="*/ 51 h 51"/>
                  <a:gd name="T8" fmla="*/ 30 w 51"/>
                  <a:gd name="T9" fmla="*/ 42 h 51"/>
                  <a:gd name="T10" fmla="*/ 26 w 51"/>
                  <a:gd name="T11" fmla="*/ 36 h 51"/>
                  <a:gd name="T12" fmla="*/ 24 w 51"/>
                  <a:gd name="T13" fmla="*/ 29 h 51"/>
                  <a:gd name="T14" fmla="*/ 28 w 51"/>
                  <a:gd name="T15" fmla="*/ 32 h 51"/>
                  <a:gd name="T16" fmla="*/ 45 w 51"/>
                  <a:gd name="T17" fmla="*/ 42 h 51"/>
                  <a:gd name="T18" fmla="*/ 51 w 51"/>
                  <a:gd name="T19" fmla="*/ 42 h 51"/>
                  <a:gd name="T20" fmla="*/ 51 w 51"/>
                  <a:gd name="T21" fmla="*/ 38 h 51"/>
                  <a:gd name="T22" fmla="*/ 47 w 51"/>
                  <a:gd name="T23" fmla="*/ 25 h 51"/>
                  <a:gd name="T24" fmla="*/ 43 w 51"/>
                  <a:gd name="T25" fmla="*/ 25 h 51"/>
                  <a:gd name="T26" fmla="*/ 37 w 51"/>
                  <a:gd name="T27" fmla="*/ 27 h 51"/>
                  <a:gd name="T28" fmla="*/ 32 w 51"/>
                  <a:gd name="T29" fmla="*/ 23 h 51"/>
                  <a:gd name="T30" fmla="*/ 19 w 51"/>
                  <a:gd name="T31" fmla="*/ 17 h 51"/>
                  <a:gd name="T32" fmla="*/ 24 w 51"/>
                  <a:gd name="T33" fmla="*/ 19 h 51"/>
                  <a:gd name="T34" fmla="*/ 34 w 51"/>
                  <a:gd name="T35" fmla="*/ 23 h 51"/>
                  <a:gd name="T36" fmla="*/ 39 w 51"/>
                  <a:gd name="T37" fmla="*/ 25 h 51"/>
                  <a:gd name="T38" fmla="*/ 43 w 51"/>
                  <a:gd name="T39" fmla="*/ 23 h 51"/>
                  <a:gd name="T40" fmla="*/ 41 w 51"/>
                  <a:gd name="T41" fmla="*/ 19 h 51"/>
                  <a:gd name="T42" fmla="*/ 45 w 51"/>
                  <a:gd name="T43" fmla="*/ 19 h 51"/>
                  <a:gd name="T44" fmla="*/ 45 w 51"/>
                  <a:gd name="T45" fmla="*/ 14 h 51"/>
                  <a:gd name="T46" fmla="*/ 43 w 51"/>
                  <a:gd name="T47" fmla="*/ 8 h 51"/>
                  <a:gd name="T48" fmla="*/ 39 w 51"/>
                  <a:gd name="T49" fmla="*/ 6 h 51"/>
                  <a:gd name="T50" fmla="*/ 32 w 51"/>
                  <a:gd name="T51" fmla="*/ 6 h 51"/>
                  <a:gd name="T52" fmla="*/ 28 w 51"/>
                  <a:gd name="T53" fmla="*/ 6 h 51"/>
                  <a:gd name="T54" fmla="*/ 24 w 51"/>
                  <a:gd name="T55" fmla="*/ 14 h 51"/>
                  <a:gd name="T56" fmla="*/ 19 w 51"/>
                  <a:gd name="T57" fmla="*/ 12 h 51"/>
                  <a:gd name="T58" fmla="*/ 26 w 51"/>
                  <a:gd name="T59" fmla="*/ 8 h 51"/>
                  <a:gd name="T60" fmla="*/ 26 w 51"/>
                  <a:gd name="T61" fmla="*/ 4 h 51"/>
                  <a:gd name="T62" fmla="*/ 22 w 51"/>
                  <a:gd name="T63" fmla="*/ 2 h 51"/>
                  <a:gd name="T64" fmla="*/ 17 w 51"/>
                  <a:gd name="T65" fmla="*/ 0 h 51"/>
                  <a:gd name="T66" fmla="*/ 13 w 51"/>
                  <a:gd name="T67" fmla="*/ 4 h 51"/>
                  <a:gd name="T68" fmla="*/ 7 w 51"/>
                  <a:gd name="T69" fmla="*/ 4 h 51"/>
                  <a:gd name="T70" fmla="*/ 7 w 51"/>
                  <a:gd name="T71" fmla="*/ 8 h 51"/>
                  <a:gd name="T72" fmla="*/ 2 w 51"/>
                  <a:gd name="T73" fmla="*/ 4 h 51"/>
                  <a:gd name="T74" fmla="*/ 2 w 51"/>
                  <a:gd name="T75" fmla="*/ 10 h 51"/>
                  <a:gd name="T76" fmla="*/ 0 w 51"/>
                  <a:gd name="T77" fmla="*/ 14 h 51"/>
                  <a:gd name="T78" fmla="*/ 9 w 51"/>
                  <a:gd name="T79" fmla="*/ 21 h 51"/>
                  <a:gd name="T80" fmla="*/ 5 w 51"/>
                  <a:gd name="T81" fmla="*/ 19 h 51"/>
                  <a:gd name="T82" fmla="*/ 2 w 51"/>
                  <a:gd name="T83" fmla="*/ 23 h 51"/>
                  <a:gd name="T84" fmla="*/ 5 w 51"/>
                  <a:gd name="T85" fmla="*/ 29 h 51"/>
                  <a:gd name="T86" fmla="*/ 9 w 51"/>
                  <a:gd name="T87" fmla="*/ 32 h 51"/>
                  <a:gd name="T88" fmla="*/ 11 w 51"/>
                  <a:gd name="T89" fmla="*/ 38 h 51"/>
                  <a:gd name="T90" fmla="*/ 17 w 51"/>
                  <a:gd name="T91" fmla="*/ 38 h 51"/>
                  <a:gd name="T92" fmla="*/ 19 w 51"/>
                  <a:gd name="T93" fmla="*/ 42 h 51"/>
                  <a:gd name="T94" fmla="*/ 24 w 51"/>
                  <a:gd name="T95" fmla="*/ 4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1" h="51">
                    <a:moveTo>
                      <a:pt x="24" y="49"/>
                    </a:moveTo>
                    <a:lnTo>
                      <a:pt x="19" y="44"/>
                    </a:lnTo>
                    <a:lnTo>
                      <a:pt x="22" y="51"/>
                    </a:lnTo>
                    <a:lnTo>
                      <a:pt x="28" y="51"/>
                    </a:lnTo>
                    <a:lnTo>
                      <a:pt x="30" y="42"/>
                    </a:lnTo>
                    <a:lnTo>
                      <a:pt x="26" y="36"/>
                    </a:lnTo>
                    <a:lnTo>
                      <a:pt x="24" y="29"/>
                    </a:lnTo>
                    <a:lnTo>
                      <a:pt x="28" y="32"/>
                    </a:lnTo>
                    <a:lnTo>
                      <a:pt x="45" y="42"/>
                    </a:lnTo>
                    <a:lnTo>
                      <a:pt x="51" y="42"/>
                    </a:lnTo>
                    <a:lnTo>
                      <a:pt x="51" y="38"/>
                    </a:lnTo>
                    <a:lnTo>
                      <a:pt x="47" y="25"/>
                    </a:lnTo>
                    <a:lnTo>
                      <a:pt x="43" y="25"/>
                    </a:lnTo>
                    <a:lnTo>
                      <a:pt x="37" y="27"/>
                    </a:lnTo>
                    <a:lnTo>
                      <a:pt x="32" y="23"/>
                    </a:lnTo>
                    <a:lnTo>
                      <a:pt x="19" y="17"/>
                    </a:lnTo>
                    <a:lnTo>
                      <a:pt x="24" y="19"/>
                    </a:lnTo>
                    <a:lnTo>
                      <a:pt x="34" y="23"/>
                    </a:lnTo>
                    <a:lnTo>
                      <a:pt x="39" y="25"/>
                    </a:lnTo>
                    <a:lnTo>
                      <a:pt x="43" y="23"/>
                    </a:lnTo>
                    <a:lnTo>
                      <a:pt x="41" y="19"/>
                    </a:lnTo>
                    <a:lnTo>
                      <a:pt x="45" y="19"/>
                    </a:lnTo>
                    <a:lnTo>
                      <a:pt x="45" y="14"/>
                    </a:lnTo>
                    <a:lnTo>
                      <a:pt x="43" y="8"/>
                    </a:lnTo>
                    <a:lnTo>
                      <a:pt x="39" y="6"/>
                    </a:lnTo>
                    <a:lnTo>
                      <a:pt x="32" y="6"/>
                    </a:lnTo>
                    <a:lnTo>
                      <a:pt x="28" y="6"/>
                    </a:lnTo>
                    <a:lnTo>
                      <a:pt x="24" y="14"/>
                    </a:lnTo>
                    <a:lnTo>
                      <a:pt x="19" y="12"/>
                    </a:lnTo>
                    <a:lnTo>
                      <a:pt x="26" y="8"/>
                    </a:lnTo>
                    <a:lnTo>
                      <a:pt x="26" y="4"/>
                    </a:lnTo>
                    <a:lnTo>
                      <a:pt x="22" y="2"/>
                    </a:lnTo>
                    <a:lnTo>
                      <a:pt x="17" y="0"/>
                    </a:lnTo>
                    <a:lnTo>
                      <a:pt x="13" y="4"/>
                    </a:lnTo>
                    <a:lnTo>
                      <a:pt x="7" y="4"/>
                    </a:lnTo>
                    <a:lnTo>
                      <a:pt x="7" y="8"/>
                    </a:lnTo>
                    <a:lnTo>
                      <a:pt x="2" y="4"/>
                    </a:lnTo>
                    <a:lnTo>
                      <a:pt x="2" y="10"/>
                    </a:lnTo>
                    <a:lnTo>
                      <a:pt x="0" y="14"/>
                    </a:lnTo>
                    <a:lnTo>
                      <a:pt x="9" y="21"/>
                    </a:lnTo>
                    <a:lnTo>
                      <a:pt x="5" y="19"/>
                    </a:lnTo>
                    <a:lnTo>
                      <a:pt x="2" y="23"/>
                    </a:lnTo>
                    <a:lnTo>
                      <a:pt x="5" y="29"/>
                    </a:lnTo>
                    <a:lnTo>
                      <a:pt x="9" y="32"/>
                    </a:lnTo>
                    <a:lnTo>
                      <a:pt x="11" y="38"/>
                    </a:lnTo>
                    <a:lnTo>
                      <a:pt x="17" y="38"/>
                    </a:lnTo>
                    <a:lnTo>
                      <a:pt x="19" y="42"/>
                    </a:lnTo>
                    <a:lnTo>
                      <a:pt x="24" y="49"/>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12" name="Freeform 1080">
                <a:extLst>
                  <a:ext uri="{FF2B5EF4-FFF2-40B4-BE49-F238E27FC236}">
                    <a16:creationId xmlns:a16="http://schemas.microsoft.com/office/drawing/2014/main" id="{E69B63A2-5415-9A4C-8426-8BFC2F32E34A}"/>
                  </a:ext>
                </a:extLst>
              </p:cNvPr>
              <p:cNvSpPr>
                <a:spLocks/>
              </p:cNvSpPr>
              <p:nvPr/>
            </p:nvSpPr>
            <p:spPr bwMode="auto">
              <a:xfrm>
                <a:off x="1349" y="3819"/>
                <a:ext cx="51" cy="51"/>
              </a:xfrm>
              <a:custGeom>
                <a:avLst/>
                <a:gdLst>
                  <a:gd name="T0" fmla="*/ 24 w 51"/>
                  <a:gd name="T1" fmla="*/ 49 h 51"/>
                  <a:gd name="T2" fmla="*/ 19 w 51"/>
                  <a:gd name="T3" fmla="*/ 44 h 51"/>
                  <a:gd name="T4" fmla="*/ 22 w 51"/>
                  <a:gd name="T5" fmla="*/ 51 h 51"/>
                  <a:gd name="T6" fmla="*/ 28 w 51"/>
                  <a:gd name="T7" fmla="*/ 51 h 51"/>
                  <a:gd name="T8" fmla="*/ 30 w 51"/>
                  <a:gd name="T9" fmla="*/ 42 h 51"/>
                  <a:gd name="T10" fmla="*/ 26 w 51"/>
                  <a:gd name="T11" fmla="*/ 36 h 51"/>
                  <a:gd name="T12" fmla="*/ 24 w 51"/>
                  <a:gd name="T13" fmla="*/ 29 h 51"/>
                  <a:gd name="T14" fmla="*/ 28 w 51"/>
                  <a:gd name="T15" fmla="*/ 32 h 51"/>
                  <a:gd name="T16" fmla="*/ 45 w 51"/>
                  <a:gd name="T17" fmla="*/ 42 h 51"/>
                  <a:gd name="T18" fmla="*/ 51 w 51"/>
                  <a:gd name="T19" fmla="*/ 42 h 51"/>
                  <a:gd name="T20" fmla="*/ 51 w 51"/>
                  <a:gd name="T21" fmla="*/ 38 h 51"/>
                  <a:gd name="T22" fmla="*/ 47 w 51"/>
                  <a:gd name="T23" fmla="*/ 25 h 51"/>
                  <a:gd name="T24" fmla="*/ 43 w 51"/>
                  <a:gd name="T25" fmla="*/ 25 h 51"/>
                  <a:gd name="T26" fmla="*/ 37 w 51"/>
                  <a:gd name="T27" fmla="*/ 27 h 51"/>
                  <a:gd name="T28" fmla="*/ 32 w 51"/>
                  <a:gd name="T29" fmla="*/ 23 h 51"/>
                  <a:gd name="T30" fmla="*/ 19 w 51"/>
                  <a:gd name="T31" fmla="*/ 17 h 51"/>
                  <a:gd name="T32" fmla="*/ 24 w 51"/>
                  <a:gd name="T33" fmla="*/ 19 h 51"/>
                  <a:gd name="T34" fmla="*/ 34 w 51"/>
                  <a:gd name="T35" fmla="*/ 23 h 51"/>
                  <a:gd name="T36" fmla="*/ 39 w 51"/>
                  <a:gd name="T37" fmla="*/ 25 h 51"/>
                  <a:gd name="T38" fmla="*/ 43 w 51"/>
                  <a:gd name="T39" fmla="*/ 23 h 51"/>
                  <a:gd name="T40" fmla="*/ 41 w 51"/>
                  <a:gd name="T41" fmla="*/ 19 h 51"/>
                  <a:gd name="T42" fmla="*/ 45 w 51"/>
                  <a:gd name="T43" fmla="*/ 19 h 51"/>
                  <a:gd name="T44" fmla="*/ 45 w 51"/>
                  <a:gd name="T45" fmla="*/ 14 h 51"/>
                  <a:gd name="T46" fmla="*/ 43 w 51"/>
                  <a:gd name="T47" fmla="*/ 8 h 51"/>
                  <a:gd name="T48" fmla="*/ 39 w 51"/>
                  <a:gd name="T49" fmla="*/ 6 h 51"/>
                  <a:gd name="T50" fmla="*/ 32 w 51"/>
                  <a:gd name="T51" fmla="*/ 6 h 51"/>
                  <a:gd name="T52" fmla="*/ 28 w 51"/>
                  <a:gd name="T53" fmla="*/ 6 h 51"/>
                  <a:gd name="T54" fmla="*/ 24 w 51"/>
                  <a:gd name="T55" fmla="*/ 14 h 51"/>
                  <a:gd name="T56" fmla="*/ 19 w 51"/>
                  <a:gd name="T57" fmla="*/ 12 h 51"/>
                  <a:gd name="T58" fmla="*/ 26 w 51"/>
                  <a:gd name="T59" fmla="*/ 8 h 51"/>
                  <a:gd name="T60" fmla="*/ 26 w 51"/>
                  <a:gd name="T61" fmla="*/ 4 h 51"/>
                  <a:gd name="T62" fmla="*/ 22 w 51"/>
                  <a:gd name="T63" fmla="*/ 2 h 51"/>
                  <a:gd name="T64" fmla="*/ 17 w 51"/>
                  <a:gd name="T65" fmla="*/ 0 h 51"/>
                  <a:gd name="T66" fmla="*/ 13 w 51"/>
                  <a:gd name="T67" fmla="*/ 4 h 51"/>
                  <a:gd name="T68" fmla="*/ 7 w 51"/>
                  <a:gd name="T69" fmla="*/ 4 h 51"/>
                  <a:gd name="T70" fmla="*/ 7 w 51"/>
                  <a:gd name="T71" fmla="*/ 8 h 51"/>
                  <a:gd name="T72" fmla="*/ 2 w 51"/>
                  <a:gd name="T73" fmla="*/ 4 h 51"/>
                  <a:gd name="T74" fmla="*/ 2 w 51"/>
                  <a:gd name="T75" fmla="*/ 10 h 51"/>
                  <a:gd name="T76" fmla="*/ 0 w 51"/>
                  <a:gd name="T77" fmla="*/ 14 h 51"/>
                  <a:gd name="T78" fmla="*/ 9 w 51"/>
                  <a:gd name="T79" fmla="*/ 21 h 51"/>
                  <a:gd name="T80" fmla="*/ 5 w 51"/>
                  <a:gd name="T81" fmla="*/ 19 h 51"/>
                  <a:gd name="T82" fmla="*/ 2 w 51"/>
                  <a:gd name="T83" fmla="*/ 23 h 51"/>
                  <a:gd name="T84" fmla="*/ 5 w 51"/>
                  <a:gd name="T85" fmla="*/ 29 h 51"/>
                  <a:gd name="T86" fmla="*/ 9 w 51"/>
                  <a:gd name="T87" fmla="*/ 32 h 51"/>
                  <a:gd name="T88" fmla="*/ 11 w 51"/>
                  <a:gd name="T89" fmla="*/ 38 h 51"/>
                  <a:gd name="T90" fmla="*/ 17 w 51"/>
                  <a:gd name="T91" fmla="*/ 38 h 51"/>
                  <a:gd name="T92" fmla="*/ 19 w 51"/>
                  <a:gd name="T93" fmla="*/ 42 h 51"/>
                  <a:gd name="T94" fmla="*/ 24 w 51"/>
                  <a:gd name="T95" fmla="*/ 4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1" h="51">
                    <a:moveTo>
                      <a:pt x="24" y="49"/>
                    </a:moveTo>
                    <a:lnTo>
                      <a:pt x="19" y="44"/>
                    </a:lnTo>
                    <a:lnTo>
                      <a:pt x="22" y="51"/>
                    </a:lnTo>
                    <a:lnTo>
                      <a:pt x="28" y="51"/>
                    </a:lnTo>
                    <a:lnTo>
                      <a:pt x="30" y="42"/>
                    </a:lnTo>
                    <a:lnTo>
                      <a:pt x="26" y="36"/>
                    </a:lnTo>
                    <a:lnTo>
                      <a:pt x="24" y="29"/>
                    </a:lnTo>
                    <a:lnTo>
                      <a:pt x="28" y="32"/>
                    </a:lnTo>
                    <a:lnTo>
                      <a:pt x="45" y="42"/>
                    </a:lnTo>
                    <a:lnTo>
                      <a:pt x="51" y="42"/>
                    </a:lnTo>
                    <a:lnTo>
                      <a:pt x="51" y="38"/>
                    </a:lnTo>
                    <a:lnTo>
                      <a:pt x="47" y="25"/>
                    </a:lnTo>
                    <a:lnTo>
                      <a:pt x="43" y="25"/>
                    </a:lnTo>
                    <a:lnTo>
                      <a:pt x="37" y="27"/>
                    </a:lnTo>
                    <a:lnTo>
                      <a:pt x="32" y="23"/>
                    </a:lnTo>
                    <a:lnTo>
                      <a:pt x="19" y="17"/>
                    </a:lnTo>
                    <a:lnTo>
                      <a:pt x="24" y="19"/>
                    </a:lnTo>
                    <a:lnTo>
                      <a:pt x="34" y="23"/>
                    </a:lnTo>
                    <a:lnTo>
                      <a:pt x="39" y="25"/>
                    </a:lnTo>
                    <a:lnTo>
                      <a:pt x="43" y="23"/>
                    </a:lnTo>
                    <a:lnTo>
                      <a:pt x="41" y="19"/>
                    </a:lnTo>
                    <a:lnTo>
                      <a:pt x="45" y="19"/>
                    </a:lnTo>
                    <a:lnTo>
                      <a:pt x="45" y="14"/>
                    </a:lnTo>
                    <a:lnTo>
                      <a:pt x="43" y="8"/>
                    </a:lnTo>
                    <a:lnTo>
                      <a:pt x="39" y="6"/>
                    </a:lnTo>
                    <a:lnTo>
                      <a:pt x="32" y="6"/>
                    </a:lnTo>
                    <a:lnTo>
                      <a:pt x="28" y="6"/>
                    </a:lnTo>
                    <a:lnTo>
                      <a:pt x="24" y="14"/>
                    </a:lnTo>
                    <a:lnTo>
                      <a:pt x="19" y="12"/>
                    </a:lnTo>
                    <a:lnTo>
                      <a:pt x="26" y="8"/>
                    </a:lnTo>
                    <a:lnTo>
                      <a:pt x="26" y="4"/>
                    </a:lnTo>
                    <a:lnTo>
                      <a:pt x="22" y="2"/>
                    </a:lnTo>
                    <a:lnTo>
                      <a:pt x="17" y="0"/>
                    </a:lnTo>
                    <a:lnTo>
                      <a:pt x="13" y="4"/>
                    </a:lnTo>
                    <a:lnTo>
                      <a:pt x="7" y="4"/>
                    </a:lnTo>
                    <a:lnTo>
                      <a:pt x="7" y="8"/>
                    </a:lnTo>
                    <a:lnTo>
                      <a:pt x="2" y="4"/>
                    </a:lnTo>
                    <a:lnTo>
                      <a:pt x="2" y="10"/>
                    </a:lnTo>
                    <a:lnTo>
                      <a:pt x="0" y="14"/>
                    </a:lnTo>
                    <a:lnTo>
                      <a:pt x="9" y="21"/>
                    </a:lnTo>
                    <a:lnTo>
                      <a:pt x="5" y="19"/>
                    </a:lnTo>
                    <a:lnTo>
                      <a:pt x="2" y="23"/>
                    </a:lnTo>
                    <a:lnTo>
                      <a:pt x="5" y="29"/>
                    </a:lnTo>
                    <a:lnTo>
                      <a:pt x="9" y="32"/>
                    </a:lnTo>
                    <a:lnTo>
                      <a:pt x="11" y="38"/>
                    </a:lnTo>
                    <a:lnTo>
                      <a:pt x="17" y="38"/>
                    </a:lnTo>
                    <a:lnTo>
                      <a:pt x="19" y="42"/>
                    </a:lnTo>
                    <a:lnTo>
                      <a:pt x="24" y="49"/>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13" name="Freeform 1081">
                <a:extLst>
                  <a:ext uri="{FF2B5EF4-FFF2-40B4-BE49-F238E27FC236}">
                    <a16:creationId xmlns:a16="http://schemas.microsoft.com/office/drawing/2014/main" id="{375F2086-4A69-8C4E-A1C7-FC2A37FD3A22}"/>
                  </a:ext>
                </a:extLst>
              </p:cNvPr>
              <p:cNvSpPr>
                <a:spLocks/>
              </p:cNvSpPr>
              <p:nvPr/>
            </p:nvSpPr>
            <p:spPr bwMode="auto">
              <a:xfrm>
                <a:off x="1371" y="3872"/>
                <a:ext cx="10" cy="19"/>
              </a:xfrm>
              <a:custGeom>
                <a:avLst/>
                <a:gdLst>
                  <a:gd name="T0" fmla="*/ 4 w 10"/>
                  <a:gd name="T1" fmla="*/ 0 h 19"/>
                  <a:gd name="T2" fmla="*/ 0 w 10"/>
                  <a:gd name="T3" fmla="*/ 0 h 19"/>
                  <a:gd name="T4" fmla="*/ 6 w 10"/>
                  <a:gd name="T5" fmla="*/ 13 h 19"/>
                  <a:gd name="T6" fmla="*/ 4 w 10"/>
                  <a:gd name="T7" fmla="*/ 17 h 19"/>
                  <a:gd name="T8" fmla="*/ 8 w 10"/>
                  <a:gd name="T9" fmla="*/ 19 h 19"/>
                  <a:gd name="T10" fmla="*/ 10 w 10"/>
                  <a:gd name="T11" fmla="*/ 15 h 19"/>
                  <a:gd name="T12" fmla="*/ 10 w 10"/>
                  <a:gd name="T13" fmla="*/ 4 h 19"/>
                  <a:gd name="T14" fmla="*/ 4 w 10"/>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9">
                    <a:moveTo>
                      <a:pt x="4" y="0"/>
                    </a:moveTo>
                    <a:lnTo>
                      <a:pt x="0" y="0"/>
                    </a:lnTo>
                    <a:lnTo>
                      <a:pt x="6" y="13"/>
                    </a:lnTo>
                    <a:lnTo>
                      <a:pt x="4" y="17"/>
                    </a:lnTo>
                    <a:lnTo>
                      <a:pt x="8" y="19"/>
                    </a:lnTo>
                    <a:lnTo>
                      <a:pt x="10" y="15"/>
                    </a:lnTo>
                    <a:lnTo>
                      <a:pt x="10" y="4"/>
                    </a:lnTo>
                    <a:lnTo>
                      <a:pt x="4"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14" name="Freeform 1082">
                <a:extLst>
                  <a:ext uri="{FF2B5EF4-FFF2-40B4-BE49-F238E27FC236}">
                    <a16:creationId xmlns:a16="http://schemas.microsoft.com/office/drawing/2014/main" id="{97C0F282-AC1F-FF44-AEBB-EB37C6CF90BB}"/>
                  </a:ext>
                </a:extLst>
              </p:cNvPr>
              <p:cNvSpPr>
                <a:spLocks/>
              </p:cNvSpPr>
              <p:nvPr/>
            </p:nvSpPr>
            <p:spPr bwMode="auto">
              <a:xfrm>
                <a:off x="1371" y="3872"/>
                <a:ext cx="10" cy="19"/>
              </a:xfrm>
              <a:custGeom>
                <a:avLst/>
                <a:gdLst>
                  <a:gd name="T0" fmla="*/ 4 w 10"/>
                  <a:gd name="T1" fmla="*/ 0 h 19"/>
                  <a:gd name="T2" fmla="*/ 0 w 10"/>
                  <a:gd name="T3" fmla="*/ 0 h 19"/>
                  <a:gd name="T4" fmla="*/ 6 w 10"/>
                  <a:gd name="T5" fmla="*/ 13 h 19"/>
                  <a:gd name="T6" fmla="*/ 4 w 10"/>
                  <a:gd name="T7" fmla="*/ 17 h 19"/>
                  <a:gd name="T8" fmla="*/ 8 w 10"/>
                  <a:gd name="T9" fmla="*/ 19 h 19"/>
                  <a:gd name="T10" fmla="*/ 10 w 10"/>
                  <a:gd name="T11" fmla="*/ 15 h 19"/>
                  <a:gd name="T12" fmla="*/ 10 w 10"/>
                  <a:gd name="T13" fmla="*/ 4 h 19"/>
                  <a:gd name="T14" fmla="*/ 4 w 10"/>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9">
                    <a:moveTo>
                      <a:pt x="4" y="0"/>
                    </a:moveTo>
                    <a:lnTo>
                      <a:pt x="0" y="0"/>
                    </a:lnTo>
                    <a:lnTo>
                      <a:pt x="6" y="13"/>
                    </a:lnTo>
                    <a:lnTo>
                      <a:pt x="4" y="17"/>
                    </a:lnTo>
                    <a:lnTo>
                      <a:pt x="8" y="19"/>
                    </a:lnTo>
                    <a:lnTo>
                      <a:pt x="10" y="15"/>
                    </a:lnTo>
                    <a:lnTo>
                      <a:pt x="10" y="4"/>
                    </a:lnTo>
                    <a:lnTo>
                      <a:pt x="4"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15" name="Freeform 1083">
                <a:extLst>
                  <a:ext uri="{FF2B5EF4-FFF2-40B4-BE49-F238E27FC236}">
                    <a16:creationId xmlns:a16="http://schemas.microsoft.com/office/drawing/2014/main" id="{950D5E6F-19DC-B84E-B274-CC712F831B95}"/>
                  </a:ext>
                </a:extLst>
              </p:cNvPr>
              <p:cNvSpPr>
                <a:spLocks/>
              </p:cNvSpPr>
              <p:nvPr/>
            </p:nvSpPr>
            <p:spPr bwMode="auto">
              <a:xfrm>
                <a:off x="1392" y="3810"/>
                <a:ext cx="40" cy="72"/>
              </a:xfrm>
              <a:custGeom>
                <a:avLst/>
                <a:gdLst>
                  <a:gd name="T0" fmla="*/ 17 w 40"/>
                  <a:gd name="T1" fmla="*/ 47 h 72"/>
                  <a:gd name="T2" fmla="*/ 23 w 40"/>
                  <a:gd name="T3" fmla="*/ 43 h 72"/>
                  <a:gd name="T4" fmla="*/ 19 w 40"/>
                  <a:gd name="T5" fmla="*/ 47 h 72"/>
                  <a:gd name="T6" fmla="*/ 23 w 40"/>
                  <a:gd name="T7" fmla="*/ 53 h 72"/>
                  <a:gd name="T8" fmla="*/ 19 w 40"/>
                  <a:gd name="T9" fmla="*/ 68 h 72"/>
                  <a:gd name="T10" fmla="*/ 21 w 40"/>
                  <a:gd name="T11" fmla="*/ 72 h 72"/>
                  <a:gd name="T12" fmla="*/ 25 w 40"/>
                  <a:gd name="T13" fmla="*/ 70 h 72"/>
                  <a:gd name="T14" fmla="*/ 28 w 40"/>
                  <a:gd name="T15" fmla="*/ 66 h 72"/>
                  <a:gd name="T16" fmla="*/ 32 w 40"/>
                  <a:gd name="T17" fmla="*/ 62 h 72"/>
                  <a:gd name="T18" fmla="*/ 34 w 40"/>
                  <a:gd name="T19" fmla="*/ 58 h 72"/>
                  <a:gd name="T20" fmla="*/ 30 w 40"/>
                  <a:gd name="T21" fmla="*/ 51 h 72"/>
                  <a:gd name="T22" fmla="*/ 36 w 40"/>
                  <a:gd name="T23" fmla="*/ 55 h 72"/>
                  <a:gd name="T24" fmla="*/ 40 w 40"/>
                  <a:gd name="T25" fmla="*/ 51 h 72"/>
                  <a:gd name="T26" fmla="*/ 36 w 40"/>
                  <a:gd name="T27" fmla="*/ 47 h 72"/>
                  <a:gd name="T28" fmla="*/ 36 w 40"/>
                  <a:gd name="T29" fmla="*/ 43 h 72"/>
                  <a:gd name="T30" fmla="*/ 36 w 40"/>
                  <a:gd name="T31" fmla="*/ 36 h 72"/>
                  <a:gd name="T32" fmla="*/ 30 w 40"/>
                  <a:gd name="T33" fmla="*/ 32 h 72"/>
                  <a:gd name="T34" fmla="*/ 23 w 40"/>
                  <a:gd name="T35" fmla="*/ 23 h 72"/>
                  <a:gd name="T36" fmla="*/ 21 w 40"/>
                  <a:gd name="T37" fmla="*/ 17 h 72"/>
                  <a:gd name="T38" fmla="*/ 19 w 40"/>
                  <a:gd name="T39" fmla="*/ 13 h 72"/>
                  <a:gd name="T40" fmla="*/ 25 w 40"/>
                  <a:gd name="T41" fmla="*/ 15 h 72"/>
                  <a:gd name="T42" fmla="*/ 28 w 40"/>
                  <a:gd name="T43" fmla="*/ 21 h 72"/>
                  <a:gd name="T44" fmla="*/ 32 w 40"/>
                  <a:gd name="T45" fmla="*/ 26 h 72"/>
                  <a:gd name="T46" fmla="*/ 34 w 40"/>
                  <a:gd name="T47" fmla="*/ 32 h 72"/>
                  <a:gd name="T48" fmla="*/ 38 w 40"/>
                  <a:gd name="T49" fmla="*/ 36 h 72"/>
                  <a:gd name="T50" fmla="*/ 36 w 40"/>
                  <a:gd name="T51" fmla="*/ 30 h 72"/>
                  <a:gd name="T52" fmla="*/ 30 w 40"/>
                  <a:gd name="T53" fmla="*/ 19 h 72"/>
                  <a:gd name="T54" fmla="*/ 25 w 40"/>
                  <a:gd name="T55" fmla="*/ 13 h 72"/>
                  <a:gd name="T56" fmla="*/ 23 w 40"/>
                  <a:gd name="T57" fmla="*/ 9 h 72"/>
                  <a:gd name="T58" fmla="*/ 19 w 40"/>
                  <a:gd name="T59" fmla="*/ 9 h 72"/>
                  <a:gd name="T60" fmla="*/ 13 w 40"/>
                  <a:gd name="T61" fmla="*/ 9 h 72"/>
                  <a:gd name="T62" fmla="*/ 8 w 40"/>
                  <a:gd name="T63" fmla="*/ 9 h 72"/>
                  <a:gd name="T64" fmla="*/ 4 w 40"/>
                  <a:gd name="T65" fmla="*/ 4 h 72"/>
                  <a:gd name="T66" fmla="*/ 0 w 40"/>
                  <a:gd name="T67" fmla="*/ 0 h 72"/>
                  <a:gd name="T68" fmla="*/ 0 w 40"/>
                  <a:gd name="T69" fmla="*/ 4 h 72"/>
                  <a:gd name="T70" fmla="*/ 2 w 40"/>
                  <a:gd name="T71" fmla="*/ 9 h 72"/>
                  <a:gd name="T72" fmla="*/ 6 w 40"/>
                  <a:gd name="T73" fmla="*/ 15 h 72"/>
                  <a:gd name="T74" fmla="*/ 13 w 40"/>
                  <a:gd name="T75" fmla="*/ 38 h 72"/>
                  <a:gd name="T76" fmla="*/ 17 w 40"/>
                  <a:gd name="T77" fmla="*/ 4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 h="72">
                    <a:moveTo>
                      <a:pt x="17" y="47"/>
                    </a:moveTo>
                    <a:lnTo>
                      <a:pt x="23" y="43"/>
                    </a:lnTo>
                    <a:lnTo>
                      <a:pt x="19" y="47"/>
                    </a:lnTo>
                    <a:lnTo>
                      <a:pt x="23" y="53"/>
                    </a:lnTo>
                    <a:lnTo>
                      <a:pt x="19" y="68"/>
                    </a:lnTo>
                    <a:lnTo>
                      <a:pt x="21" y="72"/>
                    </a:lnTo>
                    <a:lnTo>
                      <a:pt x="25" y="70"/>
                    </a:lnTo>
                    <a:lnTo>
                      <a:pt x="28" y="66"/>
                    </a:lnTo>
                    <a:lnTo>
                      <a:pt x="32" y="62"/>
                    </a:lnTo>
                    <a:lnTo>
                      <a:pt x="34" y="58"/>
                    </a:lnTo>
                    <a:lnTo>
                      <a:pt x="30" y="51"/>
                    </a:lnTo>
                    <a:lnTo>
                      <a:pt x="36" y="55"/>
                    </a:lnTo>
                    <a:lnTo>
                      <a:pt x="40" y="51"/>
                    </a:lnTo>
                    <a:lnTo>
                      <a:pt x="36" y="47"/>
                    </a:lnTo>
                    <a:lnTo>
                      <a:pt x="36" y="43"/>
                    </a:lnTo>
                    <a:lnTo>
                      <a:pt x="36" y="36"/>
                    </a:lnTo>
                    <a:lnTo>
                      <a:pt x="30" y="32"/>
                    </a:lnTo>
                    <a:lnTo>
                      <a:pt x="23" y="23"/>
                    </a:lnTo>
                    <a:lnTo>
                      <a:pt x="21" y="17"/>
                    </a:lnTo>
                    <a:lnTo>
                      <a:pt x="19" y="13"/>
                    </a:lnTo>
                    <a:lnTo>
                      <a:pt x="25" y="15"/>
                    </a:lnTo>
                    <a:lnTo>
                      <a:pt x="28" y="21"/>
                    </a:lnTo>
                    <a:lnTo>
                      <a:pt x="32" y="26"/>
                    </a:lnTo>
                    <a:lnTo>
                      <a:pt x="34" y="32"/>
                    </a:lnTo>
                    <a:lnTo>
                      <a:pt x="38" y="36"/>
                    </a:lnTo>
                    <a:lnTo>
                      <a:pt x="36" y="30"/>
                    </a:lnTo>
                    <a:lnTo>
                      <a:pt x="30" y="19"/>
                    </a:lnTo>
                    <a:lnTo>
                      <a:pt x="25" y="13"/>
                    </a:lnTo>
                    <a:lnTo>
                      <a:pt x="23" y="9"/>
                    </a:lnTo>
                    <a:lnTo>
                      <a:pt x="19" y="9"/>
                    </a:lnTo>
                    <a:lnTo>
                      <a:pt x="13" y="9"/>
                    </a:lnTo>
                    <a:lnTo>
                      <a:pt x="8" y="9"/>
                    </a:lnTo>
                    <a:lnTo>
                      <a:pt x="4" y="4"/>
                    </a:lnTo>
                    <a:lnTo>
                      <a:pt x="0" y="0"/>
                    </a:lnTo>
                    <a:lnTo>
                      <a:pt x="0" y="4"/>
                    </a:lnTo>
                    <a:lnTo>
                      <a:pt x="2" y="9"/>
                    </a:lnTo>
                    <a:lnTo>
                      <a:pt x="6" y="15"/>
                    </a:lnTo>
                    <a:lnTo>
                      <a:pt x="13" y="38"/>
                    </a:lnTo>
                    <a:lnTo>
                      <a:pt x="17" y="47"/>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16" name="Freeform 1084">
                <a:extLst>
                  <a:ext uri="{FF2B5EF4-FFF2-40B4-BE49-F238E27FC236}">
                    <a16:creationId xmlns:a16="http://schemas.microsoft.com/office/drawing/2014/main" id="{9C2F4A8A-D056-FE4E-BE37-3678053C1997}"/>
                  </a:ext>
                </a:extLst>
              </p:cNvPr>
              <p:cNvSpPr>
                <a:spLocks/>
              </p:cNvSpPr>
              <p:nvPr/>
            </p:nvSpPr>
            <p:spPr bwMode="auto">
              <a:xfrm>
                <a:off x="1392" y="3810"/>
                <a:ext cx="40" cy="72"/>
              </a:xfrm>
              <a:custGeom>
                <a:avLst/>
                <a:gdLst>
                  <a:gd name="T0" fmla="*/ 17 w 40"/>
                  <a:gd name="T1" fmla="*/ 47 h 72"/>
                  <a:gd name="T2" fmla="*/ 23 w 40"/>
                  <a:gd name="T3" fmla="*/ 43 h 72"/>
                  <a:gd name="T4" fmla="*/ 19 w 40"/>
                  <a:gd name="T5" fmla="*/ 47 h 72"/>
                  <a:gd name="T6" fmla="*/ 23 w 40"/>
                  <a:gd name="T7" fmla="*/ 53 h 72"/>
                  <a:gd name="T8" fmla="*/ 19 w 40"/>
                  <a:gd name="T9" fmla="*/ 68 h 72"/>
                  <a:gd name="T10" fmla="*/ 21 w 40"/>
                  <a:gd name="T11" fmla="*/ 72 h 72"/>
                  <a:gd name="T12" fmla="*/ 25 w 40"/>
                  <a:gd name="T13" fmla="*/ 70 h 72"/>
                  <a:gd name="T14" fmla="*/ 28 w 40"/>
                  <a:gd name="T15" fmla="*/ 66 h 72"/>
                  <a:gd name="T16" fmla="*/ 32 w 40"/>
                  <a:gd name="T17" fmla="*/ 62 h 72"/>
                  <a:gd name="T18" fmla="*/ 34 w 40"/>
                  <a:gd name="T19" fmla="*/ 58 h 72"/>
                  <a:gd name="T20" fmla="*/ 30 w 40"/>
                  <a:gd name="T21" fmla="*/ 51 h 72"/>
                  <a:gd name="T22" fmla="*/ 36 w 40"/>
                  <a:gd name="T23" fmla="*/ 55 h 72"/>
                  <a:gd name="T24" fmla="*/ 40 w 40"/>
                  <a:gd name="T25" fmla="*/ 51 h 72"/>
                  <a:gd name="T26" fmla="*/ 36 w 40"/>
                  <a:gd name="T27" fmla="*/ 47 h 72"/>
                  <a:gd name="T28" fmla="*/ 36 w 40"/>
                  <a:gd name="T29" fmla="*/ 43 h 72"/>
                  <a:gd name="T30" fmla="*/ 36 w 40"/>
                  <a:gd name="T31" fmla="*/ 36 h 72"/>
                  <a:gd name="T32" fmla="*/ 30 w 40"/>
                  <a:gd name="T33" fmla="*/ 32 h 72"/>
                  <a:gd name="T34" fmla="*/ 23 w 40"/>
                  <a:gd name="T35" fmla="*/ 23 h 72"/>
                  <a:gd name="T36" fmla="*/ 21 w 40"/>
                  <a:gd name="T37" fmla="*/ 17 h 72"/>
                  <a:gd name="T38" fmla="*/ 19 w 40"/>
                  <a:gd name="T39" fmla="*/ 13 h 72"/>
                  <a:gd name="T40" fmla="*/ 25 w 40"/>
                  <a:gd name="T41" fmla="*/ 15 h 72"/>
                  <a:gd name="T42" fmla="*/ 28 w 40"/>
                  <a:gd name="T43" fmla="*/ 21 h 72"/>
                  <a:gd name="T44" fmla="*/ 32 w 40"/>
                  <a:gd name="T45" fmla="*/ 26 h 72"/>
                  <a:gd name="T46" fmla="*/ 34 w 40"/>
                  <a:gd name="T47" fmla="*/ 32 h 72"/>
                  <a:gd name="T48" fmla="*/ 38 w 40"/>
                  <a:gd name="T49" fmla="*/ 36 h 72"/>
                  <a:gd name="T50" fmla="*/ 36 w 40"/>
                  <a:gd name="T51" fmla="*/ 30 h 72"/>
                  <a:gd name="T52" fmla="*/ 30 w 40"/>
                  <a:gd name="T53" fmla="*/ 19 h 72"/>
                  <a:gd name="T54" fmla="*/ 25 w 40"/>
                  <a:gd name="T55" fmla="*/ 13 h 72"/>
                  <a:gd name="T56" fmla="*/ 23 w 40"/>
                  <a:gd name="T57" fmla="*/ 9 h 72"/>
                  <a:gd name="T58" fmla="*/ 19 w 40"/>
                  <a:gd name="T59" fmla="*/ 9 h 72"/>
                  <a:gd name="T60" fmla="*/ 13 w 40"/>
                  <a:gd name="T61" fmla="*/ 9 h 72"/>
                  <a:gd name="T62" fmla="*/ 8 w 40"/>
                  <a:gd name="T63" fmla="*/ 9 h 72"/>
                  <a:gd name="T64" fmla="*/ 4 w 40"/>
                  <a:gd name="T65" fmla="*/ 4 h 72"/>
                  <a:gd name="T66" fmla="*/ 0 w 40"/>
                  <a:gd name="T67" fmla="*/ 0 h 72"/>
                  <a:gd name="T68" fmla="*/ 0 w 40"/>
                  <a:gd name="T69" fmla="*/ 4 h 72"/>
                  <a:gd name="T70" fmla="*/ 2 w 40"/>
                  <a:gd name="T71" fmla="*/ 9 h 72"/>
                  <a:gd name="T72" fmla="*/ 6 w 40"/>
                  <a:gd name="T73" fmla="*/ 15 h 72"/>
                  <a:gd name="T74" fmla="*/ 13 w 40"/>
                  <a:gd name="T75" fmla="*/ 38 h 72"/>
                  <a:gd name="T76" fmla="*/ 17 w 40"/>
                  <a:gd name="T77" fmla="*/ 4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 h="72">
                    <a:moveTo>
                      <a:pt x="17" y="47"/>
                    </a:moveTo>
                    <a:lnTo>
                      <a:pt x="23" y="43"/>
                    </a:lnTo>
                    <a:lnTo>
                      <a:pt x="19" y="47"/>
                    </a:lnTo>
                    <a:lnTo>
                      <a:pt x="23" y="53"/>
                    </a:lnTo>
                    <a:lnTo>
                      <a:pt x="19" y="68"/>
                    </a:lnTo>
                    <a:lnTo>
                      <a:pt x="21" y="72"/>
                    </a:lnTo>
                    <a:lnTo>
                      <a:pt x="25" y="70"/>
                    </a:lnTo>
                    <a:lnTo>
                      <a:pt x="28" y="66"/>
                    </a:lnTo>
                    <a:lnTo>
                      <a:pt x="32" y="62"/>
                    </a:lnTo>
                    <a:lnTo>
                      <a:pt x="34" y="58"/>
                    </a:lnTo>
                    <a:lnTo>
                      <a:pt x="30" y="51"/>
                    </a:lnTo>
                    <a:lnTo>
                      <a:pt x="36" y="55"/>
                    </a:lnTo>
                    <a:lnTo>
                      <a:pt x="40" y="51"/>
                    </a:lnTo>
                    <a:lnTo>
                      <a:pt x="36" y="47"/>
                    </a:lnTo>
                    <a:lnTo>
                      <a:pt x="36" y="43"/>
                    </a:lnTo>
                    <a:lnTo>
                      <a:pt x="36" y="36"/>
                    </a:lnTo>
                    <a:lnTo>
                      <a:pt x="30" y="32"/>
                    </a:lnTo>
                    <a:lnTo>
                      <a:pt x="23" y="23"/>
                    </a:lnTo>
                    <a:lnTo>
                      <a:pt x="21" y="17"/>
                    </a:lnTo>
                    <a:lnTo>
                      <a:pt x="19" y="13"/>
                    </a:lnTo>
                    <a:lnTo>
                      <a:pt x="25" y="15"/>
                    </a:lnTo>
                    <a:lnTo>
                      <a:pt x="28" y="21"/>
                    </a:lnTo>
                    <a:lnTo>
                      <a:pt x="32" y="26"/>
                    </a:lnTo>
                    <a:lnTo>
                      <a:pt x="34" y="32"/>
                    </a:lnTo>
                    <a:lnTo>
                      <a:pt x="38" y="36"/>
                    </a:lnTo>
                    <a:lnTo>
                      <a:pt x="36" y="30"/>
                    </a:lnTo>
                    <a:lnTo>
                      <a:pt x="30" y="19"/>
                    </a:lnTo>
                    <a:lnTo>
                      <a:pt x="25" y="13"/>
                    </a:lnTo>
                    <a:lnTo>
                      <a:pt x="23" y="9"/>
                    </a:lnTo>
                    <a:lnTo>
                      <a:pt x="19" y="9"/>
                    </a:lnTo>
                    <a:lnTo>
                      <a:pt x="13" y="9"/>
                    </a:lnTo>
                    <a:lnTo>
                      <a:pt x="8" y="9"/>
                    </a:lnTo>
                    <a:lnTo>
                      <a:pt x="4" y="4"/>
                    </a:lnTo>
                    <a:lnTo>
                      <a:pt x="0" y="0"/>
                    </a:lnTo>
                    <a:lnTo>
                      <a:pt x="0" y="4"/>
                    </a:lnTo>
                    <a:lnTo>
                      <a:pt x="2" y="9"/>
                    </a:lnTo>
                    <a:lnTo>
                      <a:pt x="6" y="15"/>
                    </a:lnTo>
                    <a:lnTo>
                      <a:pt x="13" y="38"/>
                    </a:lnTo>
                    <a:lnTo>
                      <a:pt x="17" y="47"/>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17" name="Freeform 1085">
                <a:extLst>
                  <a:ext uri="{FF2B5EF4-FFF2-40B4-BE49-F238E27FC236}">
                    <a16:creationId xmlns:a16="http://schemas.microsoft.com/office/drawing/2014/main" id="{C13431CE-9BFF-3046-86B5-7917A7642F19}"/>
                  </a:ext>
                </a:extLst>
              </p:cNvPr>
              <p:cNvSpPr>
                <a:spLocks/>
              </p:cNvSpPr>
              <p:nvPr/>
            </p:nvSpPr>
            <p:spPr bwMode="auto">
              <a:xfrm>
                <a:off x="1377" y="3857"/>
                <a:ext cx="40" cy="74"/>
              </a:xfrm>
              <a:custGeom>
                <a:avLst/>
                <a:gdLst>
                  <a:gd name="T0" fmla="*/ 23 w 40"/>
                  <a:gd name="T1" fmla="*/ 55 h 74"/>
                  <a:gd name="T2" fmla="*/ 26 w 40"/>
                  <a:gd name="T3" fmla="*/ 49 h 74"/>
                  <a:gd name="T4" fmla="*/ 26 w 40"/>
                  <a:gd name="T5" fmla="*/ 55 h 74"/>
                  <a:gd name="T6" fmla="*/ 28 w 40"/>
                  <a:gd name="T7" fmla="*/ 62 h 74"/>
                  <a:gd name="T8" fmla="*/ 32 w 40"/>
                  <a:gd name="T9" fmla="*/ 66 h 74"/>
                  <a:gd name="T10" fmla="*/ 36 w 40"/>
                  <a:gd name="T11" fmla="*/ 70 h 74"/>
                  <a:gd name="T12" fmla="*/ 40 w 40"/>
                  <a:gd name="T13" fmla="*/ 74 h 74"/>
                  <a:gd name="T14" fmla="*/ 40 w 40"/>
                  <a:gd name="T15" fmla="*/ 68 h 74"/>
                  <a:gd name="T16" fmla="*/ 38 w 40"/>
                  <a:gd name="T17" fmla="*/ 57 h 74"/>
                  <a:gd name="T18" fmla="*/ 40 w 40"/>
                  <a:gd name="T19" fmla="*/ 53 h 74"/>
                  <a:gd name="T20" fmla="*/ 36 w 40"/>
                  <a:gd name="T21" fmla="*/ 43 h 74"/>
                  <a:gd name="T22" fmla="*/ 28 w 40"/>
                  <a:gd name="T23" fmla="*/ 19 h 74"/>
                  <a:gd name="T24" fmla="*/ 23 w 40"/>
                  <a:gd name="T25" fmla="*/ 15 h 74"/>
                  <a:gd name="T26" fmla="*/ 21 w 40"/>
                  <a:gd name="T27" fmla="*/ 11 h 74"/>
                  <a:gd name="T28" fmla="*/ 13 w 40"/>
                  <a:gd name="T29" fmla="*/ 4 h 74"/>
                  <a:gd name="T30" fmla="*/ 6 w 40"/>
                  <a:gd name="T31" fmla="*/ 6 h 74"/>
                  <a:gd name="T32" fmla="*/ 11 w 40"/>
                  <a:gd name="T33" fmla="*/ 2 h 74"/>
                  <a:gd name="T34" fmla="*/ 6 w 40"/>
                  <a:gd name="T35" fmla="*/ 0 h 74"/>
                  <a:gd name="T36" fmla="*/ 2 w 40"/>
                  <a:gd name="T37" fmla="*/ 11 h 74"/>
                  <a:gd name="T38" fmla="*/ 0 w 40"/>
                  <a:gd name="T39" fmla="*/ 15 h 74"/>
                  <a:gd name="T40" fmla="*/ 4 w 40"/>
                  <a:gd name="T41" fmla="*/ 19 h 74"/>
                  <a:gd name="T42" fmla="*/ 11 w 40"/>
                  <a:gd name="T43" fmla="*/ 17 h 74"/>
                  <a:gd name="T44" fmla="*/ 9 w 40"/>
                  <a:gd name="T45" fmla="*/ 23 h 74"/>
                  <a:gd name="T46" fmla="*/ 13 w 40"/>
                  <a:gd name="T47" fmla="*/ 28 h 74"/>
                  <a:gd name="T48" fmla="*/ 17 w 40"/>
                  <a:gd name="T49" fmla="*/ 30 h 74"/>
                  <a:gd name="T50" fmla="*/ 13 w 40"/>
                  <a:gd name="T51" fmla="*/ 34 h 74"/>
                  <a:gd name="T52" fmla="*/ 15 w 40"/>
                  <a:gd name="T53" fmla="*/ 45 h 74"/>
                  <a:gd name="T54" fmla="*/ 21 w 40"/>
                  <a:gd name="T55" fmla="*/ 45 h 74"/>
                  <a:gd name="T56" fmla="*/ 19 w 40"/>
                  <a:gd name="T57" fmla="*/ 49 h 74"/>
                  <a:gd name="T58" fmla="*/ 23 w 40"/>
                  <a:gd name="T59" fmla="*/ 47 h 74"/>
                  <a:gd name="T60" fmla="*/ 23 w 40"/>
                  <a:gd name="T61" fmla="*/ 51 h 74"/>
                  <a:gd name="T62" fmla="*/ 23 w 40"/>
                  <a:gd name="T63" fmla="*/ 5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74">
                    <a:moveTo>
                      <a:pt x="23" y="55"/>
                    </a:moveTo>
                    <a:lnTo>
                      <a:pt x="26" y="49"/>
                    </a:lnTo>
                    <a:lnTo>
                      <a:pt x="26" y="55"/>
                    </a:lnTo>
                    <a:lnTo>
                      <a:pt x="28" y="62"/>
                    </a:lnTo>
                    <a:lnTo>
                      <a:pt x="32" y="66"/>
                    </a:lnTo>
                    <a:lnTo>
                      <a:pt x="36" y="70"/>
                    </a:lnTo>
                    <a:lnTo>
                      <a:pt x="40" y="74"/>
                    </a:lnTo>
                    <a:lnTo>
                      <a:pt x="40" y="68"/>
                    </a:lnTo>
                    <a:lnTo>
                      <a:pt x="38" y="57"/>
                    </a:lnTo>
                    <a:lnTo>
                      <a:pt x="40" y="53"/>
                    </a:lnTo>
                    <a:lnTo>
                      <a:pt x="36" y="43"/>
                    </a:lnTo>
                    <a:lnTo>
                      <a:pt x="28" y="19"/>
                    </a:lnTo>
                    <a:lnTo>
                      <a:pt x="23" y="15"/>
                    </a:lnTo>
                    <a:lnTo>
                      <a:pt x="21" y="11"/>
                    </a:lnTo>
                    <a:lnTo>
                      <a:pt x="13" y="4"/>
                    </a:lnTo>
                    <a:lnTo>
                      <a:pt x="6" y="6"/>
                    </a:lnTo>
                    <a:lnTo>
                      <a:pt x="11" y="2"/>
                    </a:lnTo>
                    <a:lnTo>
                      <a:pt x="6" y="0"/>
                    </a:lnTo>
                    <a:lnTo>
                      <a:pt x="2" y="11"/>
                    </a:lnTo>
                    <a:lnTo>
                      <a:pt x="0" y="15"/>
                    </a:lnTo>
                    <a:lnTo>
                      <a:pt x="4" y="19"/>
                    </a:lnTo>
                    <a:lnTo>
                      <a:pt x="11" y="17"/>
                    </a:lnTo>
                    <a:lnTo>
                      <a:pt x="9" y="23"/>
                    </a:lnTo>
                    <a:lnTo>
                      <a:pt x="13" y="28"/>
                    </a:lnTo>
                    <a:lnTo>
                      <a:pt x="17" y="30"/>
                    </a:lnTo>
                    <a:lnTo>
                      <a:pt x="13" y="34"/>
                    </a:lnTo>
                    <a:lnTo>
                      <a:pt x="15" y="45"/>
                    </a:lnTo>
                    <a:lnTo>
                      <a:pt x="21" y="45"/>
                    </a:lnTo>
                    <a:lnTo>
                      <a:pt x="19" y="49"/>
                    </a:lnTo>
                    <a:lnTo>
                      <a:pt x="23" y="47"/>
                    </a:lnTo>
                    <a:lnTo>
                      <a:pt x="23" y="51"/>
                    </a:lnTo>
                    <a:lnTo>
                      <a:pt x="23" y="55"/>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18" name="Freeform 1086">
                <a:extLst>
                  <a:ext uri="{FF2B5EF4-FFF2-40B4-BE49-F238E27FC236}">
                    <a16:creationId xmlns:a16="http://schemas.microsoft.com/office/drawing/2014/main" id="{8D6FCB57-DBD4-EB42-9D19-CCDE69E1D02F}"/>
                  </a:ext>
                </a:extLst>
              </p:cNvPr>
              <p:cNvSpPr>
                <a:spLocks/>
              </p:cNvSpPr>
              <p:nvPr/>
            </p:nvSpPr>
            <p:spPr bwMode="auto">
              <a:xfrm>
                <a:off x="1377" y="3857"/>
                <a:ext cx="40" cy="74"/>
              </a:xfrm>
              <a:custGeom>
                <a:avLst/>
                <a:gdLst>
                  <a:gd name="T0" fmla="*/ 23 w 40"/>
                  <a:gd name="T1" fmla="*/ 55 h 74"/>
                  <a:gd name="T2" fmla="*/ 26 w 40"/>
                  <a:gd name="T3" fmla="*/ 49 h 74"/>
                  <a:gd name="T4" fmla="*/ 26 w 40"/>
                  <a:gd name="T5" fmla="*/ 55 h 74"/>
                  <a:gd name="T6" fmla="*/ 28 w 40"/>
                  <a:gd name="T7" fmla="*/ 62 h 74"/>
                  <a:gd name="T8" fmla="*/ 32 w 40"/>
                  <a:gd name="T9" fmla="*/ 66 h 74"/>
                  <a:gd name="T10" fmla="*/ 36 w 40"/>
                  <a:gd name="T11" fmla="*/ 70 h 74"/>
                  <a:gd name="T12" fmla="*/ 40 w 40"/>
                  <a:gd name="T13" fmla="*/ 74 h 74"/>
                  <a:gd name="T14" fmla="*/ 40 w 40"/>
                  <a:gd name="T15" fmla="*/ 68 h 74"/>
                  <a:gd name="T16" fmla="*/ 38 w 40"/>
                  <a:gd name="T17" fmla="*/ 57 h 74"/>
                  <a:gd name="T18" fmla="*/ 40 w 40"/>
                  <a:gd name="T19" fmla="*/ 53 h 74"/>
                  <a:gd name="T20" fmla="*/ 36 w 40"/>
                  <a:gd name="T21" fmla="*/ 43 h 74"/>
                  <a:gd name="T22" fmla="*/ 28 w 40"/>
                  <a:gd name="T23" fmla="*/ 19 h 74"/>
                  <a:gd name="T24" fmla="*/ 23 w 40"/>
                  <a:gd name="T25" fmla="*/ 15 h 74"/>
                  <a:gd name="T26" fmla="*/ 21 w 40"/>
                  <a:gd name="T27" fmla="*/ 11 h 74"/>
                  <a:gd name="T28" fmla="*/ 13 w 40"/>
                  <a:gd name="T29" fmla="*/ 4 h 74"/>
                  <a:gd name="T30" fmla="*/ 6 w 40"/>
                  <a:gd name="T31" fmla="*/ 6 h 74"/>
                  <a:gd name="T32" fmla="*/ 11 w 40"/>
                  <a:gd name="T33" fmla="*/ 2 h 74"/>
                  <a:gd name="T34" fmla="*/ 6 w 40"/>
                  <a:gd name="T35" fmla="*/ 0 h 74"/>
                  <a:gd name="T36" fmla="*/ 2 w 40"/>
                  <a:gd name="T37" fmla="*/ 11 h 74"/>
                  <a:gd name="T38" fmla="*/ 0 w 40"/>
                  <a:gd name="T39" fmla="*/ 15 h 74"/>
                  <a:gd name="T40" fmla="*/ 4 w 40"/>
                  <a:gd name="T41" fmla="*/ 19 h 74"/>
                  <a:gd name="T42" fmla="*/ 11 w 40"/>
                  <a:gd name="T43" fmla="*/ 17 h 74"/>
                  <a:gd name="T44" fmla="*/ 9 w 40"/>
                  <a:gd name="T45" fmla="*/ 23 h 74"/>
                  <a:gd name="T46" fmla="*/ 13 w 40"/>
                  <a:gd name="T47" fmla="*/ 28 h 74"/>
                  <a:gd name="T48" fmla="*/ 17 w 40"/>
                  <a:gd name="T49" fmla="*/ 30 h 74"/>
                  <a:gd name="T50" fmla="*/ 13 w 40"/>
                  <a:gd name="T51" fmla="*/ 34 h 74"/>
                  <a:gd name="T52" fmla="*/ 15 w 40"/>
                  <a:gd name="T53" fmla="*/ 45 h 74"/>
                  <a:gd name="T54" fmla="*/ 21 w 40"/>
                  <a:gd name="T55" fmla="*/ 45 h 74"/>
                  <a:gd name="T56" fmla="*/ 19 w 40"/>
                  <a:gd name="T57" fmla="*/ 49 h 74"/>
                  <a:gd name="T58" fmla="*/ 23 w 40"/>
                  <a:gd name="T59" fmla="*/ 47 h 74"/>
                  <a:gd name="T60" fmla="*/ 23 w 40"/>
                  <a:gd name="T61" fmla="*/ 51 h 74"/>
                  <a:gd name="T62" fmla="*/ 23 w 40"/>
                  <a:gd name="T63" fmla="*/ 5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74">
                    <a:moveTo>
                      <a:pt x="23" y="55"/>
                    </a:moveTo>
                    <a:lnTo>
                      <a:pt x="26" y="49"/>
                    </a:lnTo>
                    <a:lnTo>
                      <a:pt x="26" y="55"/>
                    </a:lnTo>
                    <a:lnTo>
                      <a:pt x="28" y="62"/>
                    </a:lnTo>
                    <a:lnTo>
                      <a:pt x="32" y="66"/>
                    </a:lnTo>
                    <a:lnTo>
                      <a:pt x="36" y="70"/>
                    </a:lnTo>
                    <a:lnTo>
                      <a:pt x="40" y="74"/>
                    </a:lnTo>
                    <a:lnTo>
                      <a:pt x="40" y="68"/>
                    </a:lnTo>
                    <a:lnTo>
                      <a:pt x="38" y="57"/>
                    </a:lnTo>
                    <a:lnTo>
                      <a:pt x="40" y="53"/>
                    </a:lnTo>
                    <a:lnTo>
                      <a:pt x="36" y="43"/>
                    </a:lnTo>
                    <a:lnTo>
                      <a:pt x="28" y="19"/>
                    </a:lnTo>
                    <a:lnTo>
                      <a:pt x="23" y="15"/>
                    </a:lnTo>
                    <a:lnTo>
                      <a:pt x="21" y="11"/>
                    </a:lnTo>
                    <a:lnTo>
                      <a:pt x="13" y="4"/>
                    </a:lnTo>
                    <a:lnTo>
                      <a:pt x="6" y="6"/>
                    </a:lnTo>
                    <a:lnTo>
                      <a:pt x="11" y="2"/>
                    </a:lnTo>
                    <a:lnTo>
                      <a:pt x="6" y="0"/>
                    </a:lnTo>
                    <a:lnTo>
                      <a:pt x="2" y="11"/>
                    </a:lnTo>
                    <a:lnTo>
                      <a:pt x="0" y="15"/>
                    </a:lnTo>
                    <a:lnTo>
                      <a:pt x="4" y="19"/>
                    </a:lnTo>
                    <a:lnTo>
                      <a:pt x="11" y="17"/>
                    </a:lnTo>
                    <a:lnTo>
                      <a:pt x="9" y="23"/>
                    </a:lnTo>
                    <a:lnTo>
                      <a:pt x="13" y="28"/>
                    </a:lnTo>
                    <a:lnTo>
                      <a:pt x="17" y="30"/>
                    </a:lnTo>
                    <a:lnTo>
                      <a:pt x="13" y="34"/>
                    </a:lnTo>
                    <a:lnTo>
                      <a:pt x="15" y="45"/>
                    </a:lnTo>
                    <a:lnTo>
                      <a:pt x="21" y="45"/>
                    </a:lnTo>
                    <a:lnTo>
                      <a:pt x="19" y="49"/>
                    </a:lnTo>
                    <a:lnTo>
                      <a:pt x="23" y="47"/>
                    </a:lnTo>
                    <a:lnTo>
                      <a:pt x="23" y="51"/>
                    </a:lnTo>
                    <a:lnTo>
                      <a:pt x="23" y="55"/>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19" name="Freeform 1087">
                <a:extLst>
                  <a:ext uri="{FF2B5EF4-FFF2-40B4-BE49-F238E27FC236}">
                    <a16:creationId xmlns:a16="http://schemas.microsoft.com/office/drawing/2014/main" id="{C5002D5B-1AF7-BD48-B2C5-B7867A2F3883}"/>
                  </a:ext>
                </a:extLst>
              </p:cNvPr>
              <p:cNvSpPr>
                <a:spLocks/>
              </p:cNvSpPr>
              <p:nvPr/>
            </p:nvSpPr>
            <p:spPr bwMode="auto">
              <a:xfrm>
                <a:off x="1400" y="3863"/>
                <a:ext cx="5" cy="7"/>
              </a:xfrm>
              <a:custGeom>
                <a:avLst/>
                <a:gdLst>
                  <a:gd name="T0" fmla="*/ 3 w 5"/>
                  <a:gd name="T1" fmla="*/ 0 h 7"/>
                  <a:gd name="T2" fmla="*/ 0 w 5"/>
                  <a:gd name="T3" fmla="*/ 2 h 7"/>
                  <a:gd name="T4" fmla="*/ 5 w 5"/>
                  <a:gd name="T5" fmla="*/ 7 h 7"/>
                  <a:gd name="T6" fmla="*/ 3 w 5"/>
                  <a:gd name="T7" fmla="*/ 0 h 7"/>
                </a:gdLst>
                <a:ahLst/>
                <a:cxnLst>
                  <a:cxn ang="0">
                    <a:pos x="T0" y="T1"/>
                  </a:cxn>
                  <a:cxn ang="0">
                    <a:pos x="T2" y="T3"/>
                  </a:cxn>
                  <a:cxn ang="0">
                    <a:pos x="T4" y="T5"/>
                  </a:cxn>
                  <a:cxn ang="0">
                    <a:pos x="T6" y="T7"/>
                  </a:cxn>
                </a:cxnLst>
                <a:rect l="0" t="0" r="r" b="b"/>
                <a:pathLst>
                  <a:path w="5" h="7">
                    <a:moveTo>
                      <a:pt x="3" y="0"/>
                    </a:moveTo>
                    <a:lnTo>
                      <a:pt x="0" y="2"/>
                    </a:lnTo>
                    <a:lnTo>
                      <a:pt x="5" y="7"/>
                    </a:ln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20" name="Freeform 1088">
                <a:extLst>
                  <a:ext uri="{FF2B5EF4-FFF2-40B4-BE49-F238E27FC236}">
                    <a16:creationId xmlns:a16="http://schemas.microsoft.com/office/drawing/2014/main" id="{FCBF6542-3560-704A-84AD-CBC4AF9CE1DC}"/>
                  </a:ext>
                </a:extLst>
              </p:cNvPr>
              <p:cNvSpPr>
                <a:spLocks/>
              </p:cNvSpPr>
              <p:nvPr/>
            </p:nvSpPr>
            <p:spPr bwMode="auto">
              <a:xfrm>
                <a:off x="1400" y="3863"/>
                <a:ext cx="5" cy="7"/>
              </a:xfrm>
              <a:custGeom>
                <a:avLst/>
                <a:gdLst>
                  <a:gd name="T0" fmla="*/ 3 w 5"/>
                  <a:gd name="T1" fmla="*/ 0 h 7"/>
                  <a:gd name="T2" fmla="*/ 0 w 5"/>
                  <a:gd name="T3" fmla="*/ 2 h 7"/>
                  <a:gd name="T4" fmla="*/ 5 w 5"/>
                  <a:gd name="T5" fmla="*/ 7 h 7"/>
                  <a:gd name="T6" fmla="*/ 3 w 5"/>
                  <a:gd name="T7" fmla="*/ 0 h 7"/>
                </a:gdLst>
                <a:ahLst/>
                <a:cxnLst>
                  <a:cxn ang="0">
                    <a:pos x="T0" y="T1"/>
                  </a:cxn>
                  <a:cxn ang="0">
                    <a:pos x="T2" y="T3"/>
                  </a:cxn>
                  <a:cxn ang="0">
                    <a:pos x="T4" y="T5"/>
                  </a:cxn>
                  <a:cxn ang="0">
                    <a:pos x="T6" y="T7"/>
                  </a:cxn>
                </a:cxnLst>
                <a:rect l="0" t="0" r="r" b="b"/>
                <a:pathLst>
                  <a:path w="5" h="7">
                    <a:moveTo>
                      <a:pt x="3" y="0"/>
                    </a:moveTo>
                    <a:lnTo>
                      <a:pt x="0" y="2"/>
                    </a:lnTo>
                    <a:lnTo>
                      <a:pt x="5" y="7"/>
                    </a:lnTo>
                    <a:lnTo>
                      <a:pt x="3"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21" name="Freeform 1089">
                <a:extLst>
                  <a:ext uri="{FF2B5EF4-FFF2-40B4-BE49-F238E27FC236}">
                    <a16:creationId xmlns:a16="http://schemas.microsoft.com/office/drawing/2014/main" id="{8A4EB231-5C34-4F47-8B1F-D5170E7787BA}"/>
                  </a:ext>
                </a:extLst>
              </p:cNvPr>
              <p:cNvSpPr>
                <a:spLocks/>
              </p:cNvSpPr>
              <p:nvPr/>
            </p:nvSpPr>
            <p:spPr bwMode="auto">
              <a:xfrm>
                <a:off x="1417" y="3833"/>
                <a:ext cx="5" cy="5"/>
              </a:xfrm>
              <a:custGeom>
                <a:avLst/>
                <a:gdLst>
                  <a:gd name="T0" fmla="*/ 0 w 5"/>
                  <a:gd name="T1" fmla="*/ 0 h 5"/>
                  <a:gd name="T2" fmla="*/ 0 w 5"/>
                  <a:gd name="T3" fmla="*/ 0 h 5"/>
                  <a:gd name="T4" fmla="*/ 5 w 5"/>
                  <a:gd name="T5" fmla="*/ 5 h 5"/>
                  <a:gd name="T6" fmla="*/ 0 w 5"/>
                  <a:gd name="T7" fmla="*/ 0 h 5"/>
                </a:gdLst>
                <a:ahLst/>
                <a:cxnLst>
                  <a:cxn ang="0">
                    <a:pos x="T0" y="T1"/>
                  </a:cxn>
                  <a:cxn ang="0">
                    <a:pos x="T2" y="T3"/>
                  </a:cxn>
                  <a:cxn ang="0">
                    <a:pos x="T4" y="T5"/>
                  </a:cxn>
                  <a:cxn ang="0">
                    <a:pos x="T6" y="T7"/>
                  </a:cxn>
                </a:cxnLst>
                <a:rect l="0" t="0" r="r" b="b"/>
                <a:pathLst>
                  <a:path w="5" h="5">
                    <a:moveTo>
                      <a:pt x="0" y="0"/>
                    </a:moveTo>
                    <a:lnTo>
                      <a:pt x="0" y="0"/>
                    </a:lnTo>
                    <a:lnTo>
                      <a:pt x="5" y="5"/>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22" name="Freeform 1090">
                <a:extLst>
                  <a:ext uri="{FF2B5EF4-FFF2-40B4-BE49-F238E27FC236}">
                    <a16:creationId xmlns:a16="http://schemas.microsoft.com/office/drawing/2014/main" id="{B3F8DE2C-E870-3F40-BA01-8BCB8C52FDAA}"/>
                  </a:ext>
                </a:extLst>
              </p:cNvPr>
              <p:cNvSpPr>
                <a:spLocks/>
              </p:cNvSpPr>
              <p:nvPr/>
            </p:nvSpPr>
            <p:spPr bwMode="auto">
              <a:xfrm>
                <a:off x="1417" y="3833"/>
                <a:ext cx="5" cy="5"/>
              </a:xfrm>
              <a:custGeom>
                <a:avLst/>
                <a:gdLst>
                  <a:gd name="T0" fmla="*/ 0 w 5"/>
                  <a:gd name="T1" fmla="*/ 0 h 5"/>
                  <a:gd name="T2" fmla="*/ 0 w 5"/>
                  <a:gd name="T3" fmla="*/ 0 h 5"/>
                  <a:gd name="T4" fmla="*/ 5 w 5"/>
                  <a:gd name="T5" fmla="*/ 5 h 5"/>
                  <a:gd name="T6" fmla="*/ 0 w 5"/>
                  <a:gd name="T7" fmla="*/ 0 h 5"/>
                </a:gdLst>
                <a:ahLst/>
                <a:cxnLst>
                  <a:cxn ang="0">
                    <a:pos x="T0" y="T1"/>
                  </a:cxn>
                  <a:cxn ang="0">
                    <a:pos x="T2" y="T3"/>
                  </a:cxn>
                  <a:cxn ang="0">
                    <a:pos x="T4" y="T5"/>
                  </a:cxn>
                  <a:cxn ang="0">
                    <a:pos x="T6" y="T7"/>
                  </a:cxn>
                </a:cxnLst>
                <a:rect l="0" t="0" r="r" b="b"/>
                <a:pathLst>
                  <a:path w="5" h="5">
                    <a:moveTo>
                      <a:pt x="0" y="0"/>
                    </a:moveTo>
                    <a:lnTo>
                      <a:pt x="0" y="0"/>
                    </a:lnTo>
                    <a:lnTo>
                      <a:pt x="5" y="5"/>
                    </a:lnTo>
                    <a:lnTo>
                      <a:pt x="0"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23" name="Freeform 1091">
                <a:extLst>
                  <a:ext uri="{FF2B5EF4-FFF2-40B4-BE49-F238E27FC236}">
                    <a16:creationId xmlns:a16="http://schemas.microsoft.com/office/drawing/2014/main" id="{2A922328-30F1-BA4A-BB81-54191601E3BB}"/>
                  </a:ext>
                </a:extLst>
              </p:cNvPr>
              <p:cNvSpPr>
                <a:spLocks/>
              </p:cNvSpPr>
              <p:nvPr/>
            </p:nvSpPr>
            <p:spPr bwMode="auto">
              <a:xfrm>
                <a:off x="1422" y="3889"/>
                <a:ext cx="21" cy="51"/>
              </a:xfrm>
              <a:custGeom>
                <a:avLst/>
                <a:gdLst>
                  <a:gd name="T0" fmla="*/ 15 w 21"/>
                  <a:gd name="T1" fmla="*/ 51 h 51"/>
                  <a:gd name="T2" fmla="*/ 15 w 21"/>
                  <a:gd name="T3" fmla="*/ 47 h 51"/>
                  <a:gd name="T4" fmla="*/ 10 w 21"/>
                  <a:gd name="T5" fmla="*/ 42 h 51"/>
                  <a:gd name="T6" fmla="*/ 15 w 21"/>
                  <a:gd name="T7" fmla="*/ 38 h 51"/>
                  <a:gd name="T8" fmla="*/ 17 w 21"/>
                  <a:gd name="T9" fmla="*/ 42 h 51"/>
                  <a:gd name="T10" fmla="*/ 19 w 21"/>
                  <a:gd name="T11" fmla="*/ 38 h 51"/>
                  <a:gd name="T12" fmla="*/ 17 w 21"/>
                  <a:gd name="T13" fmla="*/ 32 h 51"/>
                  <a:gd name="T14" fmla="*/ 19 w 21"/>
                  <a:gd name="T15" fmla="*/ 28 h 51"/>
                  <a:gd name="T16" fmla="*/ 19 w 21"/>
                  <a:gd name="T17" fmla="*/ 17 h 51"/>
                  <a:gd name="T18" fmla="*/ 21 w 21"/>
                  <a:gd name="T19" fmla="*/ 13 h 51"/>
                  <a:gd name="T20" fmla="*/ 21 w 21"/>
                  <a:gd name="T21" fmla="*/ 8 h 51"/>
                  <a:gd name="T22" fmla="*/ 15 w 21"/>
                  <a:gd name="T23" fmla="*/ 4 h 51"/>
                  <a:gd name="T24" fmla="*/ 17 w 21"/>
                  <a:gd name="T25" fmla="*/ 11 h 51"/>
                  <a:gd name="T26" fmla="*/ 15 w 21"/>
                  <a:gd name="T27" fmla="*/ 15 h 51"/>
                  <a:gd name="T28" fmla="*/ 15 w 21"/>
                  <a:gd name="T29" fmla="*/ 8 h 51"/>
                  <a:gd name="T30" fmla="*/ 13 w 21"/>
                  <a:gd name="T31" fmla="*/ 4 h 51"/>
                  <a:gd name="T32" fmla="*/ 8 w 21"/>
                  <a:gd name="T33" fmla="*/ 0 h 51"/>
                  <a:gd name="T34" fmla="*/ 4 w 21"/>
                  <a:gd name="T35" fmla="*/ 0 h 51"/>
                  <a:gd name="T36" fmla="*/ 8 w 21"/>
                  <a:gd name="T37" fmla="*/ 2 h 51"/>
                  <a:gd name="T38" fmla="*/ 2 w 21"/>
                  <a:gd name="T39" fmla="*/ 2 h 51"/>
                  <a:gd name="T40" fmla="*/ 4 w 21"/>
                  <a:gd name="T41" fmla="*/ 6 h 51"/>
                  <a:gd name="T42" fmla="*/ 0 w 21"/>
                  <a:gd name="T43" fmla="*/ 11 h 51"/>
                  <a:gd name="T44" fmla="*/ 4 w 21"/>
                  <a:gd name="T45" fmla="*/ 15 h 51"/>
                  <a:gd name="T46" fmla="*/ 8 w 21"/>
                  <a:gd name="T47" fmla="*/ 15 h 51"/>
                  <a:gd name="T48" fmla="*/ 6 w 21"/>
                  <a:gd name="T49" fmla="*/ 19 h 51"/>
                  <a:gd name="T50" fmla="*/ 15 w 21"/>
                  <a:gd name="T51" fmla="*/ 28 h 51"/>
                  <a:gd name="T52" fmla="*/ 8 w 21"/>
                  <a:gd name="T53" fmla="*/ 30 h 51"/>
                  <a:gd name="T54" fmla="*/ 8 w 21"/>
                  <a:gd name="T55" fmla="*/ 34 h 51"/>
                  <a:gd name="T56" fmla="*/ 10 w 21"/>
                  <a:gd name="T57" fmla="*/ 45 h 51"/>
                  <a:gd name="T58" fmla="*/ 15 w 21"/>
                  <a:gd name="T5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 h="51">
                    <a:moveTo>
                      <a:pt x="15" y="51"/>
                    </a:moveTo>
                    <a:lnTo>
                      <a:pt x="15" y="47"/>
                    </a:lnTo>
                    <a:lnTo>
                      <a:pt x="10" y="42"/>
                    </a:lnTo>
                    <a:lnTo>
                      <a:pt x="15" y="38"/>
                    </a:lnTo>
                    <a:lnTo>
                      <a:pt x="17" y="42"/>
                    </a:lnTo>
                    <a:lnTo>
                      <a:pt x="19" y="38"/>
                    </a:lnTo>
                    <a:lnTo>
                      <a:pt x="17" y="32"/>
                    </a:lnTo>
                    <a:lnTo>
                      <a:pt x="19" y="28"/>
                    </a:lnTo>
                    <a:lnTo>
                      <a:pt x="19" y="17"/>
                    </a:lnTo>
                    <a:lnTo>
                      <a:pt x="21" y="13"/>
                    </a:lnTo>
                    <a:lnTo>
                      <a:pt x="21" y="8"/>
                    </a:lnTo>
                    <a:lnTo>
                      <a:pt x="15" y="4"/>
                    </a:lnTo>
                    <a:lnTo>
                      <a:pt x="17" y="11"/>
                    </a:lnTo>
                    <a:lnTo>
                      <a:pt x="15" y="15"/>
                    </a:lnTo>
                    <a:lnTo>
                      <a:pt x="15" y="8"/>
                    </a:lnTo>
                    <a:lnTo>
                      <a:pt x="13" y="4"/>
                    </a:lnTo>
                    <a:lnTo>
                      <a:pt x="8" y="0"/>
                    </a:lnTo>
                    <a:lnTo>
                      <a:pt x="4" y="0"/>
                    </a:lnTo>
                    <a:lnTo>
                      <a:pt x="8" y="2"/>
                    </a:lnTo>
                    <a:lnTo>
                      <a:pt x="2" y="2"/>
                    </a:lnTo>
                    <a:lnTo>
                      <a:pt x="4" y="6"/>
                    </a:lnTo>
                    <a:lnTo>
                      <a:pt x="0" y="11"/>
                    </a:lnTo>
                    <a:lnTo>
                      <a:pt x="4" y="15"/>
                    </a:lnTo>
                    <a:lnTo>
                      <a:pt x="8" y="15"/>
                    </a:lnTo>
                    <a:lnTo>
                      <a:pt x="6" y="19"/>
                    </a:lnTo>
                    <a:lnTo>
                      <a:pt x="15" y="28"/>
                    </a:lnTo>
                    <a:lnTo>
                      <a:pt x="8" y="30"/>
                    </a:lnTo>
                    <a:lnTo>
                      <a:pt x="8" y="34"/>
                    </a:lnTo>
                    <a:lnTo>
                      <a:pt x="10" y="45"/>
                    </a:lnTo>
                    <a:lnTo>
                      <a:pt x="15" y="51"/>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24" name="Freeform 1092">
                <a:extLst>
                  <a:ext uri="{FF2B5EF4-FFF2-40B4-BE49-F238E27FC236}">
                    <a16:creationId xmlns:a16="http://schemas.microsoft.com/office/drawing/2014/main" id="{47575EC5-E42B-954B-8A8B-F6C50A3C5352}"/>
                  </a:ext>
                </a:extLst>
              </p:cNvPr>
              <p:cNvSpPr>
                <a:spLocks/>
              </p:cNvSpPr>
              <p:nvPr/>
            </p:nvSpPr>
            <p:spPr bwMode="auto">
              <a:xfrm>
                <a:off x="1422" y="3889"/>
                <a:ext cx="21" cy="51"/>
              </a:xfrm>
              <a:custGeom>
                <a:avLst/>
                <a:gdLst>
                  <a:gd name="T0" fmla="*/ 15 w 21"/>
                  <a:gd name="T1" fmla="*/ 51 h 51"/>
                  <a:gd name="T2" fmla="*/ 15 w 21"/>
                  <a:gd name="T3" fmla="*/ 47 h 51"/>
                  <a:gd name="T4" fmla="*/ 10 w 21"/>
                  <a:gd name="T5" fmla="*/ 42 h 51"/>
                  <a:gd name="T6" fmla="*/ 15 w 21"/>
                  <a:gd name="T7" fmla="*/ 38 h 51"/>
                  <a:gd name="T8" fmla="*/ 17 w 21"/>
                  <a:gd name="T9" fmla="*/ 42 h 51"/>
                  <a:gd name="T10" fmla="*/ 19 w 21"/>
                  <a:gd name="T11" fmla="*/ 38 h 51"/>
                  <a:gd name="T12" fmla="*/ 17 w 21"/>
                  <a:gd name="T13" fmla="*/ 32 h 51"/>
                  <a:gd name="T14" fmla="*/ 19 w 21"/>
                  <a:gd name="T15" fmla="*/ 28 h 51"/>
                  <a:gd name="T16" fmla="*/ 19 w 21"/>
                  <a:gd name="T17" fmla="*/ 17 h 51"/>
                  <a:gd name="T18" fmla="*/ 21 w 21"/>
                  <a:gd name="T19" fmla="*/ 13 h 51"/>
                  <a:gd name="T20" fmla="*/ 21 w 21"/>
                  <a:gd name="T21" fmla="*/ 8 h 51"/>
                  <a:gd name="T22" fmla="*/ 15 w 21"/>
                  <a:gd name="T23" fmla="*/ 4 h 51"/>
                  <a:gd name="T24" fmla="*/ 17 w 21"/>
                  <a:gd name="T25" fmla="*/ 11 h 51"/>
                  <a:gd name="T26" fmla="*/ 15 w 21"/>
                  <a:gd name="T27" fmla="*/ 15 h 51"/>
                  <a:gd name="T28" fmla="*/ 15 w 21"/>
                  <a:gd name="T29" fmla="*/ 8 h 51"/>
                  <a:gd name="T30" fmla="*/ 13 w 21"/>
                  <a:gd name="T31" fmla="*/ 4 h 51"/>
                  <a:gd name="T32" fmla="*/ 8 w 21"/>
                  <a:gd name="T33" fmla="*/ 0 h 51"/>
                  <a:gd name="T34" fmla="*/ 4 w 21"/>
                  <a:gd name="T35" fmla="*/ 0 h 51"/>
                  <a:gd name="T36" fmla="*/ 8 w 21"/>
                  <a:gd name="T37" fmla="*/ 2 h 51"/>
                  <a:gd name="T38" fmla="*/ 2 w 21"/>
                  <a:gd name="T39" fmla="*/ 2 h 51"/>
                  <a:gd name="T40" fmla="*/ 4 w 21"/>
                  <a:gd name="T41" fmla="*/ 6 h 51"/>
                  <a:gd name="T42" fmla="*/ 0 w 21"/>
                  <a:gd name="T43" fmla="*/ 11 h 51"/>
                  <a:gd name="T44" fmla="*/ 4 w 21"/>
                  <a:gd name="T45" fmla="*/ 15 h 51"/>
                  <a:gd name="T46" fmla="*/ 8 w 21"/>
                  <a:gd name="T47" fmla="*/ 15 h 51"/>
                  <a:gd name="T48" fmla="*/ 6 w 21"/>
                  <a:gd name="T49" fmla="*/ 19 h 51"/>
                  <a:gd name="T50" fmla="*/ 15 w 21"/>
                  <a:gd name="T51" fmla="*/ 28 h 51"/>
                  <a:gd name="T52" fmla="*/ 8 w 21"/>
                  <a:gd name="T53" fmla="*/ 30 h 51"/>
                  <a:gd name="T54" fmla="*/ 8 w 21"/>
                  <a:gd name="T55" fmla="*/ 34 h 51"/>
                  <a:gd name="T56" fmla="*/ 10 w 21"/>
                  <a:gd name="T57" fmla="*/ 45 h 51"/>
                  <a:gd name="T58" fmla="*/ 15 w 21"/>
                  <a:gd name="T5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 h="51">
                    <a:moveTo>
                      <a:pt x="15" y="51"/>
                    </a:moveTo>
                    <a:lnTo>
                      <a:pt x="15" y="47"/>
                    </a:lnTo>
                    <a:lnTo>
                      <a:pt x="10" y="42"/>
                    </a:lnTo>
                    <a:lnTo>
                      <a:pt x="15" y="38"/>
                    </a:lnTo>
                    <a:lnTo>
                      <a:pt x="17" y="42"/>
                    </a:lnTo>
                    <a:lnTo>
                      <a:pt x="19" y="38"/>
                    </a:lnTo>
                    <a:lnTo>
                      <a:pt x="17" y="32"/>
                    </a:lnTo>
                    <a:lnTo>
                      <a:pt x="19" y="28"/>
                    </a:lnTo>
                    <a:lnTo>
                      <a:pt x="19" y="17"/>
                    </a:lnTo>
                    <a:lnTo>
                      <a:pt x="21" y="13"/>
                    </a:lnTo>
                    <a:lnTo>
                      <a:pt x="21" y="8"/>
                    </a:lnTo>
                    <a:lnTo>
                      <a:pt x="15" y="4"/>
                    </a:lnTo>
                    <a:lnTo>
                      <a:pt x="17" y="11"/>
                    </a:lnTo>
                    <a:lnTo>
                      <a:pt x="15" y="15"/>
                    </a:lnTo>
                    <a:lnTo>
                      <a:pt x="15" y="8"/>
                    </a:lnTo>
                    <a:lnTo>
                      <a:pt x="13" y="4"/>
                    </a:lnTo>
                    <a:lnTo>
                      <a:pt x="8" y="0"/>
                    </a:lnTo>
                    <a:lnTo>
                      <a:pt x="4" y="0"/>
                    </a:lnTo>
                    <a:lnTo>
                      <a:pt x="8" y="2"/>
                    </a:lnTo>
                    <a:lnTo>
                      <a:pt x="2" y="2"/>
                    </a:lnTo>
                    <a:lnTo>
                      <a:pt x="4" y="6"/>
                    </a:lnTo>
                    <a:lnTo>
                      <a:pt x="0" y="11"/>
                    </a:lnTo>
                    <a:lnTo>
                      <a:pt x="4" y="15"/>
                    </a:lnTo>
                    <a:lnTo>
                      <a:pt x="8" y="15"/>
                    </a:lnTo>
                    <a:lnTo>
                      <a:pt x="6" y="19"/>
                    </a:lnTo>
                    <a:lnTo>
                      <a:pt x="15" y="28"/>
                    </a:lnTo>
                    <a:lnTo>
                      <a:pt x="8" y="30"/>
                    </a:lnTo>
                    <a:lnTo>
                      <a:pt x="8" y="34"/>
                    </a:lnTo>
                    <a:lnTo>
                      <a:pt x="10" y="45"/>
                    </a:lnTo>
                    <a:lnTo>
                      <a:pt x="15" y="51"/>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25" name="Freeform 1093">
                <a:extLst>
                  <a:ext uri="{FF2B5EF4-FFF2-40B4-BE49-F238E27FC236}">
                    <a16:creationId xmlns:a16="http://schemas.microsoft.com/office/drawing/2014/main" id="{0D9AD9FC-377E-174B-B16A-1E9F377B0419}"/>
                  </a:ext>
                </a:extLst>
              </p:cNvPr>
              <p:cNvSpPr>
                <a:spLocks/>
              </p:cNvSpPr>
              <p:nvPr/>
            </p:nvSpPr>
            <p:spPr bwMode="auto">
              <a:xfrm>
                <a:off x="1430" y="3878"/>
                <a:ext cx="39" cy="34"/>
              </a:xfrm>
              <a:custGeom>
                <a:avLst/>
                <a:gdLst>
                  <a:gd name="T0" fmla="*/ 22 w 39"/>
                  <a:gd name="T1" fmla="*/ 34 h 34"/>
                  <a:gd name="T2" fmla="*/ 24 w 39"/>
                  <a:gd name="T3" fmla="*/ 32 h 34"/>
                  <a:gd name="T4" fmla="*/ 30 w 39"/>
                  <a:gd name="T5" fmla="*/ 30 h 34"/>
                  <a:gd name="T6" fmla="*/ 34 w 39"/>
                  <a:gd name="T7" fmla="*/ 28 h 34"/>
                  <a:gd name="T8" fmla="*/ 28 w 39"/>
                  <a:gd name="T9" fmla="*/ 15 h 34"/>
                  <a:gd name="T10" fmla="*/ 24 w 39"/>
                  <a:gd name="T11" fmla="*/ 13 h 34"/>
                  <a:gd name="T12" fmla="*/ 28 w 39"/>
                  <a:gd name="T13" fmla="*/ 15 h 34"/>
                  <a:gd name="T14" fmla="*/ 32 w 39"/>
                  <a:gd name="T15" fmla="*/ 19 h 34"/>
                  <a:gd name="T16" fmla="*/ 39 w 39"/>
                  <a:gd name="T17" fmla="*/ 22 h 34"/>
                  <a:gd name="T18" fmla="*/ 36 w 39"/>
                  <a:gd name="T19" fmla="*/ 17 h 34"/>
                  <a:gd name="T20" fmla="*/ 34 w 39"/>
                  <a:gd name="T21" fmla="*/ 11 h 34"/>
                  <a:gd name="T22" fmla="*/ 36 w 39"/>
                  <a:gd name="T23" fmla="*/ 7 h 34"/>
                  <a:gd name="T24" fmla="*/ 32 w 39"/>
                  <a:gd name="T25" fmla="*/ 2 h 34"/>
                  <a:gd name="T26" fmla="*/ 28 w 39"/>
                  <a:gd name="T27" fmla="*/ 0 h 34"/>
                  <a:gd name="T28" fmla="*/ 26 w 39"/>
                  <a:gd name="T29" fmla="*/ 4 h 34"/>
                  <a:gd name="T30" fmla="*/ 22 w 39"/>
                  <a:gd name="T31" fmla="*/ 2 h 34"/>
                  <a:gd name="T32" fmla="*/ 17 w 39"/>
                  <a:gd name="T33" fmla="*/ 0 h 34"/>
                  <a:gd name="T34" fmla="*/ 7 w 39"/>
                  <a:gd name="T35" fmla="*/ 0 h 34"/>
                  <a:gd name="T36" fmla="*/ 0 w 39"/>
                  <a:gd name="T37" fmla="*/ 2 h 34"/>
                  <a:gd name="T38" fmla="*/ 5 w 39"/>
                  <a:gd name="T39" fmla="*/ 7 h 34"/>
                  <a:gd name="T40" fmla="*/ 9 w 39"/>
                  <a:gd name="T41" fmla="*/ 9 h 34"/>
                  <a:gd name="T42" fmla="*/ 11 w 39"/>
                  <a:gd name="T43" fmla="*/ 15 h 34"/>
                  <a:gd name="T44" fmla="*/ 17 w 39"/>
                  <a:gd name="T45" fmla="*/ 26 h 34"/>
                  <a:gd name="T46" fmla="*/ 17 w 39"/>
                  <a:gd name="T47" fmla="*/ 32 h 34"/>
                  <a:gd name="T48" fmla="*/ 22 w 39"/>
                  <a:gd name="T49"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 h="34">
                    <a:moveTo>
                      <a:pt x="22" y="34"/>
                    </a:moveTo>
                    <a:lnTo>
                      <a:pt x="24" y="32"/>
                    </a:lnTo>
                    <a:lnTo>
                      <a:pt x="30" y="30"/>
                    </a:lnTo>
                    <a:lnTo>
                      <a:pt x="34" y="28"/>
                    </a:lnTo>
                    <a:lnTo>
                      <a:pt x="28" y="15"/>
                    </a:lnTo>
                    <a:lnTo>
                      <a:pt x="24" y="13"/>
                    </a:lnTo>
                    <a:lnTo>
                      <a:pt x="28" y="15"/>
                    </a:lnTo>
                    <a:lnTo>
                      <a:pt x="32" y="19"/>
                    </a:lnTo>
                    <a:lnTo>
                      <a:pt x="39" y="22"/>
                    </a:lnTo>
                    <a:lnTo>
                      <a:pt x="36" y="17"/>
                    </a:lnTo>
                    <a:lnTo>
                      <a:pt x="34" y="11"/>
                    </a:lnTo>
                    <a:lnTo>
                      <a:pt x="36" y="7"/>
                    </a:lnTo>
                    <a:lnTo>
                      <a:pt x="32" y="2"/>
                    </a:lnTo>
                    <a:lnTo>
                      <a:pt x="28" y="0"/>
                    </a:lnTo>
                    <a:lnTo>
                      <a:pt x="26" y="4"/>
                    </a:lnTo>
                    <a:lnTo>
                      <a:pt x="22" y="2"/>
                    </a:lnTo>
                    <a:lnTo>
                      <a:pt x="17" y="0"/>
                    </a:lnTo>
                    <a:lnTo>
                      <a:pt x="7" y="0"/>
                    </a:lnTo>
                    <a:lnTo>
                      <a:pt x="0" y="2"/>
                    </a:lnTo>
                    <a:lnTo>
                      <a:pt x="5" y="7"/>
                    </a:lnTo>
                    <a:lnTo>
                      <a:pt x="9" y="9"/>
                    </a:lnTo>
                    <a:lnTo>
                      <a:pt x="11" y="15"/>
                    </a:lnTo>
                    <a:lnTo>
                      <a:pt x="17" y="26"/>
                    </a:lnTo>
                    <a:lnTo>
                      <a:pt x="17" y="32"/>
                    </a:lnTo>
                    <a:lnTo>
                      <a:pt x="22" y="34"/>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26" name="Freeform 1094">
                <a:extLst>
                  <a:ext uri="{FF2B5EF4-FFF2-40B4-BE49-F238E27FC236}">
                    <a16:creationId xmlns:a16="http://schemas.microsoft.com/office/drawing/2014/main" id="{6AB081A3-E8B1-C142-AAFE-201209DE86F2}"/>
                  </a:ext>
                </a:extLst>
              </p:cNvPr>
              <p:cNvSpPr>
                <a:spLocks/>
              </p:cNvSpPr>
              <p:nvPr/>
            </p:nvSpPr>
            <p:spPr bwMode="auto">
              <a:xfrm>
                <a:off x="1430" y="3878"/>
                <a:ext cx="39" cy="34"/>
              </a:xfrm>
              <a:custGeom>
                <a:avLst/>
                <a:gdLst>
                  <a:gd name="T0" fmla="*/ 22 w 39"/>
                  <a:gd name="T1" fmla="*/ 34 h 34"/>
                  <a:gd name="T2" fmla="*/ 24 w 39"/>
                  <a:gd name="T3" fmla="*/ 32 h 34"/>
                  <a:gd name="T4" fmla="*/ 30 w 39"/>
                  <a:gd name="T5" fmla="*/ 30 h 34"/>
                  <a:gd name="T6" fmla="*/ 34 w 39"/>
                  <a:gd name="T7" fmla="*/ 28 h 34"/>
                  <a:gd name="T8" fmla="*/ 28 w 39"/>
                  <a:gd name="T9" fmla="*/ 15 h 34"/>
                  <a:gd name="T10" fmla="*/ 24 w 39"/>
                  <a:gd name="T11" fmla="*/ 13 h 34"/>
                  <a:gd name="T12" fmla="*/ 28 w 39"/>
                  <a:gd name="T13" fmla="*/ 15 h 34"/>
                  <a:gd name="T14" fmla="*/ 32 w 39"/>
                  <a:gd name="T15" fmla="*/ 19 h 34"/>
                  <a:gd name="T16" fmla="*/ 39 w 39"/>
                  <a:gd name="T17" fmla="*/ 22 h 34"/>
                  <a:gd name="T18" fmla="*/ 36 w 39"/>
                  <a:gd name="T19" fmla="*/ 17 h 34"/>
                  <a:gd name="T20" fmla="*/ 34 w 39"/>
                  <a:gd name="T21" fmla="*/ 11 h 34"/>
                  <a:gd name="T22" fmla="*/ 36 w 39"/>
                  <a:gd name="T23" fmla="*/ 7 h 34"/>
                  <a:gd name="T24" fmla="*/ 32 w 39"/>
                  <a:gd name="T25" fmla="*/ 2 h 34"/>
                  <a:gd name="T26" fmla="*/ 28 w 39"/>
                  <a:gd name="T27" fmla="*/ 0 h 34"/>
                  <a:gd name="T28" fmla="*/ 26 w 39"/>
                  <a:gd name="T29" fmla="*/ 4 h 34"/>
                  <a:gd name="T30" fmla="*/ 22 w 39"/>
                  <a:gd name="T31" fmla="*/ 2 h 34"/>
                  <a:gd name="T32" fmla="*/ 17 w 39"/>
                  <a:gd name="T33" fmla="*/ 0 h 34"/>
                  <a:gd name="T34" fmla="*/ 7 w 39"/>
                  <a:gd name="T35" fmla="*/ 0 h 34"/>
                  <a:gd name="T36" fmla="*/ 0 w 39"/>
                  <a:gd name="T37" fmla="*/ 2 h 34"/>
                  <a:gd name="T38" fmla="*/ 5 w 39"/>
                  <a:gd name="T39" fmla="*/ 7 h 34"/>
                  <a:gd name="T40" fmla="*/ 9 w 39"/>
                  <a:gd name="T41" fmla="*/ 9 h 34"/>
                  <a:gd name="T42" fmla="*/ 11 w 39"/>
                  <a:gd name="T43" fmla="*/ 15 h 34"/>
                  <a:gd name="T44" fmla="*/ 17 w 39"/>
                  <a:gd name="T45" fmla="*/ 26 h 34"/>
                  <a:gd name="T46" fmla="*/ 17 w 39"/>
                  <a:gd name="T47" fmla="*/ 32 h 34"/>
                  <a:gd name="T48" fmla="*/ 22 w 39"/>
                  <a:gd name="T49"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 h="34">
                    <a:moveTo>
                      <a:pt x="22" y="34"/>
                    </a:moveTo>
                    <a:lnTo>
                      <a:pt x="24" y="32"/>
                    </a:lnTo>
                    <a:lnTo>
                      <a:pt x="30" y="30"/>
                    </a:lnTo>
                    <a:lnTo>
                      <a:pt x="34" y="28"/>
                    </a:lnTo>
                    <a:lnTo>
                      <a:pt x="28" y="15"/>
                    </a:lnTo>
                    <a:lnTo>
                      <a:pt x="24" y="13"/>
                    </a:lnTo>
                    <a:lnTo>
                      <a:pt x="28" y="15"/>
                    </a:lnTo>
                    <a:lnTo>
                      <a:pt x="32" y="19"/>
                    </a:lnTo>
                    <a:lnTo>
                      <a:pt x="39" y="22"/>
                    </a:lnTo>
                    <a:lnTo>
                      <a:pt x="36" y="17"/>
                    </a:lnTo>
                    <a:lnTo>
                      <a:pt x="34" y="11"/>
                    </a:lnTo>
                    <a:lnTo>
                      <a:pt x="36" y="7"/>
                    </a:lnTo>
                    <a:lnTo>
                      <a:pt x="32" y="2"/>
                    </a:lnTo>
                    <a:lnTo>
                      <a:pt x="28" y="0"/>
                    </a:lnTo>
                    <a:lnTo>
                      <a:pt x="26" y="4"/>
                    </a:lnTo>
                    <a:lnTo>
                      <a:pt x="22" y="2"/>
                    </a:lnTo>
                    <a:lnTo>
                      <a:pt x="17" y="0"/>
                    </a:lnTo>
                    <a:lnTo>
                      <a:pt x="7" y="0"/>
                    </a:lnTo>
                    <a:lnTo>
                      <a:pt x="0" y="2"/>
                    </a:lnTo>
                    <a:lnTo>
                      <a:pt x="5" y="7"/>
                    </a:lnTo>
                    <a:lnTo>
                      <a:pt x="9" y="9"/>
                    </a:lnTo>
                    <a:lnTo>
                      <a:pt x="11" y="15"/>
                    </a:lnTo>
                    <a:lnTo>
                      <a:pt x="17" y="26"/>
                    </a:lnTo>
                    <a:lnTo>
                      <a:pt x="17" y="32"/>
                    </a:lnTo>
                    <a:lnTo>
                      <a:pt x="22" y="34"/>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27" name="Freeform 1095">
                <a:extLst>
                  <a:ext uri="{FF2B5EF4-FFF2-40B4-BE49-F238E27FC236}">
                    <a16:creationId xmlns:a16="http://schemas.microsoft.com/office/drawing/2014/main" id="{2EA88B00-934F-894C-A55F-3824A14EDEF2}"/>
                  </a:ext>
                </a:extLst>
              </p:cNvPr>
              <p:cNvSpPr>
                <a:spLocks/>
              </p:cNvSpPr>
              <p:nvPr/>
            </p:nvSpPr>
            <p:spPr bwMode="auto">
              <a:xfrm>
                <a:off x="1430" y="3946"/>
                <a:ext cx="9" cy="5"/>
              </a:xfrm>
              <a:custGeom>
                <a:avLst/>
                <a:gdLst>
                  <a:gd name="T0" fmla="*/ 9 w 9"/>
                  <a:gd name="T1" fmla="*/ 0 h 5"/>
                  <a:gd name="T2" fmla="*/ 0 w 9"/>
                  <a:gd name="T3" fmla="*/ 0 h 5"/>
                  <a:gd name="T4" fmla="*/ 5 w 9"/>
                  <a:gd name="T5" fmla="*/ 5 h 5"/>
                  <a:gd name="T6" fmla="*/ 9 w 9"/>
                  <a:gd name="T7" fmla="*/ 0 h 5"/>
                </a:gdLst>
                <a:ahLst/>
                <a:cxnLst>
                  <a:cxn ang="0">
                    <a:pos x="T0" y="T1"/>
                  </a:cxn>
                  <a:cxn ang="0">
                    <a:pos x="T2" y="T3"/>
                  </a:cxn>
                  <a:cxn ang="0">
                    <a:pos x="T4" y="T5"/>
                  </a:cxn>
                  <a:cxn ang="0">
                    <a:pos x="T6" y="T7"/>
                  </a:cxn>
                </a:cxnLst>
                <a:rect l="0" t="0" r="r" b="b"/>
                <a:pathLst>
                  <a:path w="9" h="5">
                    <a:moveTo>
                      <a:pt x="9" y="0"/>
                    </a:moveTo>
                    <a:lnTo>
                      <a:pt x="0" y="0"/>
                    </a:lnTo>
                    <a:lnTo>
                      <a:pt x="5" y="5"/>
                    </a:lnTo>
                    <a:lnTo>
                      <a:pt x="9"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28" name="Freeform 1096">
                <a:extLst>
                  <a:ext uri="{FF2B5EF4-FFF2-40B4-BE49-F238E27FC236}">
                    <a16:creationId xmlns:a16="http://schemas.microsoft.com/office/drawing/2014/main" id="{E90EBE62-DCE1-BF45-A1AE-FA187D15A5E6}"/>
                  </a:ext>
                </a:extLst>
              </p:cNvPr>
              <p:cNvSpPr>
                <a:spLocks/>
              </p:cNvSpPr>
              <p:nvPr/>
            </p:nvSpPr>
            <p:spPr bwMode="auto">
              <a:xfrm>
                <a:off x="1430" y="3946"/>
                <a:ext cx="9" cy="5"/>
              </a:xfrm>
              <a:custGeom>
                <a:avLst/>
                <a:gdLst>
                  <a:gd name="T0" fmla="*/ 9 w 9"/>
                  <a:gd name="T1" fmla="*/ 0 h 5"/>
                  <a:gd name="T2" fmla="*/ 0 w 9"/>
                  <a:gd name="T3" fmla="*/ 0 h 5"/>
                  <a:gd name="T4" fmla="*/ 5 w 9"/>
                  <a:gd name="T5" fmla="*/ 5 h 5"/>
                  <a:gd name="T6" fmla="*/ 9 w 9"/>
                  <a:gd name="T7" fmla="*/ 0 h 5"/>
                </a:gdLst>
                <a:ahLst/>
                <a:cxnLst>
                  <a:cxn ang="0">
                    <a:pos x="T0" y="T1"/>
                  </a:cxn>
                  <a:cxn ang="0">
                    <a:pos x="T2" y="T3"/>
                  </a:cxn>
                  <a:cxn ang="0">
                    <a:pos x="T4" y="T5"/>
                  </a:cxn>
                  <a:cxn ang="0">
                    <a:pos x="T6" y="T7"/>
                  </a:cxn>
                </a:cxnLst>
                <a:rect l="0" t="0" r="r" b="b"/>
                <a:pathLst>
                  <a:path w="9" h="5">
                    <a:moveTo>
                      <a:pt x="9" y="0"/>
                    </a:moveTo>
                    <a:lnTo>
                      <a:pt x="0" y="0"/>
                    </a:lnTo>
                    <a:lnTo>
                      <a:pt x="5" y="5"/>
                    </a:lnTo>
                    <a:lnTo>
                      <a:pt x="9"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29" name="Freeform 1097">
                <a:extLst>
                  <a:ext uri="{FF2B5EF4-FFF2-40B4-BE49-F238E27FC236}">
                    <a16:creationId xmlns:a16="http://schemas.microsoft.com/office/drawing/2014/main" id="{86BE00ED-C849-814E-8E45-35A3DE3E1A89}"/>
                  </a:ext>
                </a:extLst>
              </p:cNvPr>
              <p:cNvSpPr>
                <a:spLocks/>
              </p:cNvSpPr>
              <p:nvPr/>
            </p:nvSpPr>
            <p:spPr bwMode="auto">
              <a:xfrm>
                <a:off x="1449" y="3919"/>
                <a:ext cx="71" cy="85"/>
              </a:xfrm>
              <a:custGeom>
                <a:avLst/>
                <a:gdLst>
                  <a:gd name="T0" fmla="*/ 7 w 71"/>
                  <a:gd name="T1" fmla="*/ 12 h 85"/>
                  <a:gd name="T2" fmla="*/ 0 w 71"/>
                  <a:gd name="T3" fmla="*/ 21 h 85"/>
                  <a:gd name="T4" fmla="*/ 7 w 71"/>
                  <a:gd name="T5" fmla="*/ 21 h 85"/>
                  <a:gd name="T6" fmla="*/ 15 w 71"/>
                  <a:gd name="T7" fmla="*/ 15 h 85"/>
                  <a:gd name="T8" fmla="*/ 15 w 71"/>
                  <a:gd name="T9" fmla="*/ 15 h 85"/>
                  <a:gd name="T10" fmla="*/ 20 w 71"/>
                  <a:gd name="T11" fmla="*/ 25 h 85"/>
                  <a:gd name="T12" fmla="*/ 17 w 71"/>
                  <a:gd name="T13" fmla="*/ 34 h 85"/>
                  <a:gd name="T14" fmla="*/ 22 w 71"/>
                  <a:gd name="T15" fmla="*/ 42 h 85"/>
                  <a:gd name="T16" fmla="*/ 26 w 71"/>
                  <a:gd name="T17" fmla="*/ 42 h 85"/>
                  <a:gd name="T18" fmla="*/ 28 w 71"/>
                  <a:gd name="T19" fmla="*/ 53 h 85"/>
                  <a:gd name="T20" fmla="*/ 24 w 71"/>
                  <a:gd name="T21" fmla="*/ 57 h 85"/>
                  <a:gd name="T22" fmla="*/ 34 w 71"/>
                  <a:gd name="T23" fmla="*/ 57 h 85"/>
                  <a:gd name="T24" fmla="*/ 37 w 71"/>
                  <a:gd name="T25" fmla="*/ 57 h 85"/>
                  <a:gd name="T26" fmla="*/ 43 w 71"/>
                  <a:gd name="T27" fmla="*/ 57 h 85"/>
                  <a:gd name="T28" fmla="*/ 52 w 71"/>
                  <a:gd name="T29" fmla="*/ 68 h 85"/>
                  <a:gd name="T30" fmla="*/ 54 w 71"/>
                  <a:gd name="T31" fmla="*/ 72 h 85"/>
                  <a:gd name="T32" fmla="*/ 60 w 71"/>
                  <a:gd name="T33" fmla="*/ 85 h 85"/>
                  <a:gd name="T34" fmla="*/ 71 w 71"/>
                  <a:gd name="T35" fmla="*/ 81 h 85"/>
                  <a:gd name="T36" fmla="*/ 69 w 71"/>
                  <a:gd name="T37" fmla="*/ 66 h 85"/>
                  <a:gd name="T38" fmla="*/ 62 w 71"/>
                  <a:gd name="T39" fmla="*/ 64 h 85"/>
                  <a:gd name="T40" fmla="*/ 66 w 71"/>
                  <a:gd name="T41" fmla="*/ 55 h 85"/>
                  <a:gd name="T42" fmla="*/ 60 w 71"/>
                  <a:gd name="T43" fmla="*/ 51 h 85"/>
                  <a:gd name="T44" fmla="*/ 52 w 71"/>
                  <a:gd name="T45" fmla="*/ 47 h 85"/>
                  <a:gd name="T46" fmla="*/ 43 w 71"/>
                  <a:gd name="T47" fmla="*/ 44 h 85"/>
                  <a:gd name="T48" fmla="*/ 49 w 71"/>
                  <a:gd name="T49" fmla="*/ 40 h 85"/>
                  <a:gd name="T50" fmla="*/ 52 w 71"/>
                  <a:gd name="T51" fmla="*/ 36 h 85"/>
                  <a:gd name="T52" fmla="*/ 45 w 71"/>
                  <a:gd name="T53" fmla="*/ 27 h 85"/>
                  <a:gd name="T54" fmla="*/ 37 w 71"/>
                  <a:gd name="T55" fmla="*/ 19 h 85"/>
                  <a:gd name="T56" fmla="*/ 24 w 71"/>
                  <a:gd name="T57" fmla="*/ 12 h 85"/>
                  <a:gd name="T58" fmla="*/ 20 w 71"/>
                  <a:gd name="T59" fmla="*/ 6 h 85"/>
                  <a:gd name="T60" fmla="*/ 0 w 71"/>
                  <a:gd name="T61" fmla="*/ 0 h 85"/>
                  <a:gd name="T62" fmla="*/ 7 w 71"/>
                  <a:gd name="T63" fmla="*/ 8 h 85"/>
                  <a:gd name="T64" fmla="*/ 11 w 71"/>
                  <a:gd name="T65" fmla="*/ 1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85">
                    <a:moveTo>
                      <a:pt x="11" y="10"/>
                    </a:moveTo>
                    <a:lnTo>
                      <a:pt x="7" y="12"/>
                    </a:lnTo>
                    <a:lnTo>
                      <a:pt x="3" y="15"/>
                    </a:lnTo>
                    <a:lnTo>
                      <a:pt x="0" y="21"/>
                    </a:lnTo>
                    <a:lnTo>
                      <a:pt x="0" y="25"/>
                    </a:lnTo>
                    <a:lnTo>
                      <a:pt x="7" y="21"/>
                    </a:lnTo>
                    <a:lnTo>
                      <a:pt x="9" y="17"/>
                    </a:lnTo>
                    <a:lnTo>
                      <a:pt x="15" y="15"/>
                    </a:lnTo>
                    <a:lnTo>
                      <a:pt x="13" y="12"/>
                    </a:lnTo>
                    <a:lnTo>
                      <a:pt x="15" y="15"/>
                    </a:lnTo>
                    <a:lnTo>
                      <a:pt x="17" y="19"/>
                    </a:lnTo>
                    <a:lnTo>
                      <a:pt x="20" y="25"/>
                    </a:lnTo>
                    <a:lnTo>
                      <a:pt x="20" y="30"/>
                    </a:lnTo>
                    <a:lnTo>
                      <a:pt x="17" y="34"/>
                    </a:lnTo>
                    <a:lnTo>
                      <a:pt x="15" y="40"/>
                    </a:lnTo>
                    <a:lnTo>
                      <a:pt x="22" y="42"/>
                    </a:lnTo>
                    <a:lnTo>
                      <a:pt x="26" y="38"/>
                    </a:lnTo>
                    <a:lnTo>
                      <a:pt x="26" y="42"/>
                    </a:lnTo>
                    <a:lnTo>
                      <a:pt x="34" y="53"/>
                    </a:lnTo>
                    <a:lnTo>
                      <a:pt x="28" y="53"/>
                    </a:lnTo>
                    <a:lnTo>
                      <a:pt x="24" y="53"/>
                    </a:lnTo>
                    <a:lnTo>
                      <a:pt x="24" y="57"/>
                    </a:lnTo>
                    <a:lnTo>
                      <a:pt x="30" y="57"/>
                    </a:lnTo>
                    <a:lnTo>
                      <a:pt x="34" y="57"/>
                    </a:lnTo>
                    <a:lnTo>
                      <a:pt x="30" y="61"/>
                    </a:lnTo>
                    <a:lnTo>
                      <a:pt x="37" y="57"/>
                    </a:lnTo>
                    <a:lnTo>
                      <a:pt x="41" y="61"/>
                    </a:lnTo>
                    <a:lnTo>
                      <a:pt x="43" y="57"/>
                    </a:lnTo>
                    <a:lnTo>
                      <a:pt x="45" y="64"/>
                    </a:lnTo>
                    <a:lnTo>
                      <a:pt x="52" y="68"/>
                    </a:lnTo>
                    <a:lnTo>
                      <a:pt x="47" y="72"/>
                    </a:lnTo>
                    <a:lnTo>
                      <a:pt x="54" y="72"/>
                    </a:lnTo>
                    <a:lnTo>
                      <a:pt x="62" y="78"/>
                    </a:lnTo>
                    <a:lnTo>
                      <a:pt x="60" y="85"/>
                    </a:lnTo>
                    <a:lnTo>
                      <a:pt x="64" y="85"/>
                    </a:lnTo>
                    <a:lnTo>
                      <a:pt x="71" y="81"/>
                    </a:lnTo>
                    <a:lnTo>
                      <a:pt x="71" y="76"/>
                    </a:lnTo>
                    <a:lnTo>
                      <a:pt x="69" y="66"/>
                    </a:lnTo>
                    <a:lnTo>
                      <a:pt x="64" y="70"/>
                    </a:lnTo>
                    <a:lnTo>
                      <a:pt x="62" y="64"/>
                    </a:lnTo>
                    <a:lnTo>
                      <a:pt x="64" y="59"/>
                    </a:lnTo>
                    <a:lnTo>
                      <a:pt x="66" y="55"/>
                    </a:lnTo>
                    <a:lnTo>
                      <a:pt x="60" y="55"/>
                    </a:lnTo>
                    <a:lnTo>
                      <a:pt x="60" y="51"/>
                    </a:lnTo>
                    <a:lnTo>
                      <a:pt x="56" y="47"/>
                    </a:lnTo>
                    <a:lnTo>
                      <a:pt x="52" y="47"/>
                    </a:lnTo>
                    <a:lnTo>
                      <a:pt x="49" y="40"/>
                    </a:lnTo>
                    <a:lnTo>
                      <a:pt x="43" y="44"/>
                    </a:lnTo>
                    <a:lnTo>
                      <a:pt x="45" y="40"/>
                    </a:lnTo>
                    <a:lnTo>
                      <a:pt x="49" y="40"/>
                    </a:lnTo>
                    <a:lnTo>
                      <a:pt x="54" y="40"/>
                    </a:lnTo>
                    <a:lnTo>
                      <a:pt x="52" y="36"/>
                    </a:lnTo>
                    <a:lnTo>
                      <a:pt x="45" y="34"/>
                    </a:lnTo>
                    <a:lnTo>
                      <a:pt x="45" y="27"/>
                    </a:lnTo>
                    <a:lnTo>
                      <a:pt x="41" y="23"/>
                    </a:lnTo>
                    <a:lnTo>
                      <a:pt x="37" y="19"/>
                    </a:lnTo>
                    <a:lnTo>
                      <a:pt x="32" y="15"/>
                    </a:lnTo>
                    <a:lnTo>
                      <a:pt x="24" y="12"/>
                    </a:lnTo>
                    <a:lnTo>
                      <a:pt x="17" y="10"/>
                    </a:lnTo>
                    <a:lnTo>
                      <a:pt x="20" y="6"/>
                    </a:lnTo>
                    <a:lnTo>
                      <a:pt x="17" y="0"/>
                    </a:lnTo>
                    <a:lnTo>
                      <a:pt x="0" y="0"/>
                    </a:lnTo>
                    <a:lnTo>
                      <a:pt x="3" y="4"/>
                    </a:lnTo>
                    <a:lnTo>
                      <a:pt x="7" y="8"/>
                    </a:lnTo>
                    <a:lnTo>
                      <a:pt x="11" y="8"/>
                    </a:lnTo>
                    <a:lnTo>
                      <a:pt x="11" y="1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30" name="Freeform 1098">
                <a:extLst>
                  <a:ext uri="{FF2B5EF4-FFF2-40B4-BE49-F238E27FC236}">
                    <a16:creationId xmlns:a16="http://schemas.microsoft.com/office/drawing/2014/main" id="{64199831-3664-E74F-A83E-D6544C0FD626}"/>
                  </a:ext>
                </a:extLst>
              </p:cNvPr>
              <p:cNvSpPr>
                <a:spLocks/>
              </p:cNvSpPr>
              <p:nvPr/>
            </p:nvSpPr>
            <p:spPr bwMode="auto">
              <a:xfrm>
                <a:off x="1449" y="3919"/>
                <a:ext cx="71" cy="85"/>
              </a:xfrm>
              <a:custGeom>
                <a:avLst/>
                <a:gdLst>
                  <a:gd name="T0" fmla="*/ 7 w 71"/>
                  <a:gd name="T1" fmla="*/ 12 h 85"/>
                  <a:gd name="T2" fmla="*/ 0 w 71"/>
                  <a:gd name="T3" fmla="*/ 21 h 85"/>
                  <a:gd name="T4" fmla="*/ 7 w 71"/>
                  <a:gd name="T5" fmla="*/ 21 h 85"/>
                  <a:gd name="T6" fmla="*/ 15 w 71"/>
                  <a:gd name="T7" fmla="*/ 15 h 85"/>
                  <a:gd name="T8" fmla="*/ 15 w 71"/>
                  <a:gd name="T9" fmla="*/ 15 h 85"/>
                  <a:gd name="T10" fmla="*/ 20 w 71"/>
                  <a:gd name="T11" fmla="*/ 25 h 85"/>
                  <a:gd name="T12" fmla="*/ 17 w 71"/>
                  <a:gd name="T13" fmla="*/ 34 h 85"/>
                  <a:gd name="T14" fmla="*/ 22 w 71"/>
                  <a:gd name="T15" fmla="*/ 42 h 85"/>
                  <a:gd name="T16" fmla="*/ 26 w 71"/>
                  <a:gd name="T17" fmla="*/ 42 h 85"/>
                  <a:gd name="T18" fmla="*/ 28 w 71"/>
                  <a:gd name="T19" fmla="*/ 53 h 85"/>
                  <a:gd name="T20" fmla="*/ 24 w 71"/>
                  <a:gd name="T21" fmla="*/ 57 h 85"/>
                  <a:gd name="T22" fmla="*/ 34 w 71"/>
                  <a:gd name="T23" fmla="*/ 57 h 85"/>
                  <a:gd name="T24" fmla="*/ 37 w 71"/>
                  <a:gd name="T25" fmla="*/ 57 h 85"/>
                  <a:gd name="T26" fmla="*/ 43 w 71"/>
                  <a:gd name="T27" fmla="*/ 57 h 85"/>
                  <a:gd name="T28" fmla="*/ 52 w 71"/>
                  <a:gd name="T29" fmla="*/ 68 h 85"/>
                  <a:gd name="T30" fmla="*/ 54 w 71"/>
                  <a:gd name="T31" fmla="*/ 72 h 85"/>
                  <a:gd name="T32" fmla="*/ 60 w 71"/>
                  <a:gd name="T33" fmla="*/ 85 h 85"/>
                  <a:gd name="T34" fmla="*/ 71 w 71"/>
                  <a:gd name="T35" fmla="*/ 81 h 85"/>
                  <a:gd name="T36" fmla="*/ 69 w 71"/>
                  <a:gd name="T37" fmla="*/ 66 h 85"/>
                  <a:gd name="T38" fmla="*/ 62 w 71"/>
                  <a:gd name="T39" fmla="*/ 64 h 85"/>
                  <a:gd name="T40" fmla="*/ 66 w 71"/>
                  <a:gd name="T41" fmla="*/ 55 h 85"/>
                  <a:gd name="T42" fmla="*/ 60 w 71"/>
                  <a:gd name="T43" fmla="*/ 51 h 85"/>
                  <a:gd name="T44" fmla="*/ 52 w 71"/>
                  <a:gd name="T45" fmla="*/ 47 h 85"/>
                  <a:gd name="T46" fmla="*/ 43 w 71"/>
                  <a:gd name="T47" fmla="*/ 44 h 85"/>
                  <a:gd name="T48" fmla="*/ 49 w 71"/>
                  <a:gd name="T49" fmla="*/ 40 h 85"/>
                  <a:gd name="T50" fmla="*/ 52 w 71"/>
                  <a:gd name="T51" fmla="*/ 36 h 85"/>
                  <a:gd name="T52" fmla="*/ 45 w 71"/>
                  <a:gd name="T53" fmla="*/ 27 h 85"/>
                  <a:gd name="T54" fmla="*/ 37 w 71"/>
                  <a:gd name="T55" fmla="*/ 19 h 85"/>
                  <a:gd name="T56" fmla="*/ 24 w 71"/>
                  <a:gd name="T57" fmla="*/ 12 h 85"/>
                  <a:gd name="T58" fmla="*/ 20 w 71"/>
                  <a:gd name="T59" fmla="*/ 6 h 85"/>
                  <a:gd name="T60" fmla="*/ 0 w 71"/>
                  <a:gd name="T61" fmla="*/ 0 h 85"/>
                  <a:gd name="T62" fmla="*/ 7 w 71"/>
                  <a:gd name="T63" fmla="*/ 8 h 85"/>
                  <a:gd name="T64" fmla="*/ 11 w 71"/>
                  <a:gd name="T65" fmla="*/ 1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85">
                    <a:moveTo>
                      <a:pt x="11" y="10"/>
                    </a:moveTo>
                    <a:lnTo>
                      <a:pt x="7" y="12"/>
                    </a:lnTo>
                    <a:lnTo>
                      <a:pt x="3" y="15"/>
                    </a:lnTo>
                    <a:lnTo>
                      <a:pt x="0" y="21"/>
                    </a:lnTo>
                    <a:lnTo>
                      <a:pt x="0" y="25"/>
                    </a:lnTo>
                    <a:lnTo>
                      <a:pt x="7" y="21"/>
                    </a:lnTo>
                    <a:lnTo>
                      <a:pt x="9" y="17"/>
                    </a:lnTo>
                    <a:lnTo>
                      <a:pt x="15" y="15"/>
                    </a:lnTo>
                    <a:lnTo>
                      <a:pt x="13" y="12"/>
                    </a:lnTo>
                    <a:lnTo>
                      <a:pt x="15" y="15"/>
                    </a:lnTo>
                    <a:lnTo>
                      <a:pt x="17" y="19"/>
                    </a:lnTo>
                    <a:lnTo>
                      <a:pt x="20" y="25"/>
                    </a:lnTo>
                    <a:lnTo>
                      <a:pt x="20" y="30"/>
                    </a:lnTo>
                    <a:lnTo>
                      <a:pt x="17" y="34"/>
                    </a:lnTo>
                    <a:lnTo>
                      <a:pt x="15" y="40"/>
                    </a:lnTo>
                    <a:lnTo>
                      <a:pt x="22" y="42"/>
                    </a:lnTo>
                    <a:lnTo>
                      <a:pt x="26" y="38"/>
                    </a:lnTo>
                    <a:lnTo>
                      <a:pt x="26" y="42"/>
                    </a:lnTo>
                    <a:lnTo>
                      <a:pt x="34" y="53"/>
                    </a:lnTo>
                    <a:lnTo>
                      <a:pt x="28" y="53"/>
                    </a:lnTo>
                    <a:lnTo>
                      <a:pt x="24" y="53"/>
                    </a:lnTo>
                    <a:lnTo>
                      <a:pt x="24" y="57"/>
                    </a:lnTo>
                    <a:lnTo>
                      <a:pt x="30" y="57"/>
                    </a:lnTo>
                    <a:lnTo>
                      <a:pt x="34" y="57"/>
                    </a:lnTo>
                    <a:lnTo>
                      <a:pt x="30" y="61"/>
                    </a:lnTo>
                    <a:lnTo>
                      <a:pt x="37" y="57"/>
                    </a:lnTo>
                    <a:lnTo>
                      <a:pt x="41" y="61"/>
                    </a:lnTo>
                    <a:lnTo>
                      <a:pt x="43" y="57"/>
                    </a:lnTo>
                    <a:lnTo>
                      <a:pt x="45" y="64"/>
                    </a:lnTo>
                    <a:lnTo>
                      <a:pt x="52" y="68"/>
                    </a:lnTo>
                    <a:lnTo>
                      <a:pt x="47" y="72"/>
                    </a:lnTo>
                    <a:lnTo>
                      <a:pt x="54" y="72"/>
                    </a:lnTo>
                    <a:lnTo>
                      <a:pt x="62" y="78"/>
                    </a:lnTo>
                    <a:lnTo>
                      <a:pt x="60" y="85"/>
                    </a:lnTo>
                    <a:lnTo>
                      <a:pt x="64" y="85"/>
                    </a:lnTo>
                    <a:lnTo>
                      <a:pt x="71" y="81"/>
                    </a:lnTo>
                    <a:lnTo>
                      <a:pt x="71" y="76"/>
                    </a:lnTo>
                    <a:lnTo>
                      <a:pt x="69" y="66"/>
                    </a:lnTo>
                    <a:lnTo>
                      <a:pt x="64" y="70"/>
                    </a:lnTo>
                    <a:lnTo>
                      <a:pt x="62" y="64"/>
                    </a:lnTo>
                    <a:lnTo>
                      <a:pt x="64" y="59"/>
                    </a:lnTo>
                    <a:lnTo>
                      <a:pt x="66" y="55"/>
                    </a:lnTo>
                    <a:lnTo>
                      <a:pt x="60" y="55"/>
                    </a:lnTo>
                    <a:lnTo>
                      <a:pt x="60" y="51"/>
                    </a:lnTo>
                    <a:lnTo>
                      <a:pt x="56" y="47"/>
                    </a:lnTo>
                    <a:lnTo>
                      <a:pt x="52" y="47"/>
                    </a:lnTo>
                    <a:lnTo>
                      <a:pt x="49" y="40"/>
                    </a:lnTo>
                    <a:lnTo>
                      <a:pt x="43" y="44"/>
                    </a:lnTo>
                    <a:lnTo>
                      <a:pt x="45" y="40"/>
                    </a:lnTo>
                    <a:lnTo>
                      <a:pt x="49" y="40"/>
                    </a:lnTo>
                    <a:lnTo>
                      <a:pt x="54" y="40"/>
                    </a:lnTo>
                    <a:lnTo>
                      <a:pt x="52" y="36"/>
                    </a:lnTo>
                    <a:lnTo>
                      <a:pt x="45" y="34"/>
                    </a:lnTo>
                    <a:lnTo>
                      <a:pt x="45" y="27"/>
                    </a:lnTo>
                    <a:lnTo>
                      <a:pt x="41" y="23"/>
                    </a:lnTo>
                    <a:lnTo>
                      <a:pt x="37" y="19"/>
                    </a:lnTo>
                    <a:lnTo>
                      <a:pt x="32" y="15"/>
                    </a:lnTo>
                    <a:lnTo>
                      <a:pt x="24" y="12"/>
                    </a:lnTo>
                    <a:lnTo>
                      <a:pt x="17" y="10"/>
                    </a:lnTo>
                    <a:lnTo>
                      <a:pt x="20" y="6"/>
                    </a:lnTo>
                    <a:lnTo>
                      <a:pt x="17" y="0"/>
                    </a:lnTo>
                    <a:lnTo>
                      <a:pt x="0" y="0"/>
                    </a:lnTo>
                    <a:lnTo>
                      <a:pt x="3" y="4"/>
                    </a:lnTo>
                    <a:lnTo>
                      <a:pt x="7" y="8"/>
                    </a:lnTo>
                    <a:lnTo>
                      <a:pt x="11" y="8"/>
                    </a:lnTo>
                    <a:lnTo>
                      <a:pt x="11" y="1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31" name="Freeform 1099">
                <a:extLst>
                  <a:ext uri="{FF2B5EF4-FFF2-40B4-BE49-F238E27FC236}">
                    <a16:creationId xmlns:a16="http://schemas.microsoft.com/office/drawing/2014/main" id="{D232C281-4C9F-A347-8C1F-EE277EEDE87F}"/>
                  </a:ext>
                </a:extLst>
              </p:cNvPr>
              <p:cNvSpPr>
                <a:spLocks/>
              </p:cNvSpPr>
              <p:nvPr/>
            </p:nvSpPr>
            <p:spPr bwMode="auto">
              <a:xfrm>
                <a:off x="1445" y="3944"/>
                <a:ext cx="2" cy="5"/>
              </a:xfrm>
              <a:custGeom>
                <a:avLst/>
                <a:gdLst>
                  <a:gd name="T0" fmla="*/ 2 w 2"/>
                  <a:gd name="T1" fmla="*/ 0 h 5"/>
                  <a:gd name="T2" fmla="*/ 0 w 2"/>
                  <a:gd name="T3" fmla="*/ 0 h 5"/>
                  <a:gd name="T4" fmla="*/ 2 w 2"/>
                  <a:gd name="T5" fmla="*/ 5 h 5"/>
                  <a:gd name="T6" fmla="*/ 2 w 2"/>
                  <a:gd name="T7" fmla="*/ 0 h 5"/>
                </a:gdLst>
                <a:ahLst/>
                <a:cxnLst>
                  <a:cxn ang="0">
                    <a:pos x="T0" y="T1"/>
                  </a:cxn>
                  <a:cxn ang="0">
                    <a:pos x="T2" y="T3"/>
                  </a:cxn>
                  <a:cxn ang="0">
                    <a:pos x="T4" y="T5"/>
                  </a:cxn>
                  <a:cxn ang="0">
                    <a:pos x="T6" y="T7"/>
                  </a:cxn>
                </a:cxnLst>
                <a:rect l="0" t="0" r="r" b="b"/>
                <a:pathLst>
                  <a:path w="2" h="5">
                    <a:moveTo>
                      <a:pt x="2" y="0"/>
                    </a:moveTo>
                    <a:lnTo>
                      <a:pt x="0" y="0"/>
                    </a:lnTo>
                    <a:lnTo>
                      <a:pt x="2" y="5"/>
                    </a:lnTo>
                    <a:lnTo>
                      <a:pt x="2"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32" name="Freeform 1100">
                <a:extLst>
                  <a:ext uri="{FF2B5EF4-FFF2-40B4-BE49-F238E27FC236}">
                    <a16:creationId xmlns:a16="http://schemas.microsoft.com/office/drawing/2014/main" id="{F1867351-8588-3E43-BD2C-9E12ED85569D}"/>
                  </a:ext>
                </a:extLst>
              </p:cNvPr>
              <p:cNvSpPr>
                <a:spLocks/>
              </p:cNvSpPr>
              <p:nvPr/>
            </p:nvSpPr>
            <p:spPr bwMode="auto">
              <a:xfrm>
                <a:off x="1445" y="3944"/>
                <a:ext cx="2" cy="5"/>
              </a:xfrm>
              <a:custGeom>
                <a:avLst/>
                <a:gdLst>
                  <a:gd name="T0" fmla="*/ 2 w 2"/>
                  <a:gd name="T1" fmla="*/ 0 h 5"/>
                  <a:gd name="T2" fmla="*/ 0 w 2"/>
                  <a:gd name="T3" fmla="*/ 0 h 5"/>
                  <a:gd name="T4" fmla="*/ 2 w 2"/>
                  <a:gd name="T5" fmla="*/ 5 h 5"/>
                  <a:gd name="T6" fmla="*/ 2 w 2"/>
                  <a:gd name="T7" fmla="*/ 0 h 5"/>
                </a:gdLst>
                <a:ahLst/>
                <a:cxnLst>
                  <a:cxn ang="0">
                    <a:pos x="T0" y="T1"/>
                  </a:cxn>
                  <a:cxn ang="0">
                    <a:pos x="T2" y="T3"/>
                  </a:cxn>
                  <a:cxn ang="0">
                    <a:pos x="T4" y="T5"/>
                  </a:cxn>
                  <a:cxn ang="0">
                    <a:pos x="T6" y="T7"/>
                  </a:cxn>
                </a:cxnLst>
                <a:rect l="0" t="0" r="r" b="b"/>
                <a:pathLst>
                  <a:path w="2" h="5">
                    <a:moveTo>
                      <a:pt x="2" y="0"/>
                    </a:moveTo>
                    <a:lnTo>
                      <a:pt x="0" y="0"/>
                    </a:lnTo>
                    <a:lnTo>
                      <a:pt x="2" y="5"/>
                    </a:lnTo>
                    <a:lnTo>
                      <a:pt x="2"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33" name="Freeform 1101">
                <a:extLst>
                  <a:ext uri="{FF2B5EF4-FFF2-40B4-BE49-F238E27FC236}">
                    <a16:creationId xmlns:a16="http://schemas.microsoft.com/office/drawing/2014/main" id="{A6F30A02-3F99-0C4E-8EAD-9274E7EA8F5B}"/>
                  </a:ext>
                </a:extLst>
              </p:cNvPr>
              <p:cNvSpPr>
                <a:spLocks/>
              </p:cNvSpPr>
              <p:nvPr/>
            </p:nvSpPr>
            <p:spPr bwMode="auto">
              <a:xfrm>
                <a:off x="1466" y="3889"/>
                <a:ext cx="13" cy="17"/>
              </a:xfrm>
              <a:custGeom>
                <a:avLst/>
                <a:gdLst>
                  <a:gd name="T0" fmla="*/ 5 w 13"/>
                  <a:gd name="T1" fmla="*/ 0 h 17"/>
                  <a:gd name="T2" fmla="*/ 0 w 13"/>
                  <a:gd name="T3" fmla="*/ 2 h 17"/>
                  <a:gd name="T4" fmla="*/ 3 w 13"/>
                  <a:gd name="T5" fmla="*/ 6 h 17"/>
                  <a:gd name="T6" fmla="*/ 3 w 13"/>
                  <a:gd name="T7" fmla="*/ 13 h 17"/>
                  <a:gd name="T8" fmla="*/ 7 w 13"/>
                  <a:gd name="T9" fmla="*/ 17 h 17"/>
                  <a:gd name="T10" fmla="*/ 13 w 13"/>
                  <a:gd name="T11" fmla="*/ 13 h 17"/>
                  <a:gd name="T12" fmla="*/ 13 w 13"/>
                  <a:gd name="T13" fmla="*/ 8 h 17"/>
                  <a:gd name="T14" fmla="*/ 5 w 13"/>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7">
                    <a:moveTo>
                      <a:pt x="5" y="0"/>
                    </a:moveTo>
                    <a:lnTo>
                      <a:pt x="0" y="2"/>
                    </a:lnTo>
                    <a:lnTo>
                      <a:pt x="3" y="6"/>
                    </a:lnTo>
                    <a:lnTo>
                      <a:pt x="3" y="13"/>
                    </a:lnTo>
                    <a:lnTo>
                      <a:pt x="7" y="17"/>
                    </a:lnTo>
                    <a:lnTo>
                      <a:pt x="13" y="13"/>
                    </a:lnTo>
                    <a:lnTo>
                      <a:pt x="13" y="8"/>
                    </a:lnTo>
                    <a:lnTo>
                      <a:pt x="5"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34" name="Freeform 1102">
                <a:extLst>
                  <a:ext uri="{FF2B5EF4-FFF2-40B4-BE49-F238E27FC236}">
                    <a16:creationId xmlns:a16="http://schemas.microsoft.com/office/drawing/2014/main" id="{2F7E7B87-3087-5246-9F53-3FB7BEAC19AA}"/>
                  </a:ext>
                </a:extLst>
              </p:cNvPr>
              <p:cNvSpPr>
                <a:spLocks/>
              </p:cNvSpPr>
              <p:nvPr/>
            </p:nvSpPr>
            <p:spPr bwMode="auto">
              <a:xfrm>
                <a:off x="1466" y="3889"/>
                <a:ext cx="13" cy="17"/>
              </a:xfrm>
              <a:custGeom>
                <a:avLst/>
                <a:gdLst>
                  <a:gd name="T0" fmla="*/ 5 w 13"/>
                  <a:gd name="T1" fmla="*/ 0 h 17"/>
                  <a:gd name="T2" fmla="*/ 0 w 13"/>
                  <a:gd name="T3" fmla="*/ 2 h 17"/>
                  <a:gd name="T4" fmla="*/ 3 w 13"/>
                  <a:gd name="T5" fmla="*/ 6 h 17"/>
                  <a:gd name="T6" fmla="*/ 3 w 13"/>
                  <a:gd name="T7" fmla="*/ 13 h 17"/>
                  <a:gd name="T8" fmla="*/ 7 w 13"/>
                  <a:gd name="T9" fmla="*/ 17 h 17"/>
                  <a:gd name="T10" fmla="*/ 13 w 13"/>
                  <a:gd name="T11" fmla="*/ 13 h 17"/>
                  <a:gd name="T12" fmla="*/ 13 w 13"/>
                  <a:gd name="T13" fmla="*/ 8 h 17"/>
                  <a:gd name="T14" fmla="*/ 5 w 13"/>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7">
                    <a:moveTo>
                      <a:pt x="5" y="0"/>
                    </a:moveTo>
                    <a:lnTo>
                      <a:pt x="0" y="2"/>
                    </a:lnTo>
                    <a:lnTo>
                      <a:pt x="3" y="6"/>
                    </a:lnTo>
                    <a:lnTo>
                      <a:pt x="3" y="13"/>
                    </a:lnTo>
                    <a:lnTo>
                      <a:pt x="7" y="17"/>
                    </a:lnTo>
                    <a:lnTo>
                      <a:pt x="13" y="13"/>
                    </a:lnTo>
                    <a:lnTo>
                      <a:pt x="13" y="8"/>
                    </a:lnTo>
                    <a:lnTo>
                      <a:pt x="5"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35" name="Freeform 1103">
                <a:extLst>
                  <a:ext uri="{FF2B5EF4-FFF2-40B4-BE49-F238E27FC236}">
                    <a16:creationId xmlns:a16="http://schemas.microsoft.com/office/drawing/2014/main" id="{CCE00CD2-6F54-5449-BB43-7108A7AAA37B}"/>
                  </a:ext>
                </a:extLst>
              </p:cNvPr>
              <p:cNvSpPr>
                <a:spLocks/>
              </p:cNvSpPr>
              <p:nvPr/>
            </p:nvSpPr>
            <p:spPr bwMode="auto">
              <a:xfrm>
                <a:off x="1456" y="3949"/>
                <a:ext cx="10" cy="6"/>
              </a:xfrm>
              <a:custGeom>
                <a:avLst/>
                <a:gdLst>
                  <a:gd name="T0" fmla="*/ 10 w 10"/>
                  <a:gd name="T1" fmla="*/ 0 h 6"/>
                  <a:gd name="T2" fmla="*/ 6 w 10"/>
                  <a:gd name="T3" fmla="*/ 2 h 6"/>
                  <a:gd name="T4" fmla="*/ 0 w 10"/>
                  <a:gd name="T5" fmla="*/ 0 h 6"/>
                  <a:gd name="T6" fmla="*/ 0 w 10"/>
                  <a:gd name="T7" fmla="*/ 4 h 6"/>
                  <a:gd name="T8" fmla="*/ 4 w 10"/>
                  <a:gd name="T9" fmla="*/ 6 h 6"/>
                  <a:gd name="T10" fmla="*/ 4 w 10"/>
                  <a:gd name="T11" fmla="*/ 2 h 6"/>
                  <a:gd name="T12" fmla="*/ 10 w 10"/>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0" h="6">
                    <a:moveTo>
                      <a:pt x="10" y="0"/>
                    </a:moveTo>
                    <a:lnTo>
                      <a:pt x="6" y="2"/>
                    </a:lnTo>
                    <a:lnTo>
                      <a:pt x="0" y="0"/>
                    </a:lnTo>
                    <a:lnTo>
                      <a:pt x="0" y="4"/>
                    </a:lnTo>
                    <a:lnTo>
                      <a:pt x="4" y="6"/>
                    </a:lnTo>
                    <a:lnTo>
                      <a:pt x="4" y="2"/>
                    </a:lnTo>
                    <a:lnTo>
                      <a:pt x="1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36" name="Freeform 1104">
                <a:extLst>
                  <a:ext uri="{FF2B5EF4-FFF2-40B4-BE49-F238E27FC236}">
                    <a16:creationId xmlns:a16="http://schemas.microsoft.com/office/drawing/2014/main" id="{5D5DFA10-5168-5043-887B-4C1996E07CDF}"/>
                  </a:ext>
                </a:extLst>
              </p:cNvPr>
              <p:cNvSpPr>
                <a:spLocks/>
              </p:cNvSpPr>
              <p:nvPr/>
            </p:nvSpPr>
            <p:spPr bwMode="auto">
              <a:xfrm>
                <a:off x="1456" y="3949"/>
                <a:ext cx="10" cy="6"/>
              </a:xfrm>
              <a:custGeom>
                <a:avLst/>
                <a:gdLst>
                  <a:gd name="T0" fmla="*/ 10 w 10"/>
                  <a:gd name="T1" fmla="*/ 0 h 6"/>
                  <a:gd name="T2" fmla="*/ 6 w 10"/>
                  <a:gd name="T3" fmla="*/ 2 h 6"/>
                  <a:gd name="T4" fmla="*/ 0 w 10"/>
                  <a:gd name="T5" fmla="*/ 0 h 6"/>
                  <a:gd name="T6" fmla="*/ 0 w 10"/>
                  <a:gd name="T7" fmla="*/ 4 h 6"/>
                  <a:gd name="T8" fmla="*/ 4 w 10"/>
                  <a:gd name="T9" fmla="*/ 6 h 6"/>
                  <a:gd name="T10" fmla="*/ 4 w 10"/>
                  <a:gd name="T11" fmla="*/ 2 h 6"/>
                  <a:gd name="T12" fmla="*/ 10 w 10"/>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0" h="6">
                    <a:moveTo>
                      <a:pt x="10" y="0"/>
                    </a:moveTo>
                    <a:lnTo>
                      <a:pt x="6" y="2"/>
                    </a:lnTo>
                    <a:lnTo>
                      <a:pt x="0" y="0"/>
                    </a:lnTo>
                    <a:lnTo>
                      <a:pt x="0" y="4"/>
                    </a:lnTo>
                    <a:lnTo>
                      <a:pt x="4" y="6"/>
                    </a:lnTo>
                    <a:lnTo>
                      <a:pt x="4" y="2"/>
                    </a:lnTo>
                    <a:lnTo>
                      <a:pt x="10"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37" name="Freeform 1105">
                <a:extLst>
                  <a:ext uri="{FF2B5EF4-FFF2-40B4-BE49-F238E27FC236}">
                    <a16:creationId xmlns:a16="http://schemas.microsoft.com/office/drawing/2014/main" id="{AF732E9F-FF20-6043-B54D-595D95374888}"/>
                  </a:ext>
                </a:extLst>
              </p:cNvPr>
              <p:cNvSpPr>
                <a:spLocks/>
              </p:cNvSpPr>
              <p:nvPr/>
            </p:nvSpPr>
            <p:spPr bwMode="auto">
              <a:xfrm>
                <a:off x="1454" y="3966"/>
                <a:ext cx="6" cy="4"/>
              </a:xfrm>
              <a:custGeom>
                <a:avLst/>
                <a:gdLst>
                  <a:gd name="T0" fmla="*/ 4 w 6"/>
                  <a:gd name="T1" fmla="*/ 4 h 4"/>
                  <a:gd name="T2" fmla="*/ 6 w 6"/>
                  <a:gd name="T3" fmla="*/ 0 h 4"/>
                  <a:gd name="T4" fmla="*/ 0 w 6"/>
                  <a:gd name="T5" fmla="*/ 0 h 4"/>
                  <a:gd name="T6" fmla="*/ 4 w 6"/>
                  <a:gd name="T7" fmla="*/ 4 h 4"/>
                </a:gdLst>
                <a:ahLst/>
                <a:cxnLst>
                  <a:cxn ang="0">
                    <a:pos x="T0" y="T1"/>
                  </a:cxn>
                  <a:cxn ang="0">
                    <a:pos x="T2" y="T3"/>
                  </a:cxn>
                  <a:cxn ang="0">
                    <a:pos x="T4" y="T5"/>
                  </a:cxn>
                  <a:cxn ang="0">
                    <a:pos x="T6" y="T7"/>
                  </a:cxn>
                </a:cxnLst>
                <a:rect l="0" t="0" r="r" b="b"/>
                <a:pathLst>
                  <a:path w="6" h="4">
                    <a:moveTo>
                      <a:pt x="4" y="4"/>
                    </a:moveTo>
                    <a:lnTo>
                      <a:pt x="6" y="0"/>
                    </a:lnTo>
                    <a:lnTo>
                      <a:pt x="0" y="0"/>
                    </a:lnTo>
                    <a:lnTo>
                      <a:pt x="4" y="4"/>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38" name="Freeform 1106">
                <a:extLst>
                  <a:ext uri="{FF2B5EF4-FFF2-40B4-BE49-F238E27FC236}">
                    <a16:creationId xmlns:a16="http://schemas.microsoft.com/office/drawing/2014/main" id="{17EE54A2-EFB1-CD45-81F2-EEC07CE351A6}"/>
                  </a:ext>
                </a:extLst>
              </p:cNvPr>
              <p:cNvSpPr>
                <a:spLocks/>
              </p:cNvSpPr>
              <p:nvPr/>
            </p:nvSpPr>
            <p:spPr bwMode="auto">
              <a:xfrm>
                <a:off x="1454" y="3966"/>
                <a:ext cx="6" cy="4"/>
              </a:xfrm>
              <a:custGeom>
                <a:avLst/>
                <a:gdLst>
                  <a:gd name="T0" fmla="*/ 4 w 6"/>
                  <a:gd name="T1" fmla="*/ 4 h 4"/>
                  <a:gd name="T2" fmla="*/ 6 w 6"/>
                  <a:gd name="T3" fmla="*/ 0 h 4"/>
                  <a:gd name="T4" fmla="*/ 0 w 6"/>
                  <a:gd name="T5" fmla="*/ 0 h 4"/>
                  <a:gd name="T6" fmla="*/ 4 w 6"/>
                  <a:gd name="T7" fmla="*/ 4 h 4"/>
                </a:gdLst>
                <a:ahLst/>
                <a:cxnLst>
                  <a:cxn ang="0">
                    <a:pos x="T0" y="T1"/>
                  </a:cxn>
                  <a:cxn ang="0">
                    <a:pos x="T2" y="T3"/>
                  </a:cxn>
                  <a:cxn ang="0">
                    <a:pos x="T4" y="T5"/>
                  </a:cxn>
                  <a:cxn ang="0">
                    <a:pos x="T6" y="T7"/>
                  </a:cxn>
                </a:cxnLst>
                <a:rect l="0" t="0" r="r" b="b"/>
                <a:pathLst>
                  <a:path w="6" h="4">
                    <a:moveTo>
                      <a:pt x="4" y="4"/>
                    </a:moveTo>
                    <a:lnTo>
                      <a:pt x="6" y="0"/>
                    </a:lnTo>
                    <a:lnTo>
                      <a:pt x="0" y="0"/>
                    </a:lnTo>
                    <a:lnTo>
                      <a:pt x="4" y="4"/>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39" name="Freeform 1107">
                <a:extLst>
                  <a:ext uri="{FF2B5EF4-FFF2-40B4-BE49-F238E27FC236}">
                    <a16:creationId xmlns:a16="http://schemas.microsoft.com/office/drawing/2014/main" id="{897EDA4A-B05F-7B40-ACC5-AFBAD8D8FD9E}"/>
                  </a:ext>
                </a:extLst>
              </p:cNvPr>
              <p:cNvSpPr>
                <a:spLocks/>
              </p:cNvSpPr>
              <p:nvPr/>
            </p:nvSpPr>
            <p:spPr bwMode="auto">
              <a:xfrm>
                <a:off x="1469" y="3908"/>
                <a:ext cx="12" cy="13"/>
              </a:xfrm>
              <a:custGeom>
                <a:avLst/>
                <a:gdLst>
                  <a:gd name="T0" fmla="*/ 8 w 12"/>
                  <a:gd name="T1" fmla="*/ 0 h 13"/>
                  <a:gd name="T2" fmla="*/ 0 w 12"/>
                  <a:gd name="T3" fmla="*/ 4 h 13"/>
                  <a:gd name="T4" fmla="*/ 2 w 12"/>
                  <a:gd name="T5" fmla="*/ 9 h 13"/>
                  <a:gd name="T6" fmla="*/ 6 w 12"/>
                  <a:gd name="T7" fmla="*/ 13 h 13"/>
                  <a:gd name="T8" fmla="*/ 10 w 12"/>
                  <a:gd name="T9" fmla="*/ 11 h 13"/>
                  <a:gd name="T10" fmla="*/ 12 w 12"/>
                  <a:gd name="T11" fmla="*/ 4 h 13"/>
                  <a:gd name="T12" fmla="*/ 8 w 12"/>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2" h="13">
                    <a:moveTo>
                      <a:pt x="8" y="0"/>
                    </a:moveTo>
                    <a:lnTo>
                      <a:pt x="0" y="4"/>
                    </a:lnTo>
                    <a:lnTo>
                      <a:pt x="2" y="9"/>
                    </a:lnTo>
                    <a:lnTo>
                      <a:pt x="6" y="13"/>
                    </a:lnTo>
                    <a:lnTo>
                      <a:pt x="10" y="11"/>
                    </a:lnTo>
                    <a:lnTo>
                      <a:pt x="12" y="4"/>
                    </a:lnTo>
                    <a:lnTo>
                      <a:pt x="8"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40" name="Freeform 1108">
                <a:extLst>
                  <a:ext uri="{FF2B5EF4-FFF2-40B4-BE49-F238E27FC236}">
                    <a16:creationId xmlns:a16="http://schemas.microsoft.com/office/drawing/2014/main" id="{F611E271-24D0-7D4C-B13F-DF463E547B08}"/>
                  </a:ext>
                </a:extLst>
              </p:cNvPr>
              <p:cNvSpPr>
                <a:spLocks/>
              </p:cNvSpPr>
              <p:nvPr/>
            </p:nvSpPr>
            <p:spPr bwMode="auto">
              <a:xfrm>
                <a:off x="1469" y="3908"/>
                <a:ext cx="12" cy="13"/>
              </a:xfrm>
              <a:custGeom>
                <a:avLst/>
                <a:gdLst>
                  <a:gd name="T0" fmla="*/ 8 w 12"/>
                  <a:gd name="T1" fmla="*/ 0 h 13"/>
                  <a:gd name="T2" fmla="*/ 0 w 12"/>
                  <a:gd name="T3" fmla="*/ 4 h 13"/>
                  <a:gd name="T4" fmla="*/ 2 w 12"/>
                  <a:gd name="T5" fmla="*/ 9 h 13"/>
                  <a:gd name="T6" fmla="*/ 6 w 12"/>
                  <a:gd name="T7" fmla="*/ 13 h 13"/>
                  <a:gd name="T8" fmla="*/ 10 w 12"/>
                  <a:gd name="T9" fmla="*/ 11 h 13"/>
                  <a:gd name="T10" fmla="*/ 12 w 12"/>
                  <a:gd name="T11" fmla="*/ 4 h 13"/>
                  <a:gd name="T12" fmla="*/ 8 w 12"/>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2" h="13">
                    <a:moveTo>
                      <a:pt x="8" y="0"/>
                    </a:moveTo>
                    <a:lnTo>
                      <a:pt x="0" y="4"/>
                    </a:lnTo>
                    <a:lnTo>
                      <a:pt x="2" y="9"/>
                    </a:lnTo>
                    <a:lnTo>
                      <a:pt x="6" y="13"/>
                    </a:lnTo>
                    <a:lnTo>
                      <a:pt x="10" y="11"/>
                    </a:lnTo>
                    <a:lnTo>
                      <a:pt x="12" y="4"/>
                    </a:lnTo>
                    <a:lnTo>
                      <a:pt x="8"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41" name="Freeform 1109">
                <a:extLst>
                  <a:ext uri="{FF2B5EF4-FFF2-40B4-BE49-F238E27FC236}">
                    <a16:creationId xmlns:a16="http://schemas.microsoft.com/office/drawing/2014/main" id="{D807C5DA-3267-BE48-B8A6-3215DC703D93}"/>
                  </a:ext>
                </a:extLst>
              </p:cNvPr>
              <p:cNvSpPr>
                <a:spLocks/>
              </p:cNvSpPr>
              <p:nvPr/>
            </p:nvSpPr>
            <p:spPr bwMode="auto">
              <a:xfrm>
                <a:off x="1464" y="3944"/>
                <a:ext cx="2" cy="5"/>
              </a:xfrm>
              <a:custGeom>
                <a:avLst/>
                <a:gdLst>
                  <a:gd name="T0" fmla="*/ 2 w 2"/>
                  <a:gd name="T1" fmla="*/ 0 h 5"/>
                  <a:gd name="T2" fmla="*/ 0 w 2"/>
                  <a:gd name="T3" fmla="*/ 0 h 5"/>
                  <a:gd name="T4" fmla="*/ 2 w 2"/>
                  <a:gd name="T5" fmla="*/ 5 h 5"/>
                  <a:gd name="T6" fmla="*/ 2 w 2"/>
                  <a:gd name="T7" fmla="*/ 0 h 5"/>
                </a:gdLst>
                <a:ahLst/>
                <a:cxnLst>
                  <a:cxn ang="0">
                    <a:pos x="T0" y="T1"/>
                  </a:cxn>
                  <a:cxn ang="0">
                    <a:pos x="T2" y="T3"/>
                  </a:cxn>
                  <a:cxn ang="0">
                    <a:pos x="T4" y="T5"/>
                  </a:cxn>
                  <a:cxn ang="0">
                    <a:pos x="T6" y="T7"/>
                  </a:cxn>
                </a:cxnLst>
                <a:rect l="0" t="0" r="r" b="b"/>
                <a:pathLst>
                  <a:path w="2" h="5">
                    <a:moveTo>
                      <a:pt x="2" y="0"/>
                    </a:moveTo>
                    <a:lnTo>
                      <a:pt x="0" y="0"/>
                    </a:lnTo>
                    <a:lnTo>
                      <a:pt x="2" y="5"/>
                    </a:lnTo>
                    <a:lnTo>
                      <a:pt x="2"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42" name="Freeform 1110">
                <a:extLst>
                  <a:ext uri="{FF2B5EF4-FFF2-40B4-BE49-F238E27FC236}">
                    <a16:creationId xmlns:a16="http://schemas.microsoft.com/office/drawing/2014/main" id="{36176D96-ABD9-D242-82FA-7A71C85E16CE}"/>
                  </a:ext>
                </a:extLst>
              </p:cNvPr>
              <p:cNvSpPr>
                <a:spLocks/>
              </p:cNvSpPr>
              <p:nvPr/>
            </p:nvSpPr>
            <p:spPr bwMode="auto">
              <a:xfrm>
                <a:off x="1464" y="3944"/>
                <a:ext cx="2" cy="5"/>
              </a:xfrm>
              <a:custGeom>
                <a:avLst/>
                <a:gdLst>
                  <a:gd name="T0" fmla="*/ 2 w 2"/>
                  <a:gd name="T1" fmla="*/ 0 h 5"/>
                  <a:gd name="T2" fmla="*/ 0 w 2"/>
                  <a:gd name="T3" fmla="*/ 0 h 5"/>
                  <a:gd name="T4" fmla="*/ 2 w 2"/>
                  <a:gd name="T5" fmla="*/ 5 h 5"/>
                  <a:gd name="T6" fmla="*/ 2 w 2"/>
                  <a:gd name="T7" fmla="*/ 0 h 5"/>
                </a:gdLst>
                <a:ahLst/>
                <a:cxnLst>
                  <a:cxn ang="0">
                    <a:pos x="T0" y="T1"/>
                  </a:cxn>
                  <a:cxn ang="0">
                    <a:pos x="T2" y="T3"/>
                  </a:cxn>
                  <a:cxn ang="0">
                    <a:pos x="T4" y="T5"/>
                  </a:cxn>
                  <a:cxn ang="0">
                    <a:pos x="T6" y="T7"/>
                  </a:cxn>
                </a:cxnLst>
                <a:rect l="0" t="0" r="r" b="b"/>
                <a:pathLst>
                  <a:path w="2" h="5">
                    <a:moveTo>
                      <a:pt x="2" y="0"/>
                    </a:moveTo>
                    <a:lnTo>
                      <a:pt x="0" y="0"/>
                    </a:lnTo>
                    <a:lnTo>
                      <a:pt x="2" y="5"/>
                    </a:lnTo>
                    <a:lnTo>
                      <a:pt x="2"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43" name="Freeform 1111">
                <a:extLst>
                  <a:ext uri="{FF2B5EF4-FFF2-40B4-BE49-F238E27FC236}">
                    <a16:creationId xmlns:a16="http://schemas.microsoft.com/office/drawing/2014/main" id="{0EA8A9E1-85B9-B945-97AF-B3ACFF0F3CD3}"/>
                  </a:ext>
                </a:extLst>
              </p:cNvPr>
              <p:cNvSpPr>
                <a:spLocks/>
              </p:cNvSpPr>
              <p:nvPr/>
            </p:nvSpPr>
            <p:spPr bwMode="auto">
              <a:xfrm>
                <a:off x="1462" y="3966"/>
                <a:ext cx="0" cy="4"/>
              </a:xfrm>
              <a:custGeom>
                <a:avLst/>
                <a:gdLst>
                  <a:gd name="T0" fmla="*/ 0 h 4"/>
                  <a:gd name="T1" fmla="*/ 0 h 4"/>
                  <a:gd name="T2" fmla="*/ 4 h 4"/>
                  <a:gd name="T3" fmla="*/ 0 h 4"/>
                </a:gdLst>
                <a:ahLst/>
                <a:cxnLst>
                  <a:cxn ang="0">
                    <a:pos x="0" y="T0"/>
                  </a:cxn>
                  <a:cxn ang="0">
                    <a:pos x="0" y="T1"/>
                  </a:cxn>
                  <a:cxn ang="0">
                    <a:pos x="0" y="T2"/>
                  </a:cxn>
                  <a:cxn ang="0">
                    <a:pos x="0" y="T3"/>
                  </a:cxn>
                </a:cxnLst>
                <a:rect l="0" t="0" r="r" b="b"/>
                <a:pathLst>
                  <a:path h="4">
                    <a:moveTo>
                      <a:pt x="0" y="0"/>
                    </a:moveTo>
                    <a:lnTo>
                      <a:pt x="0" y="0"/>
                    </a:lnTo>
                    <a:lnTo>
                      <a:pt x="0" y="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44" name="Freeform 1112">
                <a:extLst>
                  <a:ext uri="{FF2B5EF4-FFF2-40B4-BE49-F238E27FC236}">
                    <a16:creationId xmlns:a16="http://schemas.microsoft.com/office/drawing/2014/main" id="{936C0642-5437-6245-9B35-1B848ED83E60}"/>
                  </a:ext>
                </a:extLst>
              </p:cNvPr>
              <p:cNvSpPr>
                <a:spLocks/>
              </p:cNvSpPr>
              <p:nvPr/>
            </p:nvSpPr>
            <p:spPr bwMode="auto">
              <a:xfrm>
                <a:off x="1462" y="3966"/>
                <a:ext cx="0" cy="4"/>
              </a:xfrm>
              <a:custGeom>
                <a:avLst/>
                <a:gdLst>
                  <a:gd name="T0" fmla="*/ 0 h 4"/>
                  <a:gd name="T1" fmla="*/ 0 h 4"/>
                  <a:gd name="T2" fmla="*/ 4 h 4"/>
                  <a:gd name="T3" fmla="*/ 0 h 4"/>
                </a:gdLst>
                <a:ahLst/>
                <a:cxnLst>
                  <a:cxn ang="0">
                    <a:pos x="0" y="T0"/>
                  </a:cxn>
                  <a:cxn ang="0">
                    <a:pos x="0" y="T1"/>
                  </a:cxn>
                  <a:cxn ang="0">
                    <a:pos x="0" y="T2"/>
                  </a:cxn>
                  <a:cxn ang="0">
                    <a:pos x="0" y="T3"/>
                  </a:cxn>
                </a:cxnLst>
                <a:rect l="0" t="0" r="r" b="b"/>
                <a:pathLst>
                  <a:path h="4">
                    <a:moveTo>
                      <a:pt x="0" y="0"/>
                    </a:moveTo>
                    <a:lnTo>
                      <a:pt x="0" y="0"/>
                    </a:lnTo>
                    <a:lnTo>
                      <a:pt x="0" y="4"/>
                    </a:lnTo>
                    <a:lnTo>
                      <a:pt x="0"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45" name="Freeform 1113">
                <a:extLst>
                  <a:ext uri="{FF2B5EF4-FFF2-40B4-BE49-F238E27FC236}">
                    <a16:creationId xmlns:a16="http://schemas.microsoft.com/office/drawing/2014/main" id="{90BA41CE-988A-1442-BF91-ABDC409026B9}"/>
                  </a:ext>
                </a:extLst>
              </p:cNvPr>
              <p:cNvSpPr>
                <a:spLocks/>
              </p:cNvSpPr>
              <p:nvPr/>
            </p:nvSpPr>
            <p:spPr bwMode="auto">
              <a:xfrm>
                <a:off x="1460" y="3972"/>
                <a:ext cx="4" cy="8"/>
              </a:xfrm>
              <a:custGeom>
                <a:avLst/>
                <a:gdLst>
                  <a:gd name="T0" fmla="*/ 4 w 4"/>
                  <a:gd name="T1" fmla="*/ 0 h 8"/>
                  <a:gd name="T2" fmla="*/ 2 w 4"/>
                  <a:gd name="T3" fmla="*/ 0 h 8"/>
                  <a:gd name="T4" fmla="*/ 0 w 4"/>
                  <a:gd name="T5" fmla="*/ 4 h 8"/>
                  <a:gd name="T6" fmla="*/ 2 w 4"/>
                  <a:gd name="T7" fmla="*/ 8 h 8"/>
                  <a:gd name="T8" fmla="*/ 0 w 4"/>
                  <a:gd name="T9" fmla="*/ 4 h 8"/>
                  <a:gd name="T10" fmla="*/ 4 w 4"/>
                  <a:gd name="T11" fmla="*/ 0 h 8"/>
                </a:gdLst>
                <a:ahLst/>
                <a:cxnLst>
                  <a:cxn ang="0">
                    <a:pos x="T0" y="T1"/>
                  </a:cxn>
                  <a:cxn ang="0">
                    <a:pos x="T2" y="T3"/>
                  </a:cxn>
                  <a:cxn ang="0">
                    <a:pos x="T4" y="T5"/>
                  </a:cxn>
                  <a:cxn ang="0">
                    <a:pos x="T6" y="T7"/>
                  </a:cxn>
                  <a:cxn ang="0">
                    <a:pos x="T8" y="T9"/>
                  </a:cxn>
                  <a:cxn ang="0">
                    <a:pos x="T10" y="T11"/>
                  </a:cxn>
                </a:cxnLst>
                <a:rect l="0" t="0" r="r" b="b"/>
                <a:pathLst>
                  <a:path w="4" h="8">
                    <a:moveTo>
                      <a:pt x="4" y="0"/>
                    </a:moveTo>
                    <a:lnTo>
                      <a:pt x="2" y="0"/>
                    </a:lnTo>
                    <a:lnTo>
                      <a:pt x="0" y="4"/>
                    </a:lnTo>
                    <a:lnTo>
                      <a:pt x="2" y="8"/>
                    </a:lnTo>
                    <a:lnTo>
                      <a:pt x="0" y="4"/>
                    </a:lnTo>
                    <a:lnTo>
                      <a:pt x="4"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46" name="Freeform 1114">
                <a:extLst>
                  <a:ext uri="{FF2B5EF4-FFF2-40B4-BE49-F238E27FC236}">
                    <a16:creationId xmlns:a16="http://schemas.microsoft.com/office/drawing/2014/main" id="{087CEAC3-39D7-6F43-AA25-E8E005C950C1}"/>
                  </a:ext>
                </a:extLst>
              </p:cNvPr>
              <p:cNvSpPr>
                <a:spLocks/>
              </p:cNvSpPr>
              <p:nvPr/>
            </p:nvSpPr>
            <p:spPr bwMode="auto">
              <a:xfrm>
                <a:off x="1460" y="3972"/>
                <a:ext cx="4" cy="8"/>
              </a:xfrm>
              <a:custGeom>
                <a:avLst/>
                <a:gdLst>
                  <a:gd name="T0" fmla="*/ 4 w 4"/>
                  <a:gd name="T1" fmla="*/ 0 h 8"/>
                  <a:gd name="T2" fmla="*/ 2 w 4"/>
                  <a:gd name="T3" fmla="*/ 0 h 8"/>
                  <a:gd name="T4" fmla="*/ 0 w 4"/>
                  <a:gd name="T5" fmla="*/ 4 h 8"/>
                  <a:gd name="T6" fmla="*/ 2 w 4"/>
                  <a:gd name="T7" fmla="*/ 8 h 8"/>
                  <a:gd name="T8" fmla="*/ 0 w 4"/>
                  <a:gd name="T9" fmla="*/ 4 h 8"/>
                  <a:gd name="T10" fmla="*/ 4 w 4"/>
                  <a:gd name="T11" fmla="*/ 0 h 8"/>
                </a:gdLst>
                <a:ahLst/>
                <a:cxnLst>
                  <a:cxn ang="0">
                    <a:pos x="T0" y="T1"/>
                  </a:cxn>
                  <a:cxn ang="0">
                    <a:pos x="T2" y="T3"/>
                  </a:cxn>
                  <a:cxn ang="0">
                    <a:pos x="T4" y="T5"/>
                  </a:cxn>
                  <a:cxn ang="0">
                    <a:pos x="T6" y="T7"/>
                  </a:cxn>
                  <a:cxn ang="0">
                    <a:pos x="T8" y="T9"/>
                  </a:cxn>
                  <a:cxn ang="0">
                    <a:pos x="T10" y="T11"/>
                  </a:cxn>
                </a:cxnLst>
                <a:rect l="0" t="0" r="r" b="b"/>
                <a:pathLst>
                  <a:path w="4" h="8">
                    <a:moveTo>
                      <a:pt x="4" y="0"/>
                    </a:moveTo>
                    <a:lnTo>
                      <a:pt x="2" y="0"/>
                    </a:lnTo>
                    <a:lnTo>
                      <a:pt x="0" y="4"/>
                    </a:lnTo>
                    <a:lnTo>
                      <a:pt x="2" y="8"/>
                    </a:lnTo>
                    <a:lnTo>
                      <a:pt x="0" y="4"/>
                    </a:lnTo>
                    <a:lnTo>
                      <a:pt x="4"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47" name="Freeform 1115">
                <a:extLst>
                  <a:ext uri="{FF2B5EF4-FFF2-40B4-BE49-F238E27FC236}">
                    <a16:creationId xmlns:a16="http://schemas.microsoft.com/office/drawing/2014/main" id="{AE83F845-F369-3C42-82A6-884E6AF67516}"/>
                  </a:ext>
                </a:extLst>
              </p:cNvPr>
              <p:cNvSpPr>
                <a:spLocks/>
              </p:cNvSpPr>
              <p:nvPr/>
            </p:nvSpPr>
            <p:spPr bwMode="auto">
              <a:xfrm>
                <a:off x="1464" y="3963"/>
                <a:ext cx="5" cy="5"/>
              </a:xfrm>
              <a:custGeom>
                <a:avLst/>
                <a:gdLst>
                  <a:gd name="T0" fmla="*/ 5 w 5"/>
                  <a:gd name="T1" fmla="*/ 0 h 5"/>
                  <a:gd name="T2" fmla="*/ 0 w 5"/>
                  <a:gd name="T3" fmla="*/ 0 h 5"/>
                  <a:gd name="T4" fmla="*/ 5 w 5"/>
                  <a:gd name="T5" fmla="*/ 5 h 5"/>
                  <a:gd name="T6" fmla="*/ 5 w 5"/>
                  <a:gd name="T7" fmla="*/ 0 h 5"/>
                </a:gdLst>
                <a:ahLst/>
                <a:cxnLst>
                  <a:cxn ang="0">
                    <a:pos x="T0" y="T1"/>
                  </a:cxn>
                  <a:cxn ang="0">
                    <a:pos x="T2" y="T3"/>
                  </a:cxn>
                  <a:cxn ang="0">
                    <a:pos x="T4" y="T5"/>
                  </a:cxn>
                  <a:cxn ang="0">
                    <a:pos x="T6" y="T7"/>
                  </a:cxn>
                </a:cxnLst>
                <a:rect l="0" t="0" r="r" b="b"/>
                <a:pathLst>
                  <a:path w="5" h="5">
                    <a:moveTo>
                      <a:pt x="5" y="0"/>
                    </a:moveTo>
                    <a:lnTo>
                      <a:pt x="0" y="0"/>
                    </a:lnTo>
                    <a:lnTo>
                      <a:pt x="5" y="5"/>
                    </a:lnTo>
                    <a:lnTo>
                      <a:pt x="5"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48" name="Freeform 1116">
                <a:extLst>
                  <a:ext uri="{FF2B5EF4-FFF2-40B4-BE49-F238E27FC236}">
                    <a16:creationId xmlns:a16="http://schemas.microsoft.com/office/drawing/2014/main" id="{90E1F603-C864-9241-8895-43DDCE85E4C0}"/>
                  </a:ext>
                </a:extLst>
              </p:cNvPr>
              <p:cNvSpPr>
                <a:spLocks/>
              </p:cNvSpPr>
              <p:nvPr/>
            </p:nvSpPr>
            <p:spPr bwMode="auto">
              <a:xfrm>
                <a:off x="1464" y="3963"/>
                <a:ext cx="5" cy="5"/>
              </a:xfrm>
              <a:custGeom>
                <a:avLst/>
                <a:gdLst>
                  <a:gd name="T0" fmla="*/ 5 w 5"/>
                  <a:gd name="T1" fmla="*/ 0 h 5"/>
                  <a:gd name="T2" fmla="*/ 0 w 5"/>
                  <a:gd name="T3" fmla="*/ 0 h 5"/>
                  <a:gd name="T4" fmla="*/ 5 w 5"/>
                  <a:gd name="T5" fmla="*/ 5 h 5"/>
                  <a:gd name="T6" fmla="*/ 5 w 5"/>
                  <a:gd name="T7" fmla="*/ 0 h 5"/>
                </a:gdLst>
                <a:ahLst/>
                <a:cxnLst>
                  <a:cxn ang="0">
                    <a:pos x="T0" y="T1"/>
                  </a:cxn>
                  <a:cxn ang="0">
                    <a:pos x="T2" y="T3"/>
                  </a:cxn>
                  <a:cxn ang="0">
                    <a:pos x="T4" y="T5"/>
                  </a:cxn>
                  <a:cxn ang="0">
                    <a:pos x="T6" y="T7"/>
                  </a:cxn>
                </a:cxnLst>
                <a:rect l="0" t="0" r="r" b="b"/>
                <a:pathLst>
                  <a:path w="5" h="5">
                    <a:moveTo>
                      <a:pt x="5" y="0"/>
                    </a:moveTo>
                    <a:lnTo>
                      <a:pt x="0" y="0"/>
                    </a:lnTo>
                    <a:lnTo>
                      <a:pt x="5" y="5"/>
                    </a:lnTo>
                    <a:lnTo>
                      <a:pt x="5"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49" name="Freeform 1117">
                <a:extLst>
                  <a:ext uri="{FF2B5EF4-FFF2-40B4-BE49-F238E27FC236}">
                    <a16:creationId xmlns:a16="http://schemas.microsoft.com/office/drawing/2014/main" id="{E4FAD388-E0A8-4A42-B949-42C02B834B1C}"/>
                  </a:ext>
                </a:extLst>
              </p:cNvPr>
              <p:cNvSpPr>
                <a:spLocks/>
              </p:cNvSpPr>
              <p:nvPr/>
            </p:nvSpPr>
            <p:spPr bwMode="auto">
              <a:xfrm>
                <a:off x="1466" y="3974"/>
                <a:ext cx="7" cy="9"/>
              </a:xfrm>
              <a:custGeom>
                <a:avLst/>
                <a:gdLst>
                  <a:gd name="T0" fmla="*/ 5 w 7"/>
                  <a:gd name="T1" fmla="*/ 0 h 9"/>
                  <a:gd name="T2" fmla="*/ 0 w 7"/>
                  <a:gd name="T3" fmla="*/ 4 h 9"/>
                  <a:gd name="T4" fmla="*/ 0 w 7"/>
                  <a:gd name="T5" fmla="*/ 9 h 9"/>
                  <a:gd name="T6" fmla="*/ 7 w 7"/>
                  <a:gd name="T7" fmla="*/ 6 h 9"/>
                  <a:gd name="T8" fmla="*/ 5 w 7"/>
                  <a:gd name="T9" fmla="*/ 0 h 9"/>
                </a:gdLst>
                <a:ahLst/>
                <a:cxnLst>
                  <a:cxn ang="0">
                    <a:pos x="T0" y="T1"/>
                  </a:cxn>
                  <a:cxn ang="0">
                    <a:pos x="T2" y="T3"/>
                  </a:cxn>
                  <a:cxn ang="0">
                    <a:pos x="T4" y="T5"/>
                  </a:cxn>
                  <a:cxn ang="0">
                    <a:pos x="T6" y="T7"/>
                  </a:cxn>
                  <a:cxn ang="0">
                    <a:pos x="T8" y="T9"/>
                  </a:cxn>
                </a:cxnLst>
                <a:rect l="0" t="0" r="r" b="b"/>
                <a:pathLst>
                  <a:path w="7" h="9">
                    <a:moveTo>
                      <a:pt x="5" y="0"/>
                    </a:moveTo>
                    <a:lnTo>
                      <a:pt x="0" y="4"/>
                    </a:lnTo>
                    <a:lnTo>
                      <a:pt x="0" y="9"/>
                    </a:lnTo>
                    <a:lnTo>
                      <a:pt x="7" y="6"/>
                    </a:lnTo>
                    <a:lnTo>
                      <a:pt x="5"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50" name="Freeform 1118">
                <a:extLst>
                  <a:ext uri="{FF2B5EF4-FFF2-40B4-BE49-F238E27FC236}">
                    <a16:creationId xmlns:a16="http://schemas.microsoft.com/office/drawing/2014/main" id="{C0434821-0E73-D148-8370-F0F76B032C70}"/>
                  </a:ext>
                </a:extLst>
              </p:cNvPr>
              <p:cNvSpPr>
                <a:spLocks/>
              </p:cNvSpPr>
              <p:nvPr/>
            </p:nvSpPr>
            <p:spPr bwMode="auto">
              <a:xfrm>
                <a:off x="1466" y="3974"/>
                <a:ext cx="7" cy="9"/>
              </a:xfrm>
              <a:custGeom>
                <a:avLst/>
                <a:gdLst>
                  <a:gd name="T0" fmla="*/ 5 w 7"/>
                  <a:gd name="T1" fmla="*/ 0 h 9"/>
                  <a:gd name="T2" fmla="*/ 0 w 7"/>
                  <a:gd name="T3" fmla="*/ 4 h 9"/>
                  <a:gd name="T4" fmla="*/ 0 w 7"/>
                  <a:gd name="T5" fmla="*/ 9 h 9"/>
                  <a:gd name="T6" fmla="*/ 7 w 7"/>
                  <a:gd name="T7" fmla="*/ 6 h 9"/>
                  <a:gd name="T8" fmla="*/ 5 w 7"/>
                  <a:gd name="T9" fmla="*/ 0 h 9"/>
                </a:gdLst>
                <a:ahLst/>
                <a:cxnLst>
                  <a:cxn ang="0">
                    <a:pos x="T0" y="T1"/>
                  </a:cxn>
                  <a:cxn ang="0">
                    <a:pos x="T2" y="T3"/>
                  </a:cxn>
                  <a:cxn ang="0">
                    <a:pos x="T4" y="T5"/>
                  </a:cxn>
                  <a:cxn ang="0">
                    <a:pos x="T6" y="T7"/>
                  </a:cxn>
                  <a:cxn ang="0">
                    <a:pos x="T8" y="T9"/>
                  </a:cxn>
                </a:cxnLst>
                <a:rect l="0" t="0" r="r" b="b"/>
                <a:pathLst>
                  <a:path w="7" h="9">
                    <a:moveTo>
                      <a:pt x="5" y="0"/>
                    </a:moveTo>
                    <a:lnTo>
                      <a:pt x="0" y="4"/>
                    </a:lnTo>
                    <a:lnTo>
                      <a:pt x="0" y="9"/>
                    </a:lnTo>
                    <a:lnTo>
                      <a:pt x="7" y="6"/>
                    </a:lnTo>
                    <a:lnTo>
                      <a:pt x="5"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51" name="Freeform 1119">
                <a:extLst>
                  <a:ext uri="{FF2B5EF4-FFF2-40B4-BE49-F238E27FC236}">
                    <a16:creationId xmlns:a16="http://schemas.microsoft.com/office/drawing/2014/main" id="{9E15FE77-110C-084B-9B60-EE846A5B8691}"/>
                  </a:ext>
                </a:extLst>
              </p:cNvPr>
              <p:cNvSpPr>
                <a:spLocks/>
              </p:cNvSpPr>
              <p:nvPr/>
            </p:nvSpPr>
            <p:spPr bwMode="auto">
              <a:xfrm>
                <a:off x="1481" y="3912"/>
                <a:ext cx="22" cy="24"/>
              </a:xfrm>
              <a:custGeom>
                <a:avLst/>
                <a:gdLst>
                  <a:gd name="T0" fmla="*/ 9 w 22"/>
                  <a:gd name="T1" fmla="*/ 0 h 24"/>
                  <a:gd name="T2" fmla="*/ 2 w 22"/>
                  <a:gd name="T3" fmla="*/ 0 h 24"/>
                  <a:gd name="T4" fmla="*/ 2 w 22"/>
                  <a:gd name="T5" fmla="*/ 7 h 24"/>
                  <a:gd name="T6" fmla="*/ 0 w 22"/>
                  <a:gd name="T7" fmla="*/ 11 h 24"/>
                  <a:gd name="T8" fmla="*/ 2 w 22"/>
                  <a:gd name="T9" fmla="*/ 15 h 24"/>
                  <a:gd name="T10" fmla="*/ 7 w 22"/>
                  <a:gd name="T11" fmla="*/ 17 h 24"/>
                  <a:gd name="T12" fmla="*/ 15 w 22"/>
                  <a:gd name="T13" fmla="*/ 24 h 24"/>
                  <a:gd name="T14" fmla="*/ 22 w 22"/>
                  <a:gd name="T15" fmla="*/ 22 h 24"/>
                  <a:gd name="T16" fmla="*/ 17 w 22"/>
                  <a:gd name="T17" fmla="*/ 15 h 24"/>
                  <a:gd name="T18" fmla="*/ 17 w 22"/>
                  <a:gd name="T19" fmla="*/ 11 h 24"/>
                  <a:gd name="T20" fmla="*/ 9 w 22"/>
                  <a:gd name="T21" fmla="*/ 5 h 24"/>
                  <a:gd name="T22" fmla="*/ 9 w 22"/>
                  <a:gd name="T2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4">
                    <a:moveTo>
                      <a:pt x="9" y="0"/>
                    </a:moveTo>
                    <a:lnTo>
                      <a:pt x="2" y="0"/>
                    </a:lnTo>
                    <a:lnTo>
                      <a:pt x="2" y="7"/>
                    </a:lnTo>
                    <a:lnTo>
                      <a:pt x="0" y="11"/>
                    </a:lnTo>
                    <a:lnTo>
                      <a:pt x="2" y="15"/>
                    </a:lnTo>
                    <a:lnTo>
                      <a:pt x="7" y="17"/>
                    </a:lnTo>
                    <a:lnTo>
                      <a:pt x="15" y="24"/>
                    </a:lnTo>
                    <a:lnTo>
                      <a:pt x="22" y="22"/>
                    </a:lnTo>
                    <a:lnTo>
                      <a:pt x="17" y="15"/>
                    </a:lnTo>
                    <a:lnTo>
                      <a:pt x="17" y="11"/>
                    </a:lnTo>
                    <a:lnTo>
                      <a:pt x="9" y="5"/>
                    </a:lnTo>
                    <a:lnTo>
                      <a:pt x="9"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52" name="Freeform 1120">
                <a:extLst>
                  <a:ext uri="{FF2B5EF4-FFF2-40B4-BE49-F238E27FC236}">
                    <a16:creationId xmlns:a16="http://schemas.microsoft.com/office/drawing/2014/main" id="{8D8C0B38-C2E3-8047-9B40-48B98CC90D64}"/>
                  </a:ext>
                </a:extLst>
              </p:cNvPr>
              <p:cNvSpPr>
                <a:spLocks/>
              </p:cNvSpPr>
              <p:nvPr/>
            </p:nvSpPr>
            <p:spPr bwMode="auto">
              <a:xfrm>
                <a:off x="1481" y="3912"/>
                <a:ext cx="22" cy="24"/>
              </a:xfrm>
              <a:custGeom>
                <a:avLst/>
                <a:gdLst>
                  <a:gd name="T0" fmla="*/ 9 w 22"/>
                  <a:gd name="T1" fmla="*/ 0 h 24"/>
                  <a:gd name="T2" fmla="*/ 2 w 22"/>
                  <a:gd name="T3" fmla="*/ 0 h 24"/>
                  <a:gd name="T4" fmla="*/ 2 w 22"/>
                  <a:gd name="T5" fmla="*/ 7 h 24"/>
                  <a:gd name="T6" fmla="*/ 0 w 22"/>
                  <a:gd name="T7" fmla="*/ 11 h 24"/>
                  <a:gd name="T8" fmla="*/ 2 w 22"/>
                  <a:gd name="T9" fmla="*/ 15 h 24"/>
                  <a:gd name="T10" fmla="*/ 7 w 22"/>
                  <a:gd name="T11" fmla="*/ 17 h 24"/>
                  <a:gd name="T12" fmla="*/ 15 w 22"/>
                  <a:gd name="T13" fmla="*/ 24 h 24"/>
                  <a:gd name="T14" fmla="*/ 22 w 22"/>
                  <a:gd name="T15" fmla="*/ 22 h 24"/>
                  <a:gd name="T16" fmla="*/ 17 w 22"/>
                  <a:gd name="T17" fmla="*/ 15 h 24"/>
                  <a:gd name="T18" fmla="*/ 17 w 22"/>
                  <a:gd name="T19" fmla="*/ 11 h 24"/>
                  <a:gd name="T20" fmla="*/ 9 w 22"/>
                  <a:gd name="T21" fmla="*/ 5 h 24"/>
                  <a:gd name="T22" fmla="*/ 9 w 22"/>
                  <a:gd name="T2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4">
                    <a:moveTo>
                      <a:pt x="9" y="0"/>
                    </a:moveTo>
                    <a:lnTo>
                      <a:pt x="2" y="0"/>
                    </a:lnTo>
                    <a:lnTo>
                      <a:pt x="2" y="7"/>
                    </a:lnTo>
                    <a:lnTo>
                      <a:pt x="0" y="11"/>
                    </a:lnTo>
                    <a:lnTo>
                      <a:pt x="2" y="15"/>
                    </a:lnTo>
                    <a:lnTo>
                      <a:pt x="7" y="17"/>
                    </a:lnTo>
                    <a:lnTo>
                      <a:pt x="15" y="24"/>
                    </a:lnTo>
                    <a:lnTo>
                      <a:pt x="22" y="22"/>
                    </a:lnTo>
                    <a:lnTo>
                      <a:pt x="17" y="15"/>
                    </a:lnTo>
                    <a:lnTo>
                      <a:pt x="17" y="11"/>
                    </a:lnTo>
                    <a:lnTo>
                      <a:pt x="9" y="5"/>
                    </a:lnTo>
                    <a:lnTo>
                      <a:pt x="9"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53" name="Freeform 1121">
                <a:extLst>
                  <a:ext uri="{FF2B5EF4-FFF2-40B4-BE49-F238E27FC236}">
                    <a16:creationId xmlns:a16="http://schemas.microsoft.com/office/drawing/2014/main" id="{4B6A82AF-425F-9F4E-9AD1-5B28BFB225B8}"/>
                  </a:ext>
                </a:extLst>
              </p:cNvPr>
              <p:cNvSpPr>
                <a:spLocks/>
              </p:cNvSpPr>
              <p:nvPr/>
            </p:nvSpPr>
            <p:spPr bwMode="auto">
              <a:xfrm>
                <a:off x="1490" y="3904"/>
                <a:ext cx="13" cy="19"/>
              </a:xfrm>
              <a:custGeom>
                <a:avLst/>
                <a:gdLst>
                  <a:gd name="T0" fmla="*/ 0 w 13"/>
                  <a:gd name="T1" fmla="*/ 0 h 19"/>
                  <a:gd name="T2" fmla="*/ 2 w 13"/>
                  <a:gd name="T3" fmla="*/ 15 h 19"/>
                  <a:gd name="T4" fmla="*/ 8 w 13"/>
                  <a:gd name="T5" fmla="*/ 15 h 19"/>
                  <a:gd name="T6" fmla="*/ 13 w 13"/>
                  <a:gd name="T7" fmla="*/ 19 h 19"/>
                  <a:gd name="T8" fmla="*/ 13 w 13"/>
                  <a:gd name="T9" fmla="*/ 15 h 19"/>
                  <a:gd name="T10" fmla="*/ 13 w 13"/>
                  <a:gd name="T11" fmla="*/ 8 h 19"/>
                  <a:gd name="T12" fmla="*/ 0 w 13"/>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3" h="19">
                    <a:moveTo>
                      <a:pt x="0" y="0"/>
                    </a:moveTo>
                    <a:lnTo>
                      <a:pt x="2" y="15"/>
                    </a:lnTo>
                    <a:lnTo>
                      <a:pt x="8" y="15"/>
                    </a:lnTo>
                    <a:lnTo>
                      <a:pt x="13" y="19"/>
                    </a:lnTo>
                    <a:lnTo>
                      <a:pt x="13" y="15"/>
                    </a:lnTo>
                    <a:lnTo>
                      <a:pt x="13" y="8"/>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54" name="Freeform 1122">
                <a:extLst>
                  <a:ext uri="{FF2B5EF4-FFF2-40B4-BE49-F238E27FC236}">
                    <a16:creationId xmlns:a16="http://schemas.microsoft.com/office/drawing/2014/main" id="{187CA87D-5DAE-4746-B79B-984CF319499A}"/>
                  </a:ext>
                </a:extLst>
              </p:cNvPr>
              <p:cNvSpPr>
                <a:spLocks/>
              </p:cNvSpPr>
              <p:nvPr/>
            </p:nvSpPr>
            <p:spPr bwMode="auto">
              <a:xfrm>
                <a:off x="1490" y="3904"/>
                <a:ext cx="13" cy="19"/>
              </a:xfrm>
              <a:custGeom>
                <a:avLst/>
                <a:gdLst>
                  <a:gd name="T0" fmla="*/ 0 w 13"/>
                  <a:gd name="T1" fmla="*/ 0 h 19"/>
                  <a:gd name="T2" fmla="*/ 2 w 13"/>
                  <a:gd name="T3" fmla="*/ 15 h 19"/>
                  <a:gd name="T4" fmla="*/ 8 w 13"/>
                  <a:gd name="T5" fmla="*/ 15 h 19"/>
                  <a:gd name="T6" fmla="*/ 13 w 13"/>
                  <a:gd name="T7" fmla="*/ 19 h 19"/>
                  <a:gd name="T8" fmla="*/ 13 w 13"/>
                  <a:gd name="T9" fmla="*/ 15 h 19"/>
                  <a:gd name="T10" fmla="*/ 13 w 13"/>
                  <a:gd name="T11" fmla="*/ 8 h 19"/>
                  <a:gd name="T12" fmla="*/ 0 w 13"/>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3" h="19">
                    <a:moveTo>
                      <a:pt x="0" y="0"/>
                    </a:moveTo>
                    <a:lnTo>
                      <a:pt x="2" y="15"/>
                    </a:lnTo>
                    <a:lnTo>
                      <a:pt x="8" y="15"/>
                    </a:lnTo>
                    <a:lnTo>
                      <a:pt x="13" y="19"/>
                    </a:lnTo>
                    <a:lnTo>
                      <a:pt x="13" y="15"/>
                    </a:lnTo>
                    <a:lnTo>
                      <a:pt x="13" y="8"/>
                    </a:lnTo>
                    <a:lnTo>
                      <a:pt x="0"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55" name="Freeform 1123">
                <a:extLst>
                  <a:ext uri="{FF2B5EF4-FFF2-40B4-BE49-F238E27FC236}">
                    <a16:creationId xmlns:a16="http://schemas.microsoft.com/office/drawing/2014/main" id="{5825929E-3E3B-CF4F-B204-08924CA21094}"/>
                  </a:ext>
                </a:extLst>
              </p:cNvPr>
              <p:cNvSpPr>
                <a:spLocks/>
              </p:cNvSpPr>
              <p:nvPr/>
            </p:nvSpPr>
            <p:spPr bwMode="auto">
              <a:xfrm>
                <a:off x="1475" y="3978"/>
                <a:ext cx="21" cy="30"/>
              </a:xfrm>
              <a:custGeom>
                <a:avLst/>
                <a:gdLst>
                  <a:gd name="T0" fmla="*/ 2 w 21"/>
                  <a:gd name="T1" fmla="*/ 0 h 30"/>
                  <a:gd name="T2" fmla="*/ 2 w 21"/>
                  <a:gd name="T3" fmla="*/ 0 h 30"/>
                  <a:gd name="T4" fmla="*/ 0 w 21"/>
                  <a:gd name="T5" fmla="*/ 11 h 30"/>
                  <a:gd name="T6" fmla="*/ 4 w 21"/>
                  <a:gd name="T7" fmla="*/ 17 h 30"/>
                  <a:gd name="T8" fmla="*/ 17 w 21"/>
                  <a:gd name="T9" fmla="*/ 30 h 30"/>
                  <a:gd name="T10" fmla="*/ 21 w 21"/>
                  <a:gd name="T11" fmla="*/ 30 h 30"/>
                  <a:gd name="T12" fmla="*/ 19 w 21"/>
                  <a:gd name="T13" fmla="*/ 24 h 30"/>
                  <a:gd name="T14" fmla="*/ 11 w 21"/>
                  <a:gd name="T15" fmla="*/ 15 h 30"/>
                  <a:gd name="T16" fmla="*/ 8 w 21"/>
                  <a:gd name="T17" fmla="*/ 11 h 30"/>
                  <a:gd name="T18" fmla="*/ 4 w 21"/>
                  <a:gd name="T19" fmla="*/ 7 h 30"/>
                  <a:gd name="T20" fmla="*/ 2 w 21"/>
                  <a:gd name="T2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30">
                    <a:moveTo>
                      <a:pt x="2" y="0"/>
                    </a:moveTo>
                    <a:lnTo>
                      <a:pt x="2" y="0"/>
                    </a:lnTo>
                    <a:lnTo>
                      <a:pt x="0" y="11"/>
                    </a:lnTo>
                    <a:lnTo>
                      <a:pt x="4" y="17"/>
                    </a:lnTo>
                    <a:lnTo>
                      <a:pt x="17" y="30"/>
                    </a:lnTo>
                    <a:lnTo>
                      <a:pt x="21" y="30"/>
                    </a:lnTo>
                    <a:lnTo>
                      <a:pt x="19" y="24"/>
                    </a:lnTo>
                    <a:lnTo>
                      <a:pt x="11" y="15"/>
                    </a:lnTo>
                    <a:lnTo>
                      <a:pt x="8" y="11"/>
                    </a:lnTo>
                    <a:lnTo>
                      <a:pt x="4" y="7"/>
                    </a:lnTo>
                    <a:lnTo>
                      <a:pt x="2"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56" name="Freeform 1124">
                <a:extLst>
                  <a:ext uri="{FF2B5EF4-FFF2-40B4-BE49-F238E27FC236}">
                    <a16:creationId xmlns:a16="http://schemas.microsoft.com/office/drawing/2014/main" id="{92B258CE-CB46-8241-8132-AC00787F4EFC}"/>
                  </a:ext>
                </a:extLst>
              </p:cNvPr>
              <p:cNvSpPr>
                <a:spLocks/>
              </p:cNvSpPr>
              <p:nvPr/>
            </p:nvSpPr>
            <p:spPr bwMode="auto">
              <a:xfrm>
                <a:off x="1475" y="3978"/>
                <a:ext cx="21" cy="30"/>
              </a:xfrm>
              <a:custGeom>
                <a:avLst/>
                <a:gdLst>
                  <a:gd name="T0" fmla="*/ 2 w 21"/>
                  <a:gd name="T1" fmla="*/ 0 h 30"/>
                  <a:gd name="T2" fmla="*/ 2 w 21"/>
                  <a:gd name="T3" fmla="*/ 0 h 30"/>
                  <a:gd name="T4" fmla="*/ 0 w 21"/>
                  <a:gd name="T5" fmla="*/ 11 h 30"/>
                  <a:gd name="T6" fmla="*/ 4 w 21"/>
                  <a:gd name="T7" fmla="*/ 17 h 30"/>
                  <a:gd name="T8" fmla="*/ 17 w 21"/>
                  <a:gd name="T9" fmla="*/ 30 h 30"/>
                  <a:gd name="T10" fmla="*/ 21 w 21"/>
                  <a:gd name="T11" fmla="*/ 30 h 30"/>
                  <a:gd name="T12" fmla="*/ 19 w 21"/>
                  <a:gd name="T13" fmla="*/ 24 h 30"/>
                  <a:gd name="T14" fmla="*/ 11 w 21"/>
                  <a:gd name="T15" fmla="*/ 15 h 30"/>
                  <a:gd name="T16" fmla="*/ 8 w 21"/>
                  <a:gd name="T17" fmla="*/ 11 h 30"/>
                  <a:gd name="T18" fmla="*/ 4 w 21"/>
                  <a:gd name="T19" fmla="*/ 7 h 30"/>
                  <a:gd name="T20" fmla="*/ 2 w 21"/>
                  <a:gd name="T2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30">
                    <a:moveTo>
                      <a:pt x="2" y="0"/>
                    </a:moveTo>
                    <a:lnTo>
                      <a:pt x="2" y="0"/>
                    </a:lnTo>
                    <a:lnTo>
                      <a:pt x="0" y="11"/>
                    </a:lnTo>
                    <a:lnTo>
                      <a:pt x="4" y="17"/>
                    </a:lnTo>
                    <a:lnTo>
                      <a:pt x="17" y="30"/>
                    </a:lnTo>
                    <a:lnTo>
                      <a:pt x="21" y="30"/>
                    </a:lnTo>
                    <a:lnTo>
                      <a:pt x="19" y="24"/>
                    </a:lnTo>
                    <a:lnTo>
                      <a:pt x="11" y="15"/>
                    </a:lnTo>
                    <a:lnTo>
                      <a:pt x="8" y="11"/>
                    </a:lnTo>
                    <a:lnTo>
                      <a:pt x="4" y="7"/>
                    </a:lnTo>
                    <a:lnTo>
                      <a:pt x="2"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57" name="Freeform 1125">
                <a:extLst>
                  <a:ext uri="{FF2B5EF4-FFF2-40B4-BE49-F238E27FC236}">
                    <a16:creationId xmlns:a16="http://schemas.microsoft.com/office/drawing/2014/main" id="{0951E2C3-628E-7642-9424-DA90D2C37CC9}"/>
                  </a:ext>
                </a:extLst>
              </p:cNvPr>
              <p:cNvSpPr>
                <a:spLocks/>
              </p:cNvSpPr>
              <p:nvPr/>
            </p:nvSpPr>
            <p:spPr bwMode="auto">
              <a:xfrm>
                <a:off x="1488" y="3980"/>
                <a:ext cx="4" cy="9"/>
              </a:xfrm>
              <a:custGeom>
                <a:avLst/>
                <a:gdLst>
                  <a:gd name="T0" fmla="*/ 0 w 4"/>
                  <a:gd name="T1" fmla="*/ 0 h 9"/>
                  <a:gd name="T2" fmla="*/ 0 w 4"/>
                  <a:gd name="T3" fmla="*/ 5 h 9"/>
                  <a:gd name="T4" fmla="*/ 0 w 4"/>
                  <a:gd name="T5" fmla="*/ 9 h 9"/>
                  <a:gd name="T6" fmla="*/ 4 w 4"/>
                  <a:gd name="T7" fmla="*/ 9 h 9"/>
                  <a:gd name="T8" fmla="*/ 4 w 4"/>
                  <a:gd name="T9" fmla="*/ 5 h 9"/>
                  <a:gd name="T10" fmla="*/ 0 w 4"/>
                  <a:gd name="T11" fmla="*/ 0 h 9"/>
                </a:gdLst>
                <a:ahLst/>
                <a:cxnLst>
                  <a:cxn ang="0">
                    <a:pos x="T0" y="T1"/>
                  </a:cxn>
                  <a:cxn ang="0">
                    <a:pos x="T2" y="T3"/>
                  </a:cxn>
                  <a:cxn ang="0">
                    <a:pos x="T4" y="T5"/>
                  </a:cxn>
                  <a:cxn ang="0">
                    <a:pos x="T6" y="T7"/>
                  </a:cxn>
                  <a:cxn ang="0">
                    <a:pos x="T8" y="T9"/>
                  </a:cxn>
                  <a:cxn ang="0">
                    <a:pos x="T10" y="T11"/>
                  </a:cxn>
                </a:cxnLst>
                <a:rect l="0" t="0" r="r" b="b"/>
                <a:pathLst>
                  <a:path w="4" h="9">
                    <a:moveTo>
                      <a:pt x="0" y="0"/>
                    </a:moveTo>
                    <a:lnTo>
                      <a:pt x="0" y="5"/>
                    </a:lnTo>
                    <a:lnTo>
                      <a:pt x="0" y="9"/>
                    </a:lnTo>
                    <a:lnTo>
                      <a:pt x="4" y="9"/>
                    </a:lnTo>
                    <a:lnTo>
                      <a:pt x="4" y="5"/>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58" name="Freeform 1126">
                <a:extLst>
                  <a:ext uri="{FF2B5EF4-FFF2-40B4-BE49-F238E27FC236}">
                    <a16:creationId xmlns:a16="http://schemas.microsoft.com/office/drawing/2014/main" id="{A63885EB-AF94-1342-82C5-C62445AAD451}"/>
                  </a:ext>
                </a:extLst>
              </p:cNvPr>
              <p:cNvSpPr>
                <a:spLocks/>
              </p:cNvSpPr>
              <p:nvPr/>
            </p:nvSpPr>
            <p:spPr bwMode="auto">
              <a:xfrm>
                <a:off x="1488" y="3980"/>
                <a:ext cx="4" cy="9"/>
              </a:xfrm>
              <a:custGeom>
                <a:avLst/>
                <a:gdLst>
                  <a:gd name="T0" fmla="*/ 0 w 4"/>
                  <a:gd name="T1" fmla="*/ 0 h 9"/>
                  <a:gd name="T2" fmla="*/ 0 w 4"/>
                  <a:gd name="T3" fmla="*/ 5 h 9"/>
                  <a:gd name="T4" fmla="*/ 0 w 4"/>
                  <a:gd name="T5" fmla="*/ 9 h 9"/>
                  <a:gd name="T6" fmla="*/ 4 w 4"/>
                  <a:gd name="T7" fmla="*/ 9 h 9"/>
                  <a:gd name="T8" fmla="*/ 4 w 4"/>
                  <a:gd name="T9" fmla="*/ 5 h 9"/>
                  <a:gd name="T10" fmla="*/ 0 w 4"/>
                  <a:gd name="T11" fmla="*/ 0 h 9"/>
                </a:gdLst>
                <a:ahLst/>
                <a:cxnLst>
                  <a:cxn ang="0">
                    <a:pos x="T0" y="T1"/>
                  </a:cxn>
                  <a:cxn ang="0">
                    <a:pos x="T2" y="T3"/>
                  </a:cxn>
                  <a:cxn ang="0">
                    <a:pos x="T4" y="T5"/>
                  </a:cxn>
                  <a:cxn ang="0">
                    <a:pos x="T6" y="T7"/>
                  </a:cxn>
                  <a:cxn ang="0">
                    <a:pos x="T8" y="T9"/>
                  </a:cxn>
                  <a:cxn ang="0">
                    <a:pos x="T10" y="T11"/>
                  </a:cxn>
                </a:cxnLst>
                <a:rect l="0" t="0" r="r" b="b"/>
                <a:pathLst>
                  <a:path w="4" h="9">
                    <a:moveTo>
                      <a:pt x="0" y="0"/>
                    </a:moveTo>
                    <a:lnTo>
                      <a:pt x="0" y="5"/>
                    </a:lnTo>
                    <a:lnTo>
                      <a:pt x="0" y="9"/>
                    </a:lnTo>
                    <a:lnTo>
                      <a:pt x="4" y="9"/>
                    </a:lnTo>
                    <a:lnTo>
                      <a:pt x="4" y="5"/>
                    </a:lnTo>
                    <a:lnTo>
                      <a:pt x="0"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59" name="Freeform 1127">
                <a:extLst>
                  <a:ext uri="{FF2B5EF4-FFF2-40B4-BE49-F238E27FC236}">
                    <a16:creationId xmlns:a16="http://schemas.microsoft.com/office/drawing/2014/main" id="{9DD82337-872B-E240-9838-E4A4F80878D4}"/>
                  </a:ext>
                </a:extLst>
              </p:cNvPr>
              <p:cNvSpPr>
                <a:spLocks/>
              </p:cNvSpPr>
              <p:nvPr/>
            </p:nvSpPr>
            <p:spPr bwMode="auto">
              <a:xfrm>
                <a:off x="1494" y="3995"/>
                <a:ext cx="4" cy="7"/>
              </a:xfrm>
              <a:custGeom>
                <a:avLst/>
                <a:gdLst>
                  <a:gd name="T0" fmla="*/ 2 w 4"/>
                  <a:gd name="T1" fmla="*/ 0 h 7"/>
                  <a:gd name="T2" fmla="*/ 0 w 4"/>
                  <a:gd name="T3" fmla="*/ 0 h 7"/>
                  <a:gd name="T4" fmla="*/ 0 w 4"/>
                  <a:gd name="T5" fmla="*/ 5 h 7"/>
                  <a:gd name="T6" fmla="*/ 4 w 4"/>
                  <a:gd name="T7" fmla="*/ 7 h 7"/>
                  <a:gd name="T8" fmla="*/ 2 w 4"/>
                  <a:gd name="T9" fmla="*/ 0 h 7"/>
                </a:gdLst>
                <a:ahLst/>
                <a:cxnLst>
                  <a:cxn ang="0">
                    <a:pos x="T0" y="T1"/>
                  </a:cxn>
                  <a:cxn ang="0">
                    <a:pos x="T2" y="T3"/>
                  </a:cxn>
                  <a:cxn ang="0">
                    <a:pos x="T4" y="T5"/>
                  </a:cxn>
                  <a:cxn ang="0">
                    <a:pos x="T6" y="T7"/>
                  </a:cxn>
                  <a:cxn ang="0">
                    <a:pos x="T8" y="T9"/>
                  </a:cxn>
                </a:cxnLst>
                <a:rect l="0" t="0" r="r" b="b"/>
                <a:pathLst>
                  <a:path w="4" h="7">
                    <a:moveTo>
                      <a:pt x="2" y="0"/>
                    </a:moveTo>
                    <a:lnTo>
                      <a:pt x="0" y="0"/>
                    </a:lnTo>
                    <a:lnTo>
                      <a:pt x="0" y="5"/>
                    </a:lnTo>
                    <a:lnTo>
                      <a:pt x="4" y="7"/>
                    </a:lnTo>
                    <a:lnTo>
                      <a:pt x="2"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60" name="Freeform 1128">
                <a:extLst>
                  <a:ext uri="{FF2B5EF4-FFF2-40B4-BE49-F238E27FC236}">
                    <a16:creationId xmlns:a16="http://schemas.microsoft.com/office/drawing/2014/main" id="{7FD66ED7-7A81-E54E-8B96-03981F8E973C}"/>
                  </a:ext>
                </a:extLst>
              </p:cNvPr>
              <p:cNvSpPr>
                <a:spLocks/>
              </p:cNvSpPr>
              <p:nvPr/>
            </p:nvSpPr>
            <p:spPr bwMode="auto">
              <a:xfrm>
                <a:off x="1494" y="3995"/>
                <a:ext cx="4" cy="7"/>
              </a:xfrm>
              <a:custGeom>
                <a:avLst/>
                <a:gdLst>
                  <a:gd name="T0" fmla="*/ 2 w 4"/>
                  <a:gd name="T1" fmla="*/ 0 h 7"/>
                  <a:gd name="T2" fmla="*/ 0 w 4"/>
                  <a:gd name="T3" fmla="*/ 0 h 7"/>
                  <a:gd name="T4" fmla="*/ 0 w 4"/>
                  <a:gd name="T5" fmla="*/ 5 h 7"/>
                  <a:gd name="T6" fmla="*/ 4 w 4"/>
                  <a:gd name="T7" fmla="*/ 7 h 7"/>
                  <a:gd name="T8" fmla="*/ 2 w 4"/>
                  <a:gd name="T9" fmla="*/ 0 h 7"/>
                </a:gdLst>
                <a:ahLst/>
                <a:cxnLst>
                  <a:cxn ang="0">
                    <a:pos x="T0" y="T1"/>
                  </a:cxn>
                  <a:cxn ang="0">
                    <a:pos x="T2" y="T3"/>
                  </a:cxn>
                  <a:cxn ang="0">
                    <a:pos x="T4" y="T5"/>
                  </a:cxn>
                  <a:cxn ang="0">
                    <a:pos x="T6" y="T7"/>
                  </a:cxn>
                  <a:cxn ang="0">
                    <a:pos x="T8" y="T9"/>
                  </a:cxn>
                </a:cxnLst>
                <a:rect l="0" t="0" r="r" b="b"/>
                <a:pathLst>
                  <a:path w="4" h="7">
                    <a:moveTo>
                      <a:pt x="2" y="0"/>
                    </a:moveTo>
                    <a:lnTo>
                      <a:pt x="0" y="0"/>
                    </a:lnTo>
                    <a:lnTo>
                      <a:pt x="0" y="5"/>
                    </a:lnTo>
                    <a:lnTo>
                      <a:pt x="4" y="7"/>
                    </a:lnTo>
                    <a:lnTo>
                      <a:pt x="2"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61" name="Freeform 1129">
                <a:extLst>
                  <a:ext uri="{FF2B5EF4-FFF2-40B4-BE49-F238E27FC236}">
                    <a16:creationId xmlns:a16="http://schemas.microsoft.com/office/drawing/2014/main" id="{2584703B-BBB8-8C4B-90D1-2BC1D891C70A}"/>
                  </a:ext>
                </a:extLst>
              </p:cNvPr>
              <p:cNvSpPr>
                <a:spLocks/>
              </p:cNvSpPr>
              <p:nvPr/>
            </p:nvSpPr>
            <p:spPr bwMode="auto">
              <a:xfrm>
                <a:off x="1518" y="3927"/>
                <a:ext cx="27" cy="43"/>
              </a:xfrm>
              <a:custGeom>
                <a:avLst/>
                <a:gdLst>
                  <a:gd name="T0" fmla="*/ 8 w 27"/>
                  <a:gd name="T1" fmla="*/ 39 h 43"/>
                  <a:gd name="T2" fmla="*/ 12 w 27"/>
                  <a:gd name="T3" fmla="*/ 34 h 43"/>
                  <a:gd name="T4" fmla="*/ 8 w 27"/>
                  <a:gd name="T5" fmla="*/ 28 h 43"/>
                  <a:gd name="T6" fmla="*/ 12 w 27"/>
                  <a:gd name="T7" fmla="*/ 32 h 43"/>
                  <a:gd name="T8" fmla="*/ 14 w 27"/>
                  <a:gd name="T9" fmla="*/ 28 h 43"/>
                  <a:gd name="T10" fmla="*/ 12 w 27"/>
                  <a:gd name="T11" fmla="*/ 24 h 43"/>
                  <a:gd name="T12" fmla="*/ 17 w 27"/>
                  <a:gd name="T13" fmla="*/ 28 h 43"/>
                  <a:gd name="T14" fmla="*/ 14 w 27"/>
                  <a:gd name="T15" fmla="*/ 34 h 43"/>
                  <a:gd name="T16" fmla="*/ 12 w 27"/>
                  <a:gd name="T17" fmla="*/ 39 h 43"/>
                  <a:gd name="T18" fmla="*/ 19 w 27"/>
                  <a:gd name="T19" fmla="*/ 39 h 43"/>
                  <a:gd name="T20" fmla="*/ 17 w 27"/>
                  <a:gd name="T21" fmla="*/ 34 h 43"/>
                  <a:gd name="T22" fmla="*/ 19 w 27"/>
                  <a:gd name="T23" fmla="*/ 41 h 43"/>
                  <a:gd name="T24" fmla="*/ 23 w 27"/>
                  <a:gd name="T25" fmla="*/ 43 h 43"/>
                  <a:gd name="T26" fmla="*/ 25 w 27"/>
                  <a:gd name="T27" fmla="*/ 39 h 43"/>
                  <a:gd name="T28" fmla="*/ 27 w 27"/>
                  <a:gd name="T29" fmla="*/ 28 h 43"/>
                  <a:gd name="T30" fmla="*/ 25 w 27"/>
                  <a:gd name="T31" fmla="*/ 22 h 43"/>
                  <a:gd name="T32" fmla="*/ 25 w 27"/>
                  <a:gd name="T33" fmla="*/ 17 h 43"/>
                  <a:gd name="T34" fmla="*/ 19 w 27"/>
                  <a:gd name="T35" fmla="*/ 4 h 43"/>
                  <a:gd name="T36" fmla="*/ 14 w 27"/>
                  <a:gd name="T37" fmla="*/ 0 h 43"/>
                  <a:gd name="T38" fmla="*/ 8 w 27"/>
                  <a:gd name="T39" fmla="*/ 0 h 43"/>
                  <a:gd name="T40" fmla="*/ 4 w 27"/>
                  <a:gd name="T41" fmla="*/ 4 h 43"/>
                  <a:gd name="T42" fmla="*/ 0 w 27"/>
                  <a:gd name="T43" fmla="*/ 9 h 43"/>
                  <a:gd name="T44" fmla="*/ 6 w 27"/>
                  <a:gd name="T45" fmla="*/ 11 h 43"/>
                  <a:gd name="T46" fmla="*/ 0 w 27"/>
                  <a:gd name="T47" fmla="*/ 15 h 43"/>
                  <a:gd name="T48" fmla="*/ 6 w 27"/>
                  <a:gd name="T49" fmla="*/ 15 h 43"/>
                  <a:gd name="T50" fmla="*/ 0 w 27"/>
                  <a:gd name="T51" fmla="*/ 19 h 43"/>
                  <a:gd name="T52" fmla="*/ 4 w 27"/>
                  <a:gd name="T53" fmla="*/ 24 h 43"/>
                  <a:gd name="T54" fmla="*/ 2 w 27"/>
                  <a:gd name="T55" fmla="*/ 28 h 43"/>
                  <a:gd name="T56" fmla="*/ 0 w 27"/>
                  <a:gd name="T57" fmla="*/ 34 h 43"/>
                  <a:gd name="T58" fmla="*/ 4 w 27"/>
                  <a:gd name="T59" fmla="*/ 36 h 43"/>
                  <a:gd name="T60" fmla="*/ 8 w 27"/>
                  <a:gd name="T61" fmla="*/ 3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 h="43">
                    <a:moveTo>
                      <a:pt x="8" y="39"/>
                    </a:moveTo>
                    <a:lnTo>
                      <a:pt x="12" y="34"/>
                    </a:lnTo>
                    <a:lnTo>
                      <a:pt x="8" y="28"/>
                    </a:lnTo>
                    <a:lnTo>
                      <a:pt x="12" y="32"/>
                    </a:lnTo>
                    <a:lnTo>
                      <a:pt x="14" y="28"/>
                    </a:lnTo>
                    <a:lnTo>
                      <a:pt x="12" y="24"/>
                    </a:lnTo>
                    <a:lnTo>
                      <a:pt x="17" y="28"/>
                    </a:lnTo>
                    <a:lnTo>
                      <a:pt x="14" y="34"/>
                    </a:lnTo>
                    <a:lnTo>
                      <a:pt x="12" y="39"/>
                    </a:lnTo>
                    <a:lnTo>
                      <a:pt x="19" y="39"/>
                    </a:lnTo>
                    <a:lnTo>
                      <a:pt x="17" y="34"/>
                    </a:lnTo>
                    <a:lnTo>
                      <a:pt x="19" y="41"/>
                    </a:lnTo>
                    <a:lnTo>
                      <a:pt x="23" y="43"/>
                    </a:lnTo>
                    <a:lnTo>
                      <a:pt x="25" y="39"/>
                    </a:lnTo>
                    <a:lnTo>
                      <a:pt x="27" y="28"/>
                    </a:lnTo>
                    <a:lnTo>
                      <a:pt x="25" y="22"/>
                    </a:lnTo>
                    <a:lnTo>
                      <a:pt x="25" y="17"/>
                    </a:lnTo>
                    <a:lnTo>
                      <a:pt x="19" y="4"/>
                    </a:lnTo>
                    <a:lnTo>
                      <a:pt x="14" y="0"/>
                    </a:lnTo>
                    <a:lnTo>
                      <a:pt x="8" y="0"/>
                    </a:lnTo>
                    <a:lnTo>
                      <a:pt x="4" y="4"/>
                    </a:lnTo>
                    <a:lnTo>
                      <a:pt x="0" y="9"/>
                    </a:lnTo>
                    <a:lnTo>
                      <a:pt x="6" y="11"/>
                    </a:lnTo>
                    <a:lnTo>
                      <a:pt x="0" y="15"/>
                    </a:lnTo>
                    <a:lnTo>
                      <a:pt x="6" y="15"/>
                    </a:lnTo>
                    <a:lnTo>
                      <a:pt x="0" y="19"/>
                    </a:lnTo>
                    <a:lnTo>
                      <a:pt x="4" y="24"/>
                    </a:lnTo>
                    <a:lnTo>
                      <a:pt x="2" y="28"/>
                    </a:lnTo>
                    <a:lnTo>
                      <a:pt x="0" y="34"/>
                    </a:lnTo>
                    <a:lnTo>
                      <a:pt x="4" y="36"/>
                    </a:lnTo>
                    <a:lnTo>
                      <a:pt x="8" y="39"/>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62" name="Freeform 1130">
                <a:extLst>
                  <a:ext uri="{FF2B5EF4-FFF2-40B4-BE49-F238E27FC236}">
                    <a16:creationId xmlns:a16="http://schemas.microsoft.com/office/drawing/2014/main" id="{46543F55-B046-4949-A415-039ADCEC3C30}"/>
                  </a:ext>
                </a:extLst>
              </p:cNvPr>
              <p:cNvSpPr>
                <a:spLocks/>
              </p:cNvSpPr>
              <p:nvPr/>
            </p:nvSpPr>
            <p:spPr bwMode="auto">
              <a:xfrm>
                <a:off x="1518" y="3927"/>
                <a:ext cx="27" cy="43"/>
              </a:xfrm>
              <a:custGeom>
                <a:avLst/>
                <a:gdLst>
                  <a:gd name="T0" fmla="*/ 8 w 27"/>
                  <a:gd name="T1" fmla="*/ 39 h 43"/>
                  <a:gd name="T2" fmla="*/ 12 w 27"/>
                  <a:gd name="T3" fmla="*/ 34 h 43"/>
                  <a:gd name="T4" fmla="*/ 8 w 27"/>
                  <a:gd name="T5" fmla="*/ 28 h 43"/>
                  <a:gd name="T6" fmla="*/ 12 w 27"/>
                  <a:gd name="T7" fmla="*/ 32 h 43"/>
                  <a:gd name="T8" fmla="*/ 14 w 27"/>
                  <a:gd name="T9" fmla="*/ 28 h 43"/>
                  <a:gd name="T10" fmla="*/ 12 w 27"/>
                  <a:gd name="T11" fmla="*/ 24 h 43"/>
                  <a:gd name="T12" fmla="*/ 17 w 27"/>
                  <a:gd name="T13" fmla="*/ 28 h 43"/>
                  <a:gd name="T14" fmla="*/ 14 w 27"/>
                  <a:gd name="T15" fmla="*/ 34 h 43"/>
                  <a:gd name="T16" fmla="*/ 12 w 27"/>
                  <a:gd name="T17" fmla="*/ 39 h 43"/>
                  <a:gd name="T18" fmla="*/ 19 w 27"/>
                  <a:gd name="T19" fmla="*/ 39 h 43"/>
                  <a:gd name="T20" fmla="*/ 17 w 27"/>
                  <a:gd name="T21" fmla="*/ 34 h 43"/>
                  <a:gd name="T22" fmla="*/ 19 w 27"/>
                  <a:gd name="T23" fmla="*/ 41 h 43"/>
                  <a:gd name="T24" fmla="*/ 23 w 27"/>
                  <a:gd name="T25" fmla="*/ 43 h 43"/>
                  <a:gd name="T26" fmla="*/ 25 w 27"/>
                  <a:gd name="T27" fmla="*/ 39 h 43"/>
                  <a:gd name="T28" fmla="*/ 27 w 27"/>
                  <a:gd name="T29" fmla="*/ 28 h 43"/>
                  <a:gd name="T30" fmla="*/ 25 w 27"/>
                  <a:gd name="T31" fmla="*/ 22 h 43"/>
                  <a:gd name="T32" fmla="*/ 25 w 27"/>
                  <a:gd name="T33" fmla="*/ 17 h 43"/>
                  <a:gd name="T34" fmla="*/ 19 w 27"/>
                  <a:gd name="T35" fmla="*/ 4 h 43"/>
                  <a:gd name="T36" fmla="*/ 14 w 27"/>
                  <a:gd name="T37" fmla="*/ 0 h 43"/>
                  <a:gd name="T38" fmla="*/ 8 w 27"/>
                  <a:gd name="T39" fmla="*/ 0 h 43"/>
                  <a:gd name="T40" fmla="*/ 4 w 27"/>
                  <a:gd name="T41" fmla="*/ 4 h 43"/>
                  <a:gd name="T42" fmla="*/ 0 w 27"/>
                  <a:gd name="T43" fmla="*/ 9 h 43"/>
                  <a:gd name="T44" fmla="*/ 6 w 27"/>
                  <a:gd name="T45" fmla="*/ 11 h 43"/>
                  <a:gd name="T46" fmla="*/ 0 w 27"/>
                  <a:gd name="T47" fmla="*/ 15 h 43"/>
                  <a:gd name="T48" fmla="*/ 6 w 27"/>
                  <a:gd name="T49" fmla="*/ 15 h 43"/>
                  <a:gd name="T50" fmla="*/ 0 w 27"/>
                  <a:gd name="T51" fmla="*/ 19 h 43"/>
                  <a:gd name="T52" fmla="*/ 4 w 27"/>
                  <a:gd name="T53" fmla="*/ 24 h 43"/>
                  <a:gd name="T54" fmla="*/ 2 w 27"/>
                  <a:gd name="T55" fmla="*/ 28 h 43"/>
                  <a:gd name="T56" fmla="*/ 0 w 27"/>
                  <a:gd name="T57" fmla="*/ 34 h 43"/>
                  <a:gd name="T58" fmla="*/ 4 w 27"/>
                  <a:gd name="T59" fmla="*/ 36 h 43"/>
                  <a:gd name="T60" fmla="*/ 8 w 27"/>
                  <a:gd name="T61" fmla="*/ 3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 h="43">
                    <a:moveTo>
                      <a:pt x="8" y="39"/>
                    </a:moveTo>
                    <a:lnTo>
                      <a:pt x="12" y="34"/>
                    </a:lnTo>
                    <a:lnTo>
                      <a:pt x="8" y="28"/>
                    </a:lnTo>
                    <a:lnTo>
                      <a:pt x="12" y="32"/>
                    </a:lnTo>
                    <a:lnTo>
                      <a:pt x="14" y="28"/>
                    </a:lnTo>
                    <a:lnTo>
                      <a:pt x="12" y="24"/>
                    </a:lnTo>
                    <a:lnTo>
                      <a:pt x="17" y="28"/>
                    </a:lnTo>
                    <a:lnTo>
                      <a:pt x="14" y="34"/>
                    </a:lnTo>
                    <a:lnTo>
                      <a:pt x="12" y="39"/>
                    </a:lnTo>
                    <a:lnTo>
                      <a:pt x="19" y="39"/>
                    </a:lnTo>
                    <a:lnTo>
                      <a:pt x="17" y="34"/>
                    </a:lnTo>
                    <a:lnTo>
                      <a:pt x="19" y="41"/>
                    </a:lnTo>
                    <a:lnTo>
                      <a:pt x="23" y="43"/>
                    </a:lnTo>
                    <a:lnTo>
                      <a:pt x="25" y="39"/>
                    </a:lnTo>
                    <a:lnTo>
                      <a:pt x="27" y="28"/>
                    </a:lnTo>
                    <a:lnTo>
                      <a:pt x="25" y="22"/>
                    </a:lnTo>
                    <a:lnTo>
                      <a:pt x="25" y="17"/>
                    </a:lnTo>
                    <a:lnTo>
                      <a:pt x="19" y="4"/>
                    </a:lnTo>
                    <a:lnTo>
                      <a:pt x="14" y="0"/>
                    </a:lnTo>
                    <a:lnTo>
                      <a:pt x="8" y="0"/>
                    </a:lnTo>
                    <a:lnTo>
                      <a:pt x="4" y="4"/>
                    </a:lnTo>
                    <a:lnTo>
                      <a:pt x="0" y="9"/>
                    </a:lnTo>
                    <a:lnTo>
                      <a:pt x="6" y="11"/>
                    </a:lnTo>
                    <a:lnTo>
                      <a:pt x="0" y="15"/>
                    </a:lnTo>
                    <a:lnTo>
                      <a:pt x="6" y="15"/>
                    </a:lnTo>
                    <a:lnTo>
                      <a:pt x="0" y="19"/>
                    </a:lnTo>
                    <a:lnTo>
                      <a:pt x="4" y="24"/>
                    </a:lnTo>
                    <a:lnTo>
                      <a:pt x="2" y="28"/>
                    </a:lnTo>
                    <a:lnTo>
                      <a:pt x="0" y="34"/>
                    </a:lnTo>
                    <a:lnTo>
                      <a:pt x="4" y="36"/>
                    </a:lnTo>
                    <a:lnTo>
                      <a:pt x="8" y="39"/>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63" name="Freeform 1131">
                <a:extLst>
                  <a:ext uri="{FF2B5EF4-FFF2-40B4-BE49-F238E27FC236}">
                    <a16:creationId xmlns:a16="http://schemas.microsoft.com/office/drawing/2014/main" id="{9278D38F-4B7E-A540-AC5D-BEDF2F5AD252}"/>
                  </a:ext>
                </a:extLst>
              </p:cNvPr>
              <p:cNvSpPr>
                <a:spLocks/>
              </p:cNvSpPr>
              <p:nvPr/>
            </p:nvSpPr>
            <p:spPr bwMode="auto">
              <a:xfrm>
                <a:off x="1518" y="3961"/>
                <a:ext cx="6" cy="13"/>
              </a:xfrm>
              <a:custGeom>
                <a:avLst/>
                <a:gdLst>
                  <a:gd name="T0" fmla="*/ 0 w 6"/>
                  <a:gd name="T1" fmla="*/ 0 h 13"/>
                  <a:gd name="T2" fmla="*/ 0 w 6"/>
                  <a:gd name="T3" fmla="*/ 5 h 13"/>
                  <a:gd name="T4" fmla="*/ 2 w 6"/>
                  <a:gd name="T5" fmla="*/ 11 h 13"/>
                  <a:gd name="T6" fmla="*/ 6 w 6"/>
                  <a:gd name="T7" fmla="*/ 13 h 13"/>
                  <a:gd name="T8" fmla="*/ 6 w 6"/>
                  <a:gd name="T9" fmla="*/ 9 h 13"/>
                  <a:gd name="T10" fmla="*/ 4 w 6"/>
                  <a:gd name="T11" fmla="*/ 2 h 13"/>
                  <a:gd name="T12" fmla="*/ 0 w 6"/>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6" h="13">
                    <a:moveTo>
                      <a:pt x="0" y="0"/>
                    </a:moveTo>
                    <a:lnTo>
                      <a:pt x="0" y="5"/>
                    </a:lnTo>
                    <a:lnTo>
                      <a:pt x="2" y="11"/>
                    </a:lnTo>
                    <a:lnTo>
                      <a:pt x="6" y="13"/>
                    </a:lnTo>
                    <a:lnTo>
                      <a:pt x="6" y="9"/>
                    </a:lnTo>
                    <a:lnTo>
                      <a:pt x="4" y="2"/>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64" name="Freeform 1132">
                <a:extLst>
                  <a:ext uri="{FF2B5EF4-FFF2-40B4-BE49-F238E27FC236}">
                    <a16:creationId xmlns:a16="http://schemas.microsoft.com/office/drawing/2014/main" id="{AE304CC8-A283-484A-89A4-74E1208A76AD}"/>
                  </a:ext>
                </a:extLst>
              </p:cNvPr>
              <p:cNvSpPr>
                <a:spLocks/>
              </p:cNvSpPr>
              <p:nvPr/>
            </p:nvSpPr>
            <p:spPr bwMode="auto">
              <a:xfrm>
                <a:off x="1518" y="3961"/>
                <a:ext cx="6" cy="13"/>
              </a:xfrm>
              <a:custGeom>
                <a:avLst/>
                <a:gdLst>
                  <a:gd name="T0" fmla="*/ 0 w 6"/>
                  <a:gd name="T1" fmla="*/ 0 h 13"/>
                  <a:gd name="T2" fmla="*/ 0 w 6"/>
                  <a:gd name="T3" fmla="*/ 5 h 13"/>
                  <a:gd name="T4" fmla="*/ 2 w 6"/>
                  <a:gd name="T5" fmla="*/ 11 h 13"/>
                  <a:gd name="T6" fmla="*/ 6 w 6"/>
                  <a:gd name="T7" fmla="*/ 13 h 13"/>
                  <a:gd name="T8" fmla="*/ 6 w 6"/>
                  <a:gd name="T9" fmla="*/ 9 h 13"/>
                  <a:gd name="T10" fmla="*/ 4 w 6"/>
                  <a:gd name="T11" fmla="*/ 2 h 13"/>
                  <a:gd name="T12" fmla="*/ 0 w 6"/>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6" h="13">
                    <a:moveTo>
                      <a:pt x="0" y="0"/>
                    </a:moveTo>
                    <a:lnTo>
                      <a:pt x="0" y="5"/>
                    </a:lnTo>
                    <a:lnTo>
                      <a:pt x="2" y="11"/>
                    </a:lnTo>
                    <a:lnTo>
                      <a:pt x="6" y="13"/>
                    </a:lnTo>
                    <a:lnTo>
                      <a:pt x="6" y="9"/>
                    </a:lnTo>
                    <a:lnTo>
                      <a:pt x="4" y="2"/>
                    </a:lnTo>
                    <a:lnTo>
                      <a:pt x="0"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65" name="Freeform 1133">
                <a:extLst>
                  <a:ext uri="{FF2B5EF4-FFF2-40B4-BE49-F238E27FC236}">
                    <a16:creationId xmlns:a16="http://schemas.microsoft.com/office/drawing/2014/main" id="{C87ACD80-71AE-804A-AFA8-ACCF086453DB}"/>
                  </a:ext>
                </a:extLst>
              </p:cNvPr>
              <p:cNvSpPr>
                <a:spLocks/>
              </p:cNvSpPr>
              <p:nvPr/>
            </p:nvSpPr>
            <p:spPr bwMode="auto">
              <a:xfrm>
                <a:off x="1528" y="3968"/>
                <a:ext cx="9" cy="10"/>
              </a:xfrm>
              <a:custGeom>
                <a:avLst/>
                <a:gdLst>
                  <a:gd name="T0" fmla="*/ 2 w 9"/>
                  <a:gd name="T1" fmla="*/ 2 h 10"/>
                  <a:gd name="T2" fmla="*/ 0 w 9"/>
                  <a:gd name="T3" fmla="*/ 0 h 10"/>
                  <a:gd name="T4" fmla="*/ 0 w 9"/>
                  <a:gd name="T5" fmla="*/ 6 h 10"/>
                  <a:gd name="T6" fmla="*/ 4 w 9"/>
                  <a:gd name="T7" fmla="*/ 10 h 10"/>
                  <a:gd name="T8" fmla="*/ 9 w 9"/>
                  <a:gd name="T9" fmla="*/ 10 h 10"/>
                  <a:gd name="T10" fmla="*/ 7 w 9"/>
                  <a:gd name="T11" fmla="*/ 4 h 10"/>
                  <a:gd name="T12" fmla="*/ 2 w 9"/>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2" y="2"/>
                    </a:moveTo>
                    <a:lnTo>
                      <a:pt x="0" y="0"/>
                    </a:lnTo>
                    <a:lnTo>
                      <a:pt x="0" y="6"/>
                    </a:lnTo>
                    <a:lnTo>
                      <a:pt x="4" y="10"/>
                    </a:lnTo>
                    <a:lnTo>
                      <a:pt x="9" y="10"/>
                    </a:lnTo>
                    <a:lnTo>
                      <a:pt x="7" y="4"/>
                    </a:lnTo>
                    <a:lnTo>
                      <a:pt x="2" y="2"/>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66" name="Freeform 1134">
                <a:extLst>
                  <a:ext uri="{FF2B5EF4-FFF2-40B4-BE49-F238E27FC236}">
                    <a16:creationId xmlns:a16="http://schemas.microsoft.com/office/drawing/2014/main" id="{E547706A-E86E-514F-888F-3C35916F0AF2}"/>
                  </a:ext>
                </a:extLst>
              </p:cNvPr>
              <p:cNvSpPr>
                <a:spLocks/>
              </p:cNvSpPr>
              <p:nvPr/>
            </p:nvSpPr>
            <p:spPr bwMode="auto">
              <a:xfrm>
                <a:off x="1528" y="3968"/>
                <a:ext cx="9" cy="10"/>
              </a:xfrm>
              <a:custGeom>
                <a:avLst/>
                <a:gdLst>
                  <a:gd name="T0" fmla="*/ 2 w 9"/>
                  <a:gd name="T1" fmla="*/ 2 h 10"/>
                  <a:gd name="T2" fmla="*/ 0 w 9"/>
                  <a:gd name="T3" fmla="*/ 0 h 10"/>
                  <a:gd name="T4" fmla="*/ 0 w 9"/>
                  <a:gd name="T5" fmla="*/ 6 h 10"/>
                  <a:gd name="T6" fmla="*/ 4 w 9"/>
                  <a:gd name="T7" fmla="*/ 10 h 10"/>
                  <a:gd name="T8" fmla="*/ 9 w 9"/>
                  <a:gd name="T9" fmla="*/ 10 h 10"/>
                  <a:gd name="T10" fmla="*/ 7 w 9"/>
                  <a:gd name="T11" fmla="*/ 4 h 10"/>
                  <a:gd name="T12" fmla="*/ 2 w 9"/>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2" y="2"/>
                    </a:moveTo>
                    <a:lnTo>
                      <a:pt x="0" y="0"/>
                    </a:lnTo>
                    <a:lnTo>
                      <a:pt x="0" y="6"/>
                    </a:lnTo>
                    <a:lnTo>
                      <a:pt x="4" y="10"/>
                    </a:lnTo>
                    <a:lnTo>
                      <a:pt x="9" y="10"/>
                    </a:lnTo>
                    <a:lnTo>
                      <a:pt x="7" y="4"/>
                    </a:lnTo>
                    <a:lnTo>
                      <a:pt x="2" y="2"/>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67" name="Freeform 1135">
                <a:extLst>
                  <a:ext uri="{FF2B5EF4-FFF2-40B4-BE49-F238E27FC236}">
                    <a16:creationId xmlns:a16="http://schemas.microsoft.com/office/drawing/2014/main" id="{EAD7E24D-56BB-D44F-9673-AFC5CF2B2DE8}"/>
                  </a:ext>
                </a:extLst>
              </p:cNvPr>
              <p:cNvSpPr>
                <a:spLocks/>
              </p:cNvSpPr>
              <p:nvPr/>
            </p:nvSpPr>
            <p:spPr bwMode="auto">
              <a:xfrm>
                <a:off x="1537" y="3983"/>
                <a:ext cx="6" cy="6"/>
              </a:xfrm>
              <a:custGeom>
                <a:avLst/>
                <a:gdLst>
                  <a:gd name="T0" fmla="*/ 4 w 6"/>
                  <a:gd name="T1" fmla="*/ 0 h 6"/>
                  <a:gd name="T2" fmla="*/ 2 w 6"/>
                  <a:gd name="T3" fmla="*/ 2 h 6"/>
                  <a:gd name="T4" fmla="*/ 0 w 6"/>
                  <a:gd name="T5" fmla="*/ 6 h 6"/>
                  <a:gd name="T6" fmla="*/ 6 w 6"/>
                  <a:gd name="T7" fmla="*/ 4 h 6"/>
                  <a:gd name="T8" fmla="*/ 4 w 6"/>
                  <a:gd name="T9" fmla="*/ 0 h 6"/>
                </a:gdLst>
                <a:ahLst/>
                <a:cxnLst>
                  <a:cxn ang="0">
                    <a:pos x="T0" y="T1"/>
                  </a:cxn>
                  <a:cxn ang="0">
                    <a:pos x="T2" y="T3"/>
                  </a:cxn>
                  <a:cxn ang="0">
                    <a:pos x="T4" y="T5"/>
                  </a:cxn>
                  <a:cxn ang="0">
                    <a:pos x="T6" y="T7"/>
                  </a:cxn>
                  <a:cxn ang="0">
                    <a:pos x="T8" y="T9"/>
                  </a:cxn>
                </a:cxnLst>
                <a:rect l="0" t="0" r="r" b="b"/>
                <a:pathLst>
                  <a:path w="6" h="6">
                    <a:moveTo>
                      <a:pt x="4" y="0"/>
                    </a:moveTo>
                    <a:lnTo>
                      <a:pt x="2" y="2"/>
                    </a:lnTo>
                    <a:lnTo>
                      <a:pt x="0" y="6"/>
                    </a:lnTo>
                    <a:lnTo>
                      <a:pt x="6" y="4"/>
                    </a:lnTo>
                    <a:lnTo>
                      <a:pt x="4"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68" name="Freeform 1136">
                <a:extLst>
                  <a:ext uri="{FF2B5EF4-FFF2-40B4-BE49-F238E27FC236}">
                    <a16:creationId xmlns:a16="http://schemas.microsoft.com/office/drawing/2014/main" id="{582B638A-C077-A949-8D0E-8FF7A4BD702A}"/>
                  </a:ext>
                </a:extLst>
              </p:cNvPr>
              <p:cNvSpPr>
                <a:spLocks/>
              </p:cNvSpPr>
              <p:nvPr/>
            </p:nvSpPr>
            <p:spPr bwMode="auto">
              <a:xfrm>
                <a:off x="1537" y="3983"/>
                <a:ext cx="6" cy="6"/>
              </a:xfrm>
              <a:custGeom>
                <a:avLst/>
                <a:gdLst>
                  <a:gd name="T0" fmla="*/ 4 w 6"/>
                  <a:gd name="T1" fmla="*/ 0 h 6"/>
                  <a:gd name="T2" fmla="*/ 2 w 6"/>
                  <a:gd name="T3" fmla="*/ 2 h 6"/>
                  <a:gd name="T4" fmla="*/ 0 w 6"/>
                  <a:gd name="T5" fmla="*/ 6 h 6"/>
                  <a:gd name="T6" fmla="*/ 6 w 6"/>
                  <a:gd name="T7" fmla="*/ 4 h 6"/>
                  <a:gd name="T8" fmla="*/ 4 w 6"/>
                  <a:gd name="T9" fmla="*/ 0 h 6"/>
                </a:gdLst>
                <a:ahLst/>
                <a:cxnLst>
                  <a:cxn ang="0">
                    <a:pos x="T0" y="T1"/>
                  </a:cxn>
                  <a:cxn ang="0">
                    <a:pos x="T2" y="T3"/>
                  </a:cxn>
                  <a:cxn ang="0">
                    <a:pos x="T4" y="T5"/>
                  </a:cxn>
                  <a:cxn ang="0">
                    <a:pos x="T6" y="T7"/>
                  </a:cxn>
                  <a:cxn ang="0">
                    <a:pos x="T8" y="T9"/>
                  </a:cxn>
                </a:cxnLst>
                <a:rect l="0" t="0" r="r" b="b"/>
                <a:pathLst>
                  <a:path w="6" h="6">
                    <a:moveTo>
                      <a:pt x="4" y="0"/>
                    </a:moveTo>
                    <a:lnTo>
                      <a:pt x="2" y="2"/>
                    </a:lnTo>
                    <a:lnTo>
                      <a:pt x="0" y="6"/>
                    </a:lnTo>
                    <a:lnTo>
                      <a:pt x="6" y="4"/>
                    </a:lnTo>
                    <a:lnTo>
                      <a:pt x="4"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69" name="Freeform 1137">
                <a:extLst>
                  <a:ext uri="{FF2B5EF4-FFF2-40B4-BE49-F238E27FC236}">
                    <a16:creationId xmlns:a16="http://schemas.microsoft.com/office/drawing/2014/main" id="{A0527211-40E5-FD4E-9274-BF2C97804D21}"/>
                  </a:ext>
                </a:extLst>
              </p:cNvPr>
              <p:cNvSpPr>
                <a:spLocks/>
              </p:cNvSpPr>
              <p:nvPr/>
            </p:nvSpPr>
            <p:spPr bwMode="auto">
              <a:xfrm>
                <a:off x="549" y="3305"/>
                <a:ext cx="4" cy="2"/>
              </a:xfrm>
              <a:custGeom>
                <a:avLst/>
                <a:gdLst>
                  <a:gd name="T0" fmla="*/ 0 w 4"/>
                  <a:gd name="T1" fmla="*/ 2 h 2"/>
                  <a:gd name="T2" fmla="*/ 2 w 4"/>
                  <a:gd name="T3" fmla="*/ 0 h 2"/>
                  <a:gd name="T4" fmla="*/ 4 w 4"/>
                  <a:gd name="T5" fmla="*/ 0 h 2"/>
                  <a:gd name="T6" fmla="*/ 0 w 4"/>
                  <a:gd name="T7" fmla="*/ 2 h 2"/>
                </a:gdLst>
                <a:ahLst/>
                <a:cxnLst>
                  <a:cxn ang="0">
                    <a:pos x="T0" y="T1"/>
                  </a:cxn>
                  <a:cxn ang="0">
                    <a:pos x="T2" y="T3"/>
                  </a:cxn>
                  <a:cxn ang="0">
                    <a:pos x="T4" y="T5"/>
                  </a:cxn>
                  <a:cxn ang="0">
                    <a:pos x="T6" y="T7"/>
                  </a:cxn>
                </a:cxnLst>
                <a:rect l="0" t="0" r="r" b="b"/>
                <a:pathLst>
                  <a:path w="4" h="2">
                    <a:moveTo>
                      <a:pt x="0" y="2"/>
                    </a:moveTo>
                    <a:lnTo>
                      <a:pt x="2" y="0"/>
                    </a:lnTo>
                    <a:lnTo>
                      <a:pt x="4" y="0"/>
                    </a:ln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70" name="Freeform 1138">
                <a:extLst>
                  <a:ext uri="{FF2B5EF4-FFF2-40B4-BE49-F238E27FC236}">
                    <a16:creationId xmlns:a16="http://schemas.microsoft.com/office/drawing/2014/main" id="{2905A0F3-143A-3C4F-9219-BDC192B3FEC9}"/>
                  </a:ext>
                </a:extLst>
              </p:cNvPr>
              <p:cNvSpPr>
                <a:spLocks/>
              </p:cNvSpPr>
              <p:nvPr/>
            </p:nvSpPr>
            <p:spPr bwMode="auto">
              <a:xfrm>
                <a:off x="549" y="3305"/>
                <a:ext cx="4" cy="2"/>
              </a:xfrm>
              <a:custGeom>
                <a:avLst/>
                <a:gdLst>
                  <a:gd name="T0" fmla="*/ 0 w 4"/>
                  <a:gd name="T1" fmla="*/ 2 h 2"/>
                  <a:gd name="T2" fmla="*/ 2 w 4"/>
                  <a:gd name="T3" fmla="*/ 0 h 2"/>
                  <a:gd name="T4" fmla="*/ 4 w 4"/>
                  <a:gd name="T5" fmla="*/ 0 h 2"/>
                  <a:gd name="T6" fmla="*/ 0 w 4"/>
                  <a:gd name="T7" fmla="*/ 2 h 2"/>
                </a:gdLst>
                <a:ahLst/>
                <a:cxnLst>
                  <a:cxn ang="0">
                    <a:pos x="T0" y="T1"/>
                  </a:cxn>
                  <a:cxn ang="0">
                    <a:pos x="T2" y="T3"/>
                  </a:cxn>
                  <a:cxn ang="0">
                    <a:pos x="T4" y="T5"/>
                  </a:cxn>
                  <a:cxn ang="0">
                    <a:pos x="T6" y="T7"/>
                  </a:cxn>
                </a:cxnLst>
                <a:rect l="0" t="0" r="r" b="b"/>
                <a:pathLst>
                  <a:path w="4" h="2">
                    <a:moveTo>
                      <a:pt x="0" y="2"/>
                    </a:moveTo>
                    <a:lnTo>
                      <a:pt x="2" y="0"/>
                    </a:lnTo>
                    <a:lnTo>
                      <a:pt x="4" y="0"/>
                    </a:lnTo>
                    <a:lnTo>
                      <a:pt x="0" y="2"/>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71" name="Freeform 1139">
                <a:extLst>
                  <a:ext uri="{FF2B5EF4-FFF2-40B4-BE49-F238E27FC236}">
                    <a16:creationId xmlns:a16="http://schemas.microsoft.com/office/drawing/2014/main" id="{982000CD-128B-7540-9651-5DC1B8F00383}"/>
                  </a:ext>
                </a:extLst>
              </p:cNvPr>
              <p:cNvSpPr>
                <a:spLocks/>
              </p:cNvSpPr>
              <p:nvPr/>
            </p:nvSpPr>
            <p:spPr bwMode="auto">
              <a:xfrm>
                <a:off x="481" y="3054"/>
                <a:ext cx="1096" cy="937"/>
              </a:xfrm>
              <a:custGeom>
                <a:avLst/>
                <a:gdLst>
                  <a:gd name="T0" fmla="*/ 161 w 1096"/>
                  <a:gd name="T1" fmla="*/ 230 h 937"/>
                  <a:gd name="T2" fmla="*/ 210 w 1096"/>
                  <a:gd name="T3" fmla="*/ 279 h 937"/>
                  <a:gd name="T4" fmla="*/ 219 w 1096"/>
                  <a:gd name="T5" fmla="*/ 230 h 937"/>
                  <a:gd name="T6" fmla="*/ 223 w 1096"/>
                  <a:gd name="T7" fmla="*/ 241 h 937"/>
                  <a:gd name="T8" fmla="*/ 170 w 1096"/>
                  <a:gd name="T9" fmla="*/ 143 h 937"/>
                  <a:gd name="T10" fmla="*/ 242 w 1096"/>
                  <a:gd name="T11" fmla="*/ 68 h 937"/>
                  <a:gd name="T12" fmla="*/ 313 w 1096"/>
                  <a:gd name="T13" fmla="*/ 43 h 937"/>
                  <a:gd name="T14" fmla="*/ 393 w 1096"/>
                  <a:gd name="T15" fmla="*/ 0 h 937"/>
                  <a:gd name="T16" fmla="*/ 423 w 1096"/>
                  <a:gd name="T17" fmla="*/ 36 h 937"/>
                  <a:gd name="T18" fmla="*/ 489 w 1096"/>
                  <a:gd name="T19" fmla="*/ 66 h 937"/>
                  <a:gd name="T20" fmla="*/ 577 w 1096"/>
                  <a:gd name="T21" fmla="*/ 87 h 937"/>
                  <a:gd name="T22" fmla="*/ 668 w 1096"/>
                  <a:gd name="T23" fmla="*/ 109 h 937"/>
                  <a:gd name="T24" fmla="*/ 777 w 1096"/>
                  <a:gd name="T25" fmla="*/ 673 h 937"/>
                  <a:gd name="T26" fmla="*/ 894 w 1096"/>
                  <a:gd name="T27" fmla="*/ 684 h 937"/>
                  <a:gd name="T28" fmla="*/ 996 w 1096"/>
                  <a:gd name="T29" fmla="*/ 799 h 937"/>
                  <a:gd name="T30" fmla="*/ 1083 w 1096"/>
                  <a:gd name="T31" fmla="*/ 856 h 937"/>
                  <a:gd name="T32" fmla="*/ 1075 w 1096"/>
                  <a:gd name="T33" fmla="*/ 918 h 937"/>
                  <a:gd name="T34" fmla="*/ 1030 w 1096"/>
                  <a:gd name="T35" fmla="*/ 882 h 937"/>
                  <a:gd name="T36" fmla="*/ 1007 w 1096"/>
                  <a:gd name="T37" fmla="*/ 848 h 937"/>
                  <a:gd name="T38" fmla="*/ 966 w 1096"/>
                  <a:gd name="T39" fmla="*/ 801 h 937"/>
                  <a:gd name="T40" fmla="*/ 945 w 1096"/>
                  <a:gd name="T41" fmla="*/ 771 h 937"/>
                  <a:gd name="T42" fmla="*/ 902 w 1096"/>
                  <a:gd name="T43" fmla="*/ 731 h 937"/>
                  <a:gd name="T44" fmla="*/ 900 w 1096"/>
                  <a:gd name="T45" fmla="*/ 765 h 937"/>
                  <a:gd name="T46" fmla="*/ 847 w 1096"/>
                  <a:gd name="T47" fmla="*/ 731 h 937"/>
                  <a:gd name="T48" fmla="*/ 828 w 1096"/>
                  <a:gd name="T49" fmla="*/ 752 h 937"/>
                  <a:gd name="T50" fmla="*/ 762 w 1096"/>
                  <a:gd name="T51" fmla="*/ 686 h 937"/>
                  <a:gd name="T52" fmla="*/ 713 w 1096"/>
                  <a:gd name="T53" fmla="*/ 682 h 937"/>
                  <a:gd name="T54" fmla="*/ 613 w 1096"/>
                  <a:gd name="T55" fmla="*/ 643 h 937"/>
                  <a:gd name="T56" fmla="*/ 574 w 1096"/>
                  <a:gd name="T57" fmla="*/ 633 h 937"/>
                  <a:gd name="T58" fmla="*/ 530 w 1096"/>
                  <a:gd name="T59" fmla="*/ 624 h 937"/>
                  <a:gd name="T60" fmla="*/ 508 w 1096"/>
                  <a:gd name="T61" fmla="*/ 635 h 937"/>
                  <a:gd name="T62" fmla="*/ 504 w 1096"/>
                  <a:gd name="T63" fmla="*/ 679 h 937"/>
                  <a:gd name="T64" fmla="*/ 453 w 1096"/>
                  <a:gd name="T65" fmla="*/ 699 h 937"/>
                  <a:gd name="T66" fmla="*/ 413 w 1096"/>
                  <a:gd name="T67" fmla="*/ 703 h 937"/>
                  <a:gd name="T68" fmla="*/ 453 w 1096"/>
                  <a:gd name="T69" fmla="*/ 615 h 937"/>
                  <a:gd name="T70" fmla="*/ 453 w 1096"/>
                  <a:gd name="T71" fmla="*/ 601 h 937"/>
                  <a:gd name="T72" fmla="*/ 379 w 1096"/>
                  <a:gd name="T73" fmla="*/ 654 h 937"/>
                  <a:gd name="T74" fmla="*/ 332 w 1096"/>
                  <a:gd name="T75" fmla="*/ 713 h 937"/>
                  <a:gd name="T76" fmla="*/ 319 w 1096"/>
                  <a:gd name="T77" fmla="*/ 771 h 937"/>
                  <a:gd name="T78" fmla="*/ 251 w 1096"/>
                  <a:gd name="T79" fmla="*/ 807 h 937"/>
                  <a:gd name="T80" fmla="*/ 181 w 1096"/>
                  <a:gd name="T81" fmla="*/ 843 h 937"/>
                  <a:gd name="T82" fmla="*/ 129 w 1096"/>
                  <a:gd name="T83" fmla="*/ 882 h 937"/>
                  <a:gd name="T84" fmla="*/ 76 w 1096"/>
                  <a:gd name="T85" fmla="*/ 875 h 937"/>
                  <a:gd name="T86" fmla="*/ 12 w 1096"/>
                  <a:gd name="T87" fmla="*/ 884 h 937"/>
                  <a:gd name="T88" fmla="*/ 85 w 1096"/>
                  <a:gd name="T89" fmla="*/ 852 h 937"/>
                  <a:gd name="T90" fmla="*/ 159 w 1096"/>
                  <a:gd name="T91" fmla="*/ 820 h 937"/>
                  <a:gd name="T92" fmla="*/ 234 w 1096"/>
                  <a:gd name="T93" fmla="*/ 752 h 937"/>
                  <a:gd name="T94" fmla="*/ 240 w 1096"/>
                  <a:gd name="T95" fmla="*/ 713 h 937"/>
                  <a:gd name="T96" fmla="*/ 191 w 1096"/>
                  <a:gd name="T97" fmla="*/ 711 h 937"/>
                  <a:gd name="T98" fmla="*/ 119 w 1096"/>
                  <a:gd name="T99" fmla="*/ 694 h 937"/>
                  <a:gd name="T100" fmla="*/ 121 w 1096"/>
                  <a:gd name="T101" fmla="*/ 586 h 937"/>
                  <a:gd name="T102" fmla="*/ 68 w 1096"/>
                  <a:gd name="T103" fmla="*/ 615 h 937"/>
                  <a:gd name="T104" fmla="*/ 59 w 1096"/>
                  <a:gd name="T105" fmla="*/ 549 h 937"/>
                  <a:gd name="T106" fmla="*/ 66 w 1096"/>
                  <a:gd name="T107" fmla="*/ 549 h 937"/>
                  <a:gd name="T108" fmla="*/ 42 w 1096"/>
                  <a:gd name="T109" fmla="*/ 528 h 937"/>
                  <a:gd name="T110" fmla="*/ 80 w 1096"/>
                  <a:gd name="T111" fmla="*/ 451 h 937"/>
                  <a:gd name="T112" fmla="*/ 102 w 1096"/>
                  <a:gd name="T113" fmla="*/ 424 h 937"/>
                  <a:gd name="T114" fmla="*/ 204 w 1096"/>
                  <a:gd name="T115" fmla="*/ 415 h 937"/>
                  <a:gd name="T116" fmla="*/ 191 w 1096"/>
                  <a:gd name="T117" fmla="*/ 349 h 937"/>
                  <a:gd name="T118" fmla="*/ 85 w 1096"/>
                  <a:gd name="T119" fmla="*/ 319 h 937"/>
                  <a:gd name="T120" fmla="*/ 74 w 1096"/>
                  <a:gd name="T121" fmla="*/ 270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96" h="937">
                    <a:moveTo>
                      <a:pt x="68" y="253"/>
                    </a:moveTo>
                    <a:lnTo>
                      <a:pt x="72" y="253"/>
                    </a:lnTo>
                    <a:lnTo>
                      <a:pt x="76" y="253"/>
                    </a:lnTo>
                    <a:lnTo>
                      <a:pt x="80" y="249"/>
                    </a:lnTo>
                    <a:lnTo>
                      <a:pt x="85" y="247"/>
                    </a:lnTo>
                    <a:lnTo>
                      <a:pt x="91" y="251"/>
                    </a:lnTo>
                    <a:lnTo>
                      <a:pt x="95" y="249"/>
                    </a:lnTo>
                    <a:lnTo>
                      <a:pt x="98" y="245"/>
                    </a:lnTo>
                    <a:lnTo>
                      <a:pt x="115" y="241"/>
                    </a:lnTo>
                    <a:lnTo>
                      <a:pt x="123" y="247"/>
                    </a:lnTo>
                    <a:lnTo>
                      <a:pt x="129" y="247"/>
                    </a:lnTo>
                    <a:lnTo>
                      <a:pt x="129" y="243"/>
                    </a:lnTo>
                    <a:lnTo>
                      <a:pt x="127" y="236"/>
                    </a:lnTo>
                    <a:lnTo>
                      <a:pt x="134" y="234"/>
                    </a:lnTo>
                    <a:lnTo>
                      <a:pt x="138" y="232"/>
                    </a:lnTo>
                    <a:lnTo>
                      <a:pt x="149" y="234"/>
                    </a:lnTo>
                    <a:lnTo>
                      <a:pt x="151" y="234"/>
                    </a:lnTo>
                    <a:lnTo>
                      <a:pt x="157" y="232"/>
                    </a:lnTo>
                    <a:lnTo>
                      <a:pt x="161" y="230"/>
                    </a:lnTo>
                    <a:lnTo>
                      <a:pt x="166" y="230"/>
                    </a:lnTo>
                    <a:lnTo>
                      <a:pt x="176" y="232"/>
                    </a:lnTo>
                    <a:lnTo>
                      <a:pt x="181" y="236"/>
                    </a:lnTo>
                    <a:lnTo>
                      <a:pt x="176" y="234"/>
                    </a:lnTo>
                    <a:lnTo>
                      <a:pt x="178" y="239"/>
                    </a:lnTo>
                    <a:lnTo>
                      <a:pt x="174" y="243"/>
                    </a:lnTo>
                    <a:lnTo>
                      <a:pt x="170" y="253"/>
                    </a:lnTo>
                    <a:lnTo>
                      <a:pt x="164" y="253"/>
                    </a:lnTo>
                    <a:lnTo>
                      <a:pt x="168" y="253"/>
                    </a:lnTo>
                    <a:lnTo>
                      <a:pt x="170" y="260"/>
                    </a:lnTo>
                    <a:lnTo>
                      <a:pt x="174" y="264"/>
                    </a:lnTo>
                    <a:lnTo>
                      <a:pt x="178" y="264"/>
                    </a:lnTo>
                    <a:lnTo>
                      <a:pt x="183" y="266"/>
                    </a:lnTo>
                    <a:lnTo>
                      <a:pt x="193" y="268"/>
                    </a:lnTo>
                    <a:lnTo>
                      <a:pt x="193" y="273"/>
                    </a:lnTo>
                    <a:lnTo>
                      <a:pt x="200" y="273"/>
                    </a:lnTo>
                    <a:lnTo>
                      <a:pt x="204" y="275"/>
                    </a:lnTo>
                    <a:lnTo>
                      <a:pt x="208" y="275"/>
                    </a:lnTo>
                    <a:lnTo>
                      <a:pt x="210" y="279"/>
                    </a:lnTo>
                    <a:lnTo>
                      <a:pt x="217" y="277"/>
                    </a:lnTo>
                    <a:lnTo>
                      <a:pt x="215" y="275"/>
                    </a:lnTo>
                    <a:lnTo>
                      <a:pt x="221" y="270"/>
                    </a:lnTo>
                    <a:lnTo>
                      <a:pt x="223" y="266"/>
                    </a:lnTo>
                    <a:lnTo>
                      <a:pt x="227" y="266"/>
                    </a:lnTo>
                    <a:lnTo>
                      <a:pt x="232" y="270"/>
                    </a:lnTo>
                    <a:lnTo>
                      <a:pt x="232" y="275"/>
                    </a:lnTo>
                    <a:lnTo>
                      <a:pt x="236" y="270"/>
                    </a:lnTo>
                    <a:lnTo>
                      <a:pt x="234" y="266"/>
                    </a:lnTo>
                    <a:lnTo>
                      <a:pt x="225" y="258"/>
                    </a:lnTo>
                    <a:lnTo>
                      <a:pt x="221" y="258"/>
                    </a:lnTo>
                    <a:lnTo>
                      <a:pt x="217" y="262"/>
                    </a:lnTo>
                    <a:lnTo>
                      <a:pt x="219" y="251"/>
                    </a:lnTo>
                    <a:lnTo>
                      <a:pt x="219" y="247"/>
                    </a:lnTo>
                    <a:lnTo>
                      <a:pt x="217" y="241"/>
                    </a:lnTo>
                    <a:lnTo>
                      <a:pt x="208" y="230"/>
                    </a:lnTo>
                    <a:lnTo>
                      <a:pt x="208" y="224"/>
                    </a:lnTo>
                    <a:lnTo>
                      <a:pt x="215" y="224"/>
                    </a:lnTo>
                    <a:lnTo>
                      <a:pt x="219" y="230"/>
                    </a:lnTo>
                    <a:lnTo>
                      <a:pt x="221" y="236"/>
                    </a:lnTo>
                    <a:lnTo>
                      <a:pt x="217" y="241"/>
                    </a:lnTo>
                    <a:lnTo>
                      <a:pt x="219" y="245"/>
                    </a:lnTo>
                    <a:lnTo>
                      <a:pt x="221" y="251"/>
                    </a:lnTo>
                    <a:lnTo>
                      <a:pt x="225" y="256"/>
                    </a:lnTo>
                    <a:lnTo>
                      <a:pt x="232" y="256"/>
                    </a:lnTo>
                    <a:lnTo>
                      <a:pt x="236" y="256"/>
                    </a:lnTo>
                    <a:lnTo>
                      <a:pt x="240" y="262"/>
                    </a:lnTo>
                    <a:lnTo>
                      <a:pt x="244" y="264"/>
                    </a:lnTo>
                    <a:lnTo>
                      <a:pt x="255" y="266"/>
                    </a:lnTo>
                    <a:lnTo>
                      <a:pt x="257" y="262"/>
                    </a:lnTo>
                    <a:lnTo>
                      <a:pt x="257" y="256"/>
                    </a:lnTo>
                    <a:lnTo>
                      <a:pt x="253" y="251"/>
                    </a:lnTo>
                    <a:lnTo>
                      <a:pt x="247" y="251"/>
                    </a:lnTo>
                    <a:lnTo>
                      <a:pt x="242" y="247"/>
                    </a:lnTo>
                    <a:lnTo>
                      <a:pt x="238" y="247"/>
                    </a:lnTo>
                    <a:lnTo>
                      <a:pt x="232" y="253"/>
                    </a:lnTo>
                    <a:lnTo>
                      <a:pt x="227" y="249"/>
                    </a:lnTo>
                    <a:lnTo>
                      <a:pt x="223" y="241"/>
                    </a:lnTo>
                    <a:lnTo>
                      <a:pt x="225" y="234"/>
                    </a:lnTo>
                    <a:lnTo>
                      <a:pt x="230" y="226"/>
                    </a:lnTo>
                    <a:lnTo>
                      <a:pt x="230" y="221"/>
                    </a:lnTo>
                    <a:lnTo>
                      <a:pt x="225" y="219"/>
                    </a:lnTo>
                    <a:lnTo>
                      <a:pt x="219" y="219"/>
                    </a:lnTo>
                    <a:lnTo>
                      <a:pt x="219" y="217"/>
                    </a:lnTo>
                    <a:lnTo>
                      <a:pt x="217" y="211"/>
                    </a:lnTo>
                    <a:lnTo>
                      <a:pt x="215" y="215"/>
                    </a:lnTo>
                    <a:lnTo>
                      <a:pt x="210" y="215"/>
                    </a:lnTo>
                    <a:lnTo>
                      <a:pt x="200" y="213"/>
                    </a:lnTo>
                    <a:lnTo>
                      <a:pt x="191" y="207"/>
                    </a:lnTo>
                    <a:lnTo>
                      <a:pt x="189" y="200"/>
                    </a:lnTo>
                    <a:lnTo>
                      <a:pt x="191" y="192"/>
                    </a:lnTo>
                    <a:lnTo>
                      <a:pt x="189" y="181"/>
                    </a:lnTo>
                    <a:lnTo>
                      <a:pt x="187" y="175"/>
                    </a:lnTo>
                    <a:lnTo>
                      <a:pt x="183" y="170"/>
                    </a:lnTo>
                    <a:lnTo>
                      <a:pt x="181" y="164"/>
                    </a:lnTo>
                    <a:lnTo>
                      <a:pt x="178" y="162"/>
                    </a:lnTo>
                    <a:lnTo>
                      <a:pt x="170" y="143"/>
                    </a:lnTo>
                    <a:lnTo>
                      <a:pt x="166" y="138"/>
                    </a:lnTo>
                    <a:lnTo>
                      <a:pt x="161" y="136"/>
                    </a:lnTo>
                    <a:lnTo>
                      <a:pt x="155" y="126"/>
                    </a:lnTo>
                    <a:lnTo>
                      <a:pt x="151" y="119"/>
                    </a:lnTo>
                    <a:lnTo>
                      <a:pt x="146" y="117"/>
                    </a:lnTo>
                    <a:lnTo>
                      <a:pt x="149" y="117"/>
                    </a:lnTo>
                    <a:lnTo>
                      <a:pt x="151" y="117"/>
                    </a:lnTo>
                    <a:lnTo>
                      <a:pt x="157" y="113"/>
                    </a:lnTo>
                    <a:lnTo>
                      <a:pt x="159" y="109"/>
                    </a:lnTo>
                    <a:lnTo>
                      <a:pt x="166" y="96"/>
                    </a:lnTo>
                    <a:lnTo>
                      <a:pt x="172" y="94"/>
                    </a:lnTo>
                    <a:lnTo>
                      <a:pt x="181" y="98"/>
                    </a:lnTo>
                    <a:lnTo>
                      <a:pt x="204" y="100"/>
                    </a:lnTo>
                    <a:lnTo>
                      <a:pt x="210" y="100"/>
                    </a:lnTo>
                    <a:lnTo>
                      <a:pt x="217" y="98"/>
                    </a:lnTo>
                    <a:lnTo>
                      <a:pt x="221" y="96"/>
                    </a:lnTo>
                    <a:lnTo>
                      <a:pt x="232" y="87"/>
                    </a:lnTo>
                    <a:lnTo>
                      <a:pt x="238" y="79"/>
                    </a:lnTo>
                    <a:lnTo>
                      <a:pt x="242" y="68"/>
                    </a:lnTo>
                    <a:lnTo>
                      <a:pt x="242" y="68"/>
                    </a:lnTo>
                    <a:lnTo>
                      <a:pt x="249" y="60"/>
                    </a:lnTo>
                    <a:lnTo>
                      <a:pt x="259" y="53"/>
                    </a:lnTo>
                    <a:lnTo>
                      <a:pt x="259" y="51"/>
                    </a:lnTo>
                    <a:lnTo>
                      <a:pt x="272" y="38"/>
                    </a:lnTo>
                    <a:lnTo>
                      <a:pt x="276" y="40"/>
                    </a:lnTo>
                    <a:lnTo>
                      <a:pt x="276" y="43"/>
                    </a:lnTo>
                    <a:lnTo>
                      <a:pt x="272" y="43"/>
                    </a:lnTo>
                    <a:lnTo>
                      <a:pt x="276" y="45"/>
                    </a:lnTo>
                    <a:lnTo>
                      <a:pt x="281" y="43"/>
                    </a:lnTo>
                    <a:lnTo>
                      <a:pt x="287" y="43"/>
                    </a:lnTo>
                    <a:lnTo>
                      <a:pt x="287" y="43"/>
                    </a:lnTo>
                    <a:lnTo>
                      <a:pt x="298" y="40"/>
                    </a:lnTo>
                    <a:lnTo>
                      <a:pt x="310" y="32"/>
                    </a:lnTo>
                    <a:lnTo>
                      <a:pt x="315" y="32"/>
                    </a:lnTo>
                    <a:lnTo>
                      <a:pt x="315" y="32"/>
                    </a:lnTo>
                    <a:lnTo>
                      <a:pt x="315" y="40"/>
                    </a:lnTo>
                    <a:lnTo>
                      <a:pt x="310" y="45"/>
                    </a:lnTo>
                    <a:lnTo>
                      <a:pt x="313" y="43"/>
                    </a:lnTo>
                    <a:lnTo>
                      <a:pt x="315" y="49"/>
                    </a:lnTo>
                    <a:lnTo>
                      <a:pt x="317" y="40"/>
                    </a:lnTo>
                    <a:lnTo>
                      <a:pt x="327" y="38"/>
                    </a:lnTo>
                    <a:lnTo>
                      <a:pt x="323" y="38"/>
                    </a:lnTo>
                    <a:lnTo>
                      <a:pt x="319" y="34"/>
                    </a:lnTo>
                    <a:lnTo>
                      <a:pt x="317" y="28"/>
                    </a:lnTo>
                    <a:lnTo>
                      <a:pt x="317" y="26"/>
                    </a:lnTo>
                    <a:lnTo>
                      <a:pt x="327" y="19"/>
                    </a:lnTo>
                    <a:lnTo>
                      <a:pt x="334" y="19"/>
                    </a:lnTo>
                    <a:lnTo>
                      <a:pt x="330" y="23"/>
                    </a:lnTo>
                    <a:lnTo>
                      <a:pt x="332" y="28"/>
                    </a:lnTo>
                    <a:lnTo>
                      <a:pt x="338" y="23"/>
                    </a:lnTo>
                    <a:lnTo>
                      <a:pt x="342" y="26"/>
                    </a:lnTo>
                    <a:lnTo>
                      <a:pt x="357" y="26"/>
                    </a:lnTo>
                    <a:lnTo>
                      <a:pt x="370" y="19"/>
                    </a:lnTo>
                    <a:lnTo>
                      <a:pt x="374" y="15"/>
                    </a:lnTo>
                    <a:lnTo>
                      <a:pt x="379" y="11"/>
                    </a:lnTo>
                    <a:lnTo>
                      <a:pt x="387" y="2"/>
                    </a:lnTo>
                    <a:lnTo>
                      <a:pt x="393" y="0"/>
                    </a:lnTo>
                    <a:lnTo>
                      <a:pt x="389" y="4"/>
                    </a:lnTo>
                    <a:lnTo>
                      <a:pt x="393" y="6"/>
                    </a:lnTo>
                    <a:lnTo>
                      <a:pt x="396" y="13"/>
                    </a:lnTo>
                    <a:lnTo>
                      <a:pt x="402" y="13"/>
                    </a:lnTo>
                    <a:lnTo>
                      <a:pt x="406" y="17"/>
                    </a:lnTo>
                    <a:lnTo>
                      <a:pt x="404" y="21"/>
                    </a:lnTo>
                    <a:lnTo>
                      <a:pt x="400" y="26"/>
                    </a:lnTo>
                    <a:lnTo>
                      <a:pt x="393" y="26"/>
                    </a:lnTo>
                    <a:lnTo>
                      <a:pt x="393" y="28"/>
                    </a:lnTo>
                    <a:lnTo>
                      <a:pt x="396" y="32"/>
                    </a:lnTo>
                    <a:lnTo>
                      <a:pt x="400" y="34"/>
                    </a:lnTo>
                    <a:lnTo>
                      <a:pt x="408" y="26"/>
                    </a:lnTo>
                    <a:lnTo>
                      <a:pt x="411" y="19"/>
                    </a:lnTo>
                    <a:lnTo>
                      <a:pt x="415" y="26"/>
                    </a:lnTo>
                    <a:lnTo>
                      <a:pt x="417" y="21"/>
                    </a:lnTo>
                    <a:lnTo>
                      <a:pt x="421" y="23"/>
                    </a:lnTo>
                    <a:lnTo>
                      <a:pt x="423" y="28"/>
                    </a:lnTo>
                    <a:lnTo>
                      <a:pt x="419" y="32"/>
                    </a:lnTo>
                    <a:lnTo>
                      <a:pt x="423" y="36"/>
                    </a:lnTo>
                    <a:lnTo>
                      <a:pt x="428" y="40"/>
                    </a:lnTo>
                    <a:lnTo>
                      <a:pt x="440" y="36"/>
                    </a:lnTo>
                    <a:lnTo>
                      <a:pt x="445" y="36"/>
                    </a:lnTo>
                    <a:lnTo>
                      <a:pt x="451" y="36"/>
                    </a:lnTo>
                    <a:lnTo>
                      <a:pt x="455" y="40"/>
                    </a:lnTo>
                    <a:lnTo>
                      <a:pt x="459" y="40"/>
                    </a:lnTo>
                    <a:lnTo>
                      <a:pt x="464" y="40"/>
                    </a:lnTo>
                    <a:lnTo>
                      <a:pt x="464" y="47"/>
                    </a:lnTo>
                    <a:lnTo>
                      <a:pt x="462" y="49"/>
                    </a:lnTo>
                    <a:lnTo>
                      <a:pt x="466" y="55"/>
                    </a:lnTo>
                    <a:lnTo>
                      <a:pt x="459" y="55"/>
                    </a:lnTo>
                    <a:lnTo>
                      <a:pt x="464" y="60"/>
                    </a:lnTo>
                    <a:lnTo>
                      <a:pt x="468" y="57"/>
                    </a:lnTo>
                    <a:lnTo>
                      <a:pt x="474" y="60"/>
                    </a:lnTo>
                    <a:lnTo>
                      <a:pt x="470" y="64"/>
                    </a:lnTo>
                    <a:lnTo>
                      <a:pt x="481" y="68"/>
                    </a:lnTo>
                    <a:lnTo>
                      <a:pt x="485" y="70"/>
                    </a:lnTo>
                    <a:lnTo>
                      <a:pt x="487" y="68"/>
                    </a:lnTo>
                    <a:lnTo>
                      <a:pt x="489" y="66"/>
                    </a:lnTo>
                    <a:lnTo>
                      <a:pt x="494" y="66"/>
                    </a:lnTo>
                    <a:lnTo>
                      <a:pt x="500" y="66"/>
                    </a:lnTo>
                    <a:lnTo>
                      <a:pt x="500" y="68"/>
                    </a:lnTo>
                    <a:lnTo>
                      <a:pt x="506" y="70"/>
                    </a:lnTo>
                    <a:lnTo>
                      <a:pt x="511" y="66"/>
                    </a:lnTo>
                    <a:lnTo>
                      <a:pt x="517" y="66"/>
                    </a:lnTo>
                    <a:lnTo>
                      <a:pt x="521" y="68"/>
                    </a:lnTo>
                    <a:lnTo>
                      <a:pt x="526" y="68"/>
                    </a:lnTo>
                    <a:lnTo>
                      <a:pt x="530" y="70"/>
                    </a:lnTo>
                    <a:lnTo>
                      <a:pt x="534" y="72"/>
                    </a:lnTo>
                    <a:lnTo>
                      <a:pt x="538" y="79"/>
                    </a:lnTo>
                    <a:lnTo>
                      <a:pt x="543" y="77"/>
                    </a:lnTo>
                    <a:lnTo>
                      <a:pt x="547" y="79"/>
                    </a:lnTo>
                    <a:lnTo>
                      <a:pt x="551" y="79"/>
                    </a:lnTo>
                    <a:lnTo>
                      <a:pt x="551" y="83"/>
                    </a:lnTo>
                    <a:lnTo>
                      <a:pt x="555" y="85"/>
                    </a:lnTo>
                    <a:lnTo>
                      <a:pt x="566" y="89"/>
                    </a:lnTo>
                    <a:lnTo>
                      <a:pt x="570" y="87"/>
                    </a:lnTo>
                    <a:lnTo>
                      <a:pt x="577" y="87"/>
                    </a:lnTo>
                    <a:lnTo>
                      <a:pt x="581" y="87"/>
                    </a:lnTo>
                    <a:lnTo>
                      <a:pt x="587" y="89"/>
                    </a:lnTo>
                    <a:lnTo>
                      <a:pt x="592" y="89"/>
                    </a:lnTo>
                    <a:lnTo>
                      <a:pt x="596" y="96"/>
                    </a:lnTo>
                    <a:lnTo>
                      <a:pt x="600" y="98"/>
                    </a:lnTo>
                    <a:lnTo>
                      <a:pt x="600" y="98"/>
                    </a:lnTo>
                    <a:lnTo>
                      <a:pt x="609" y="100"/>
                    </a:lnTo>
                    <a:lnTo>
                      <a:pt x="613" y="100"/>
                    </a:lnTo>
                    <a:lnTo>
                      <a:pt x="621" y="96"/>
                    </a:lnTo>
                    <a:lnTo>
                      <a:pt x="626" y="98"/>
                    </a:lnTo>
                    <a:lnTo>
                      <a:pt x="628" y="94"/>
                    </a:lnTo>
                    <a:lnTo>
                      <a:pt x="632" y="92"/>
                    </a:lnTo>
                    <a:lnTo>
                      <a:pt x="636" y="94"/>
                    </a:lnTo>
                    <a:lnTo>
                      <a:pt x="643" y="96"/>
                    </a:lnTo>
                    <a:lnTo>
                      <a:pt x="647" y="94"/>
                    </a:lnTo>
                    <a:lnTo>
                      <a:pt x="651" y="96"/>
                    </a:lnTo>
                    <a:lnTo>
                      <a:pt x="655" y="98"/>
                    </a:lnTo>
                    <a:lnTo>
                      <a:pt x="660" y="102"/>
                    </a:lnTo>
                    <a:lnTo>
                      <a:pt x="668" y="109"/>
                    </a:lnTo>
                    <a:lnTo>
                      <a:pt x="670" y="109"/>
                    </a:lnTo>
                    <a:lnTo>
                      <a:pt x="675" y="111"/>
                    </a:lnTo>
                    <a:lnTo>
                      <a:pt x="679" y="115"/>
                    </a:lnTo>
                    <a:lnTo>
                      <a:pt x="681" y="115"/>
                    </a:lnTo>
                    <a:lnTo>
                      <a:pt x="689" y="117"/>
                    </a:lnTo>
                    <a:lnTo>
                      <a:pt x="689" y="119"/>
                    </a:lnTo>
                    <a:lnTo>
                      <a:pt x="692" y="160"/>
                    </a:lnTo>
                    <a:lnTo>
                      <a:pt x="719" y="656"/>
                    </a:lnTo>
                    <a:lnTo>
                      <a:pt x="721" y="660"/>
                    </a:lnTo>
                    <a:lnTo>
                      <a:pt x="734" y="664"/>
                    </a:lnTo>
                    <a:lnTo>
                      <a:pt x="738" y="660"/>
                    </a:lnTo>
                    <a:lnTo>
                      <a:pt x="749" y="664"/>
                    </a:lnTo>
                    <a:lnTo>
                      <a:pt x="751" y="664"/>
                    </a:lnTo>
                    <a:lnTo>
                      <a:pt x="760" y="656"/>
                    </a:lnTo>
                    <a:lnTo>
                      <a:pt x="770" y="654"/>
                    </a:lnTo>
                    <a:lnTo>
                      <a:pt x="775" y="658"/>
                    </a:lnTo>
                    <a:lnTo>
                      <a:pt x="775" y="664"/>
                    </a:lnTo>
                    <a:lnTo>
                      <a:pt x="773" y="669"/>
                    </a:lnTo>
                    <a:lnTo>
                      <a:pt x="777" y="673"/>
                    </a:lnTo>
                    <a:lnTo>
                      <a:pt x="783" y="677"/>
                    </a:lnTo>
                    <a:lnTo>
                      <a:pt x="790" y="682"/>
                    </a:lnTo>
                    <a:lnTo>
                      <a:pt x="792" y="688"/>
                    </a:lnTo>
                    <a:lnTo>
                      <a:pt x="824" y="716"/>
                    </a:lnTo>
                    <a:lnTo>
                      <a:pt x="832" y="733"/>
                    </a:lnTo>
                    <a:lnTo>
                      <a:pt x="834" y="728"/>
                    </a:lnTo>
                    <a:lnTo>
                      <a:pt x="839" y="724"/>
                    </a:lnTo>
                    <a:lnTo>
                      <a:pt x="849" y="716"/>
                    </a:lnTo>
                    <a:lnTo>
                      <a:pt x="856" y="711"/>
                    </a:lnTo>
                    <a:lnTo>
                      <a:pt x="858" y="707"/>
                    </a:lnTo>
                    <a:lnTo>
                      <a:pt x="856" y="703"/>
                    </a:lnTo>
                    <a:lnTo>
                      <a:pt x="862" y="692"/>
                    </a:lnTo>
                    <a:lnTo>
                      <a:pt x="862" y="686"/>
                    </a:lnTo>
                    <a:lnTo>
                      <a:pt x="868" y="684"/>
                    </a:lnTo>
                    <a:lnTo>
                      <a:pt x="873" y="679"/>
                    </a:lnTo>
                    <a:lnTo>
                      <a:pt x="879" y="675"/>
                    </a:lnTo>
                    <a:lnTo>
                      <a:pt x="885" y="677"/>
                    </a:lnTo>
                    <a:lnTo>
                      <a:pt x="890" y="679"/>
                    </a:lnTo>
                    <a:lnTo>
                      <a:pt x="894" y="684"/>
                    </a:lnTo>
                    <a:lnTo>
                      <a:pt x="896" y="684"/>
                    </a:lnTo>
                    <a:lnTo>
                      <a:pt x="898" y="690"/>
                    </a:lnTo>
                    <a:lnTo>
                      <a:pt x="902" y="703"/>
                    </a:lnTo>
                    <a:lnTo>
                      <a:pt x="907" y="703"/>
                    </a:lnTo>
                    <a:lnTo>
                      <a:pt x="911" y="707"/>
                    </a:lnTo>
                    <a:lnTo>
                      <a:pt x="917" y="709"/>
                    </a:lnTo>
                    <a:lnTo>
                      <a:pt x="924" y="720"/>
                    </a:lnTo>
                    <a:lnTo>
                      <a:pt x="928" y="724"/>
                    </a:lnTo>
                    <a:lnTo>
                      <a:pt x="936" y="728"/>
                    </a:lnTo>
                    <a:lnTo>
                      <a:pt x="941" y="731"/>
                    </a:lnTo>
                    <a:lnTo>
                      <a:pt x="947" y="737"/>
                    </a:lnTo>
                    <a:lnTo>
                      <a:pt x="956" y="745"/>
                    </a:lnTo>
                    <a:lnTo>
                      <a:pt x="956" y="745"/>
                    </a:lnTo>
                    <a:lnTo>
                      <a:pt x="958" y="752"/>
                    </a:lnTo>
                    <a:lnTo>
                      <a:pt x="966" y="760"/>
                    </a:lnTo>
                    <a:lnTo>
                      <a:pt x="968" y="765"/>
                    </a:lnTo>
                    <a:lnTo>
                      <a:pt x="977" y="773"/>
                    </a:lnTo>
                    <a:lnTo>
                      <a:pt x="990" y="790"/>
                    </a:lnTo>
                    <a:lnTo>
                      <a:pt x="996" y="799"/>
                    </a:lnTo>
                    <a:lnTo>
                      <a:pt x="1000" y="803"/>
                    </a:lnTo>
                    <a:lnTo>
                      <a:pt x="1002" y="809"/>
                    </a:lnTo>
                    <a:lnTo>
                      <a:pt x="1002" y="814"/>
                    </a:lnTo>
                    <a:lnTo>
                      <a:pt x="1007" y="816"/>
                    </a:lnTo>
                    <a:lnTo>
                      <a:pt x="1011" y="820"/>
                    </a:lnTo>
                    <a:lnTo>
                      <a:pt x="1015" y="826"/>
                    </a:lnTo>
                    <a:lnTo>
                      <a:pt x="1020" y="831"/>
                    </a:lnTo>
                    <a:lnTo>
                      <a:pt x="1022" y="837"/>
                    </a:lnTo>
                    <a:lnTo>
                      <a:pt x="1024" y="839"/>
                    </a:lnTo>
                    <a:lnTo>
                      <a:pt x="1028" y="839"/>
                    </a:lnTo>
                    <a:lnTo>
                      <a:pt x="1034" y="839"/>
                    </a:lnTo>
                    <a:lnTo>
                      <a:pt x="1043" y="843"/>
                    </a:lnTo>
                    <a:lnTo>
                      <a:pt x="1047" y="846"/>
                    </a:lnTo>
                    <a:lnTo>
                      <a:pt x="1058" y="846"/>
                    </a:lnTo>
                    <a:lnTo>
                      <a:pt x="1062" y="850"/>
                    </a:lnTo>
                    <a:lnTo>
                      <a:pt x="1068" y="852"/>
                    </a:lnTo>
                    <a:lnTo>
                      <a:pt x="1073" y="856"/>
                    </a:lnTo>
                    <a:lnTo>
                      <a:pt x="1077" y="858"/>
                    </a:lnTo>
                    <a:lnTo>
                      <a:pt x="1083" y="856"/>
                    </a:lnTo>
                    <a:lnTo>
                      <a:pt x="1088" y="860"/>
                    </a:lnTo>
                    <a:lnTo>
                      <a:pt x="1088" y="867"/>
                    </a:lnTo>
                    <a:lnTo>
                      <a:pt x="1088" y="871"/>
                    </a:lnTo>
                    <a:lnTo>
                      <a:pt x="1086" y="875"/>
                    </a:lnTo>
                    <a:lnTo>
                      <a:pt x="1088" y="882"/>
                    </a:lnTo>
                    <a:lnTo>
                      <a:pt x="1088" y="888"/>
                    </a:lnTo>
                    <a:lnTo>
                      <a:pt x="1096" y="903"/>
                    </a:lnTo>
                    <a:lnTo>
                      <a:pt x="1094" y="907"/>
                    </a:lnTo>
                    <a:lnTo>
                      <a:pt x="1092" y="922"/>
                    </a:lnTo>
                    <a:lnTo>
                      <a:pt x="1090" y="926"/>
                    </a:lnTo>
                    <a:lnTo>
                      <a:pt x="1086" y="931"/>
                    </a:lnTo>
                    <a:lnTo>
                      <a:pt x="1081" y="935"/>
                    </a:lnTo>
                    <a:lnTo>
                      <a:pt x="1081" y="937"/>
                    </a:lnTo>
                    <a:lnTo>
                      <a:pt x="1077" y="926"/>
                    </a:lnTo>
                    <a:lnTo>
                      <a:pt x="1077" y="935"/>
                    </a:lnTo>
                    <a:lnTo>
                      <a:pt x="1073" y="935"/>
                    </a:lnTo>
                    <a:lnTo>
                      <a:pt x="1068" y="924"/>
                    </a:lnTo>
                    <a:lnTo>
                      <a:pt x="1071" y="920"/>
                    </a:lnTo>
                    <a:lnTo>
                      <a:pt x="1075" y="918"/>
                    </a:lnTo>
                    <a:lnTo>
                      <a:pt x="1077" y="914"/>
                    </a:lnTo>
                    <a:lnTo>
                      <a:pt x="1081" y="905"/>
                    </a:lnTo>
                    <a:lnTo>
                      <a:pt x="1077" y="914"/>
                    </a:lnTo>
                    <a:lnTo>
                      <a:pt x="1075" y="918"/>
                    </a:lnTo>
                    <a:lnTo>
                      <a:pt x="1068" y="920"/>
                    </a:lnTo>
                    <a:lnTo>
                      <a:pt x="1064" y="918"/>
                    </a:lnTo>
                    <a:lnTo>
                      <a:pt x="1064" y="914"/>
                    </a:lnTo>
                    <a:lnTo>
                      <a:pt x="1066" y="907"/>
                    </a:lnTo>
                    <a:lnTo>
                      <a:pt x="1073" y="907"/>
                    </a:lnTo>
                    <a:lnTo>
                      <a:pt x="1068" y="905"/>
                    </a:lnTo>
                    <a:lnTo>
                      <a:pt x="1066" y="899"/>
                    </a:lnTo>
                    <a:lnTo>
                      <a:pt x="1064" y="888"/>
                    </a:lnTo>
                    <a:lnTo>
                      <a:pt x="1060" y="882"/>
                    </a:lnTo>
                    <a:lnTo>
                      <a:pt x="1054" y="873"/>
                    </a:lnTo>
                    <a:lnTo>
                      <a:pt x="1051" y="869"/>
                    </a:lnTo>
                    <a:lnTo>
                      <a:pt x="1054" y="865"/>
                    </a:lnTo>
                    <a:lnTo>
                      <a:pt x="1045" y="873"/>
                    </a:lnTo>
                    <a:lnTo>
                      <a:pt x="1041" y="873"/>
                    </a:lnTo>
                    <a:lnTo>
                      <a:pt x="1030" y="882"/>
                    </a:lnTo>
                    <a:lnTo>
                      <a:pt x="1034" y="886"/>
                    </a:lnTo>
                    <a:lnTo>
                      <a:pt x="1032" y="897"/>
                    </a:lnTo>
                    <a:lnTo>
                      <a:pt x="1028" y="895"/>
                    </a:lnTo>
                    <a:lnTo>
                      <a:pt x="1032" y="901"/>
                    </a:lnTo>
                    <a:lnTo>
                      <a:pt x="1026" y="901"/>
                    </a:lnTo>
                    <a:lnTo>
                      <a:pt x="1022" y="897"/>
                    </a:lnTo>
                    <a:lnTo>
                      <a:pt x="1017" y="892"/>
                    </a:lnTo>
                    <a:lnTo>
                      <a:pt x="1022" y="886"/>
                    </a:lnTo>
                    <a:lnTo>
                      <a:pt x="1024" y="882"/>
                    </a:lnTo>
                    <a:lnTo>
                      <a:pt x="1026" y="873"/>
                    </a:lnTo>
                    <a:lnTo>
                      <a:pt x="1024" y="867"/>
                    </a:lnTo>
                    <a:lnTo>
                      <a:pt x="1028" y="863"/>
                    </a:lnTo>
                    <a:lnTo>
                      <a:pt x="1032" y="863"/>
                    </a:lnTo>
                    <a:lnTo>
                      <a:pt x="1030" y="860"/>
                    </a:lnTo>
                    <a:lnTo>
                      <a:pt x="1026" y="860"/>
                    </a:lnTo>
                    <a:lnTo>
                      <a:pt x="1022" y="856"/>
                    </a:lnTo>
                    <a:lnTo>
                      <a:pt x="1017" y="854"/>
                    </a:lnTo>
                    <a:lnTo>
                      <a:pt x="1011" y="850"/>
                    </a:lnTo>
                    <a:lnTo>
                      <a:pt x="1007" y="848"/>
                    </a:lnTo>
                    <a:lnTo>
                      <a:pt x="1007" y="841"/>
                    </a:lnTo>
                    <a:lnTo>
                      <a:pt x="1000" y="843"/>
                    </a:lnTo>
                    <a:lnTo>
                      <a:pt x="1000" y="837"/>
                    </a:lnTo>
                    <a:lnTo>
                      <a:pt x="1002" y="833"/>
                    </a:lnTo>
                    <a:lnTo>
                      <a:pt x="996" y="835"/>
                    </a:lnTo>
                    <a:lnTo>
                      <a:pt x="992" y="833"/>
                    </a:lnTo>
                    <a:lnTo>
                      <a:pt x="988" y="828"/>
                    </a:lnTo>
                    <a:lnTo>
                      <a:pt x="990" y="822"/>
                    </a:lnTo>
                    <a:lnTo>
                      <a:pt x="988" y="818"/>
                    </a:lnTo>
                    <a:lnTo>
                      <a:pt x="983" y="822"/>
                    </a:lnTo>
                    <a:lnTo>
                      <a:pt x="977" y="820"/>
                    </a:lnTo>
                    <a:lnTo>
                      <a:pt x="973" y="816"/>
                    </a:lnTo>
                    <a:lnTo>
                      <a:pt x="968" y="818"/>
                    </a:lnTo>
                    <a:lnTo>
                      <a:pt x="962" y="816"/>
                    </a:lnTo>
                    <a:lnTo>
                      <a:pt x="964" y="811"/>
                    </a:lnTo>
                    <a:lnTo>
                      <a:pt x="971" y="809"/>
                    </a:lnTo>
                    <a:lnTo>
                      <a:pt x="975" y="805"/>
                    </a:lnTo>
                    <a:lnTo>
                      <a:pt x="964" y="805"/>
                    </a:lnTo>
                    <a:lnTo>
                      <a:pt x="966" y="801"/>
                    </a:lnTo>
                    <a:lnTo>
                      <a:pt x="962" y="801"/>
                    </a:lnTo>
                    <a:lnTo>
                      <a:pt x="962" y="794"/>
                    </a:lnTo>
                    <a:lnTo>
                      <a:pt x="958" y="792"/>
                    </a:lnTo>
                    <a:lnTo>
                      <a:pt x="956" y="788"/>
                    </a:lnTo>
                    <a:lnTo>
                      <a:pt x="964" y="790"/>
                    </a:lnTo>
                    <a:lnTo>
                      <a:pt x="973" y="794"/>
                    </a:lnTo>
                    <a:lnTo>
                      <a:pt x="971" y="788"/>
                    </a:lnTo>
                    <a:lnTo>
                      <a:pt x="964" y="788"/>
                    </a:lnTo>
                    <a:lnTo>
                      <a:pt x="960" y="784"/>
                    </a:lnTo>
                    <a:lnTo>
                      <a:pt x="956" y="779"/>
                    </a:lnTo>
                    <a:lnTo>
                      <a:pt x="956" y="775"/>
                    </a:lnTo>
                    <a:lnTo>
                      <a:pt x="966" y="775"/>
                    </a:lnTo>
                    <a:lnTo>
                      <a:pt x="956" y="773"/>
                    </a:lnTo>
                    <a:lnTo>
                      <a:pt x="954" y="777"/>
                    </a:lnTo>
                    <a:lnTo>
                      <a:pt x="949" y="777"/>
                    </a:lnTo>
                    <a:lnTo>
                      <a:pt x="947" y="771"/>
                    </a:lnTo>
                    <a:lnTo>
                      <a:pt x="949" y="762"/>
                    </a:lnTo>
                    <a:lnTo>
                      <a:pt x="947" y="767"/>
                    </a:lnTo>
                    <a:lnTo>
                      <a:pt x="945" y="771"/>
                    </a:lnTo>
                    <a:lnTo>
                      <a:pt x="941" y="769"/>
                    </a:lnTo>
                    <a:lnTo>
                      <a:pt x="939" y="762"/>
                    </a:lnTo>
                    <a:lnTo>
                      <a:pt x="936" y="758"/>
                    </a:lnTo>
                    <a:lnTo>
                      <a:pt x="939" y="754"/>
                    </a:lnTo>
                    <a:lnTo>
                      <a:pt x="939" y="748"/>
                    </a:lnTo>
                    <a:lnTo>
                      <a:pt x="939" y="743"/>
                    </a:lnTo>
                    <a:lnTo>
                      <a:pt x="943" y="741"/>
                    </a:lnTo>
                    <a:lnTo>
                      <a:pt x="936" y="741"/>
                    </a:lnTo>
                    <a:lnTo>
                      <a:pt x="936" y="756"/>
                    </a:lnTo>
                    <a:lnTo>
                      <a:pt x="930" y="758"/>
                    </a:lnTo>
                    <a:lnTo>
                      <a:pt x="926" y="756"/>
                    </a:lnTo>
                    <a:lnTo>
                      <a:pt x="922" y="754"/>
                    </a:lnTo>
                    <a:lnTo>
                      <a:pt x="922" y="754"/>
                    </a:lnTo>
                    <a:lnTo>
                      <a:pt x="922" y="754"/>
                    </a:lnTo>
                    <a:lnTo>
                      <a:pt x="915" y="754"/>
                    </a:lnTo>
                    <a:lnTo>
                      <a:pt x="913" y="748"/>
                    </a:lnTo>
                    <a:lnTo>
                      <a:pt x="905" y="737"/>
                    </a:lnTo>
                    <a:lnTo>
                      <a:pt x="907" y="733"/>
                    </a:lnTo>
                    <a:lnTo>
                      <a:pt x="902" y="731"/>
                    </a:lnTo>
                    <a:lnTo>
                      <a:pt x="898" y="724"/>
                    </a:lnTo>
                    <a:lnTo>
                      <a:pt x="898" y="720"/>
                    </a:lnTo>
                    <a:lnTo>
                      <a:pt x="892" y="709"/>
                    </a:lnTo>
                    <a:lnTo>
                      <a:pt x="890" y="703"/>
                    </a:lnTo>
                    <a:lnTo>
                      <a:pt x="887" y="692"/>
                    </a:lnTo>
                    <a:lnTo>
                      <a:pt x="885" y="703"/>
                    </a:lnTo>
                    <a:lnTo>
                      <a:pt x="885" y="703"/>
                    </a:lnTo>
                    <a:lnTo>
                      <a:pt x="890" y="707"/>
                    </a:lnTo>
                    <a:lnTo>
                      <a:pt x="892" y="713"/>
                    </a:lnTo>
                    <a:lnTo>
                      <a:pt x="887" y="709"/>
                    </a:lnTo>
                    <a:lnTo>
                      <a:pt x="890" y="713"/>
                    </a:lnTo>
                    <a:lnTo>
                      <a:pt x="892" y="720"/>
                    </a:lnTo>
                    <a:lnTo>
                      <a:pt x="898" y="737"/>
                    </a:lnTo>
                    <a:lnTo>
                      <a:pt x="902" y="743"/>
                    </a:lnTo>
                    <a:lnTo>
                      <a:pt x="900" y="741"/>
                    </a:lnTo>
                    <a:lnTo>
                      <a:pt x="902" y="748"/>
                    </a:lnTo>
                    <a:lnTo>
                      <a:pt x="907" y="758"/>
                    </a:lnTo>
                    <a:lnTo>
                      <a:pt x="907" y="762"/>
                    </a:lnTo>
                    <a:lnTo>
                      <a:pt x="900" y="765"/>
                    </a:lnTo>
                    <a:lnTo>
                      <a:pt x="896" y="760"/>
                    </a:lnTo>
                    <a:lnTo>
                      <a:pt x="894" y="754"/>
                    </a:lnTo>
                    <a:lnTo>
                      <a:pt x="887" y="754"/>
                    </a:lnTo>
                    <a:lnTo>
                      <a:pt x="883" y="756"/>
                    </a:lnTo>
                    <a:lnTo>
                      <a:pt x="879" y="754"/>
                    </a:lnTo>
                    <a:lnTo>
                      <a:pt x="881" y="750"/>
                    </a:lnTo>
                    <a:lnTo>
                      <a:pt x="875" y="737"/>
                    </a:lnTo>
                    <a:lnTo>
                      <a:pt x="875" y="733"/>
                    </a:lnTo>
                    <a:lnTo>
                      <a:pt x="879" y="728"/>
                    </a:lnTo>
                    <a:lnTo>
                      <a:pt x="870" y="726"/>
                    </a:lnTo>
                    <a:lnTo>
                      <a:pt x="870" y="731"/>
                    </a:lnTo>
                    <a:lnTo>
                      <a:pt x="870" y="737"/>
                    </a:lnTo>
                    <a:lnTo>
                      <a:pt x="866" y="737"/>
                    </a:lnTo>
                    <a:lnTo>
                      <a:pt x="860" y="735"/>
                    </a:lnTo>
                    <a:lnTo>
                      <a:pt x="858" y="728"/>
                    </a:lnTo>
                    <a:lnTo>
                      <a:pt x="853" y="726"/>
                    </a:lnTo>
                    <a:lnTo>
                      <a:pt x="847" y="728"/>
                    </a:lnTo>
                    <a:lnTo>
                      <a:pt x="845" y="724"/>
                    </a:lnTo>
                    <a:lnTo>
                      <a:pt x="847" y="731"/>
                    </a:lnTo>
                    <a:lnTo>
                      <a:pt x="843" y="735"/>
                    </a:lnTo>
                    <a:lnTo>
                      <a:pt x="847" y="733"/>
                    </a:lnTo>
                    <a:lnTo>
                      <a:pt x="858" y="735"/>
                    </a:lnTo>
                    <a:lnTo>
                      <a:pt x="860" y="739"/>
                    </a:lnTo>
                    <a:lnTo>
                      <a:pt x="864" y="741"/>
                    </a:lnTo>
                    <a:lnTo>
                      <a:pt x="862" y="745"/>
                    </a:lnTo>
                    <a:lnTo>
                      <a:pt x="868" y="743"/>
                    </a:lnTo>
                    <a:lnTo>
                      <a:pt x="873" y="748"/>
                    </a:lnTo>
                    <a:lnTo>
                      <a:pt x="875" y="754"/>
                    </a:lnTo>
                    <a:lnTo>
                      <a:pt x="877" y="758"/>
                    </a:lnTo>
                    <a:lnTo>
                      <a:pt x="870" y="762"/>
                    </a:lnTo>
                    <a:lnTo>
                      <a:pt x="862" y="758"/>
                    </a:lnTo>
                    <a:lnTo>
                      <a:pt x="862" y="762"/>
                    </a:lnTo>
                    <a:lnTo>
                      <a:pt x="862" y="767"/>
                    </a:lnTo>
                    <a:lnTo>
                      <a:pt x="860" y="771"/>
                    </a:lnTo>
                    <a:lnTo>
                      <a:pt x="856" y="767"/>
                    </a:lnTo>
                    <a:lnTo>
                      <a:pt x="849" y="762"/>
                    </a:lnTo>
                    <a:lnTo>
                      <a:pt x="841" y="760"/>
                    </a:lnTo>
                    <a:lnTo>
                      <a:pt x="828" y="752"/>
                    </a:lnTo>
                    <a:lnTo>
                      <a:pt x="832" y="748"/>
                    </a:lnTo>
                    <a:lnTo>
                      <a:pt x="828" y="750"/>
                    </a:lnTo>
                    <a:lnTo>
                      <a:pt x="817" y="743"/>
                    </a:lnTo>
                    <a:lnTo>
                      <a:pt x="815" y="737"/>
                    </a:lnTo>
                    <a:lnTo>
                      <a:pt x="809" y="728"/>
                    </a:lnTo>
                    <a:lnTo>
                      <a:pt x="802" y="726"/>
                    </a:lnTo>
                    <a:lnTo>
                      <a:pt x="798" y="724"/>
                    </a:lnTo>
                    <a:lnTo>
                      <a:pt x="800" y="720"/>
                    </a:lnTo>
                    <a:lnTo>
                      <a:pt x="794" y="722"/>
                    </a:lnTo>
                    <a:lnTo>
                      <a:pt x="785" y="718"/>
                    </a:lnTo>
                    <a:lnTo>
                      <a:pt x="779" y="716"/>
                    </a:lnTo>
                    <a:lnTo>
                      <a:pt x="775" y="711"/>
                    </a:lnTo>
                    <a:lnTo>
                      <a:pt x="770" y="711"/>
                    </a:lnTo>
                    <a:lnTo>
                      <a:pt x="766" y="707"/>
                    </a:lnTo>
                    <a:lnTo>
                      <a:pt x="755" y="703"/>
                    </a:lnTo>
                    <a:lnTo>
                      <a:pt x="762" y="701"/>
                    </a:lnTo>
                    <a:lnTo>
                      <a:pt x="764" y="696"/>
                    </a:lnTo>
                    <a:lnTo>
                      <a:pt x="766" y="690"/>
                    </a:lnTo>
                    <a:lnTo>
                      <a:pt x="762" y="686"/>
                    </a:lnTo>
                    <a:lnTo>
                      <a:pt x="762" y="679"/>
                    </a:lnTo>
                    <a:lnTo>
                      <a:pt x="768" y="679"/>
                    </a:lnTo>
                    <a:lnTo>
                      <a:pt x="770" y="684"/>
                    </a:lnTo>
                    <a:lnTo>
                      <a:pt x="770" y="690"/>
                    </a:lnTo>
                    <a:lnTo>
                      <a:pt x="773" y="696"/>
                    </a:lnTo>
                    <a:lnTo>
                      <a:pt x="770" y="690"/>
                    </a:lnTo>
                    <a:lnTo>
                      <a:pt x="770" y="684"/>
                    </a:lnTo>
                    <a:lnTo>
                      <a:pt x="777" y="684"/>
                    </a:lnTo>
                    <a:lnTo>
                      <a:pt x="781" y="686"/>
                    </a:lnTo>
                    <a:lnTo>
                      <a:pt x="777" y="684"/>
                    </a:lnTo>
                    <a:lnTo>
                      <a:pt x="773" y="682"/>
                    </a:lnTo>
                    <a:lnTo>
                      <a:pt x="766" y="675"/>
                    </a:lnTo>
                    <a:lnTo>
                      <a:pt x="762" y="675"/>
                    </a:lnTo>
                    <a:lnTo>
                      <a:pt x="758" y="684"/>
                    </a:lnTo>
                    <a:lnTo>
                      <a:pt x="745" y="692"/>
                    </a:lnTo>
                    <a:lnTo>
                      <a:pt x="741" y="694"/>
                    </a:lnTo>
                    <a:lnTo>
                      <a:pt x="724" y="692"/>
                    </a:lnTo>
                    <a:lnTo>
                      <a:pt x="711" y="686"/>
                    </a:lnTo>
                    <a:lnTo>
                      <a:pt x="713" y="682"/>
                    </a:lnTo>
                    <a:lnTo>
                      <a:pt x="713" y="679"/>
                    </a:lnTo>
                    <a:lnTo>
                      <a:pt x="711" y="673"/>
                    </a:lnTo>
                    <a:lnTo>
                      <a:pt x="709" y="677"/>
                    </a:lnTo>
                    <a:lnTo>
                      <a:pt x="702" y="682"/>
                    </a:lnTo>
                    <a:lnTo>
                      <a:pt x="696" y="679"/>
                    </a:lnTo>
                    <a:lnTo>
                      <a:pt x="672" y="675"/>
                    </a:lnTo>
                    <a:lnTo>
                      <a:pt x="662" y="677"/>
                    </a:lnTo>
                    <a:lnTo>
                      <a:pt x="645" y="679"/>
                    </a:lnTo>
                    <a:lnTo>
                      <a:pt x="638" y="682"/>
                    </a:lnTo>
                    <a:lnTo>
                      <a:pt x="636" y="682"/>
                    </a:lnTo>
                    <a:lnTo>
                      <a:pt x="632" y="679"/>
                    </a:lnTo>
                    <a:lnTo>
                      <a:pt x="630" y="673"/>
                    </a:lnTo>
                    <a:lnTo>
                      <a:pt x="626" y="669"/>
                    </a:lnTo>
                    <a:lnTo>
                      <a:pt x="615" y="669"/>
                    </a:lnTo>
                    <a:lnTo>
                      <a:pt x="611" y="664"/>
                    </a:lnTo>
                    <a:lnTo>
                      <a:pt x="609" y="658"/>
                    </a:lnTo>
                    <a:lnTo>
                      <a:pt x="611" y="654"/>
                    </a:lnTo>
                    <a:lnTo>
                      <a:pt x="611" y="650"/>
                    </a:lnTo>
                    <a:lnTo>
                      <a:pt x="613" y="643"/>
                    </a:lnTo>
                    <a:lnTo>
                      <a:pt x="617" y="639"/>
                    </a:lnTo>
                    <a:lnTo>
                      <a:pt x="611" y="643"/>
                    </a:lnTo>
                    <a:lnTo>
                      <a:pt x="609" y="647"/>
                    </a:lnTo>
                    <a:lnTo>
                      <a:pt x="604" y="652"/>
                    </a:lnTo>
                    <a:lnTo>
                      <a:pt x="602" y="658"/>
                    </a:lnTo>
                    <a:lnTo>
                      <a:pt x="596" y="660"/>
                    </a:lnTo>
                    <a:lnTo>
                      <a:pt x="592" y="658"/>
                    </a:lnTo>
                    <a:lnTo>
                      <a:pt x="587" y="654"/>
                    </a:lnTo>
                    <a:lnTo>
                      <a:pt x="583" y="654"/>
                    </a:lnTo>
                    <a:lnTo>
                      <a:pt x="583" y="650"/>
                    </a:lnTo>
                    <a:lnTo>
                      <a:pt x="587" y="645"/>
                    </a:lnTo>
                    <a:lnTo>
                      <a:pt x="581" y="645"/>
                    </a:lnTo>
                    <a:lnTo>
                      <a:pt x="577" y="641"/>
                    </a:lnTo>
                    <a:lnTo>
                      <a:pt x="570" y="643"/>
                    </a:lnTo>
                    <a:lnTo>
                      <a:pt x="577" y="635"/>
                    </a:lnTo>
                    <a:lnTo>
                      <a:pt x="564" y="641"/>
                    </a:lnTo>
                    <a:lnTo>
                      <a:pt x="560" y="641"/>
                    </a:lnTo>
                    <a:lnTo>
                      <a:pt x="564" y="637"/>
                    </a:lnTo>
                    <a:lnTo>
                      <a:pt x="574" y="633"/>
                    </a:lnTo>
                    <a:lnTo>
                      <a:pt x="570" y="628"/>
                    </a:lnTo>
                    <a:lnTo>
                      <a:pt x="566" y="633"/>
                    </a:lnTo>
                    <a:lnTo>
                      <a:pt x="562" y="630"/>
                    </a:lnTo>
                    <a:lnTo>
                      <a:pt x="557" y="628"/>
                    </a:lnTo>
                    <a:lnTo>
                      <a:pt x="557" y="622"/>
                    </a:lnTo>
                    <a:lnTo>
                      <a:pt x="560" y="618"/>
                    </a:lnTo>
                    <a:lnTo>
                      <a:pt x="570" y="618"/>
                    </a:lnTo>
                    <a:lnTo>
                      <a:pt x="566" y="615"/>
                    </a:lnTo>
                    <a:lnTo>
                      <a:pt x="562" y="615"/>
                    </a:lnTo>
                    <a:lnTo>
                      <a:pt x="553" y="624"/>
                    </a:lnTo>
                    <a:lnTo>
                      <a:pt x="549" y="624"/>
                    </a:lnTo>
                    <a:lnTo>
                      <a:pt x="543" y="622"/>
                    </a:lnTo>
                    <a:lnTo>
                      <a:pt x="540" y="626"/>
                    </a:lnTo>
                    <a:lnTo>
                      <a:pt x="536" y="622"/>
                    </a:lnTo>
                    <a:lnTo>
                      <a:pt x="536" y="626"/>
                    </a:lnTo>
                    <a:lnTo>
                      <a:pt x="536" y="615"/>
                    </a:lnTo>
                    <a:lnTo>
                      <a:pt x="532" y="620"/>
                    </a:lnTo>
                    <a:lnTo>
                      <a:pt x="532" y="630"/>
                    </a:lnTo>
                    <a:lnTo>
                      <a:pt x="530" y="624"/>
                    </a:lnTo>
                    <a:lnTo>
                      <a:pt x="528" y="628"/>
                    </a:lnTo>
                    <a:lnTo>
                      <a:pt x="521" y="626"/>
                    </a:lnTo>
                    <a:lnTo>
                      <a:pt x="523" y="620"/>
                    </a:lnTo>
                    <a:lnTo>
                      <a:pt x="523" y="615"/>
                    </a:lnTo>
                    <a:lnTo>
                      <a:pt x="528" y="611"/>
                    </a:lnTo>
                    <a:lnTo>
                      <a:pt x="530" y="605"/>
                    </a:lnTo>
                    <a:lnTo>
                      <a:pt x="528" y="609"/>
                    </a:lnTo>
                    <a:lnTo>
                      <a:pt x="523" y="613"/>
                    </a:lnTo>
                    <a:lnTo>
                      <a:pt x="521" y="618"/>
                    </a:lnTo>
                    <a:lnTo>
                      <a:pt x="517" y="613"/>
                    </a:lnTo>
                    <a:lnTo>
                      <a:pt x="511" y="615"/>
                    </a:lnTo>
                    <a:lnTo>
                      <a:pt x="508" y="622"/>
                    </a:lnTo>
                    <a:lnTo>
                      <a:pt x="515" y="618"/>
                    </a:lnTo>
                    <a:lnTo>
                      <a:pt x="515" y="622"/>
                    </a:lnTo>
                    <a:lnTo>
                      <a:pt x="513" y="628"/>
                    </a:lnTo>
                    <a:lnTo>
                      <a:pt x="502" y="633"/>
                    </a:lnTo>
                    <a:lnTo>
                      <a:pt x="506" y="630"/>
                    </a:lnTo>
                    <a:lnTo>
                      <a:pt x="502" y="635"/>
                    </a:lnTo>
                    <a:lnTo>
                      <a:pt x="508" y="635"/>
                    </a:lnTo>
                    <a:lnTo>
                      <a:pt x="508" y="639"/>
                    </a:lnTo>
                    <a:lnTo>
                      <a:pt x="513" y="635"/>
                    </a:lnTo>
                    <a:lnTo>
                      <a:pt x="515" y="641"/>
                    </a:lnTo>
                    <a:lnTo>
                      <a:pt x="513" y="645"/>
                    </a:lnTo>
                    <a:lnTo>
                      <a:pt x="506" y="645"/>
                    </a:lnTo>
                    <a:lnTo>
                      <a:pt x="502" y="650"/>
                    </a:lnTo>
                    <a:lnTo>
                      <a:pt x="508" y="647"/>
                    </a:lnTo>
                    <a:lnTo>
                      <a:pt x="513" y="650"/>
                    </a:lnTo>
                    <a:lnTo>
                      <a:pt x="517" y="645"/>
                    </a:lnTo>
                    <a:lnTo>
                      <a:pt x="521" y="650"/>
                    </a:lnTo>
                    <a:lnTo>
                      <a:pt x="521" y="654"/>
                    </a:lnTo>
                    <a:lnTo>
                      <a:pt x="515" y="656"/>
                    </a:lnTo>
                    <a:lnTo>
                      <a:pt x="513" y="660"/>
                    </a:lnTo>
                    <a:lnTo>
                      <a:pt x="508" y="664"/>
                    </a:lnTo>
                    <a:lnTo>
                      <a:pt x="513" y="664"/>
                    </a:lnTo>
                    <a:lnTo>
                      <a:pt x="513" y="669"/>
                    </a:lnTo>
                    <a:lnTo>
                      <a:pt x="508" y="673"/>
                    </a:lnTo>
                    <a:lnTo>
                      <a:pt x="506" y="679"/>
                    </a:lnTo>
                    <a:lnTo>
                      <a:pt x="504" y="679"/>
                    </a:lnTo>
                    <a:lnTo>
                      <a:pt x="500" y="684"/>
                    </a:lnTo>
                    <a:lnTo>
                      <a:pt x="487" y="677"/>
                    </a:lnTo>
                    <a:lnTo>
                      <a:pt x="485" y="677"/>
                    </a:lnTo>
                    <a:lnTo>
                      <a:pt x="483" y="682"/>
                    </a:lnTo>
                    <a:lnTo>
                      <a:pt x="481" y="671"/>
                    </a:lnTo>
                    <a:lnTo>
                      <a:pt x="479" y="677"/>
                    </a:lnTo>
                    <a:lnTo>
                      <a:pt x="474" y="682"/>
                    </a:lnTo>
                    <a:lnTo>
                      <a:pt x="472" y="686"/>
                    </a:lnTo>
                    <a:lnTo>
                      <a:pt x="472" y="690"/>
                    </a:lnTo>
                    <a:lnTo>
                      <a:pt x="470" y="686"/>
                    </a:lnTo>
                    <a:lnTo>
                      <a:pt x="470" y="679"/>
                    </a:lnTo>
                    <a:lnTo>
                      <a:pt x="468" y="686"/>
                    </a:lnTo>
                    <a:lnTo>
                      <a:pt x="466" y="690"/>
                    </a:lnTo>
                    <a:lnTo>
                      <a:pt x="466" y="694"/>
                    </a:lnTo>
                    <a:lnTo>
                      <a:pt x="464" y="690"/>
                    </a:lnTo>
                    <a:lnTo>
                      <a:pt x="459" y="688"/>
                    </a:lnTo>
                    <a:lnTo>
                      <a:pt x="462" y="694"/>
                    </a:lnTo>
                    <a:lnTo>
                      <a:pt x="459" y="696"/>
                    </a:lnTo>
                    <a:lnTo>
                      <a:pt x="453" y="699"/>
                    </a:lnTo>
                    <a:lnTo>
                      <a:pt x="451" y="703"/>
                    </a:lnTo>
                    <a:lnTo>
                      <a:pt x="451" y="699"/>
                    </a:lnTo>
                    <a:lnTo>
                      <a:pt x="453" y="694"/>
                    </a:lnTo>
                    <a:lnTo>
                      <a:pt x="447" y="703"/>
                    </a:lnTo>
                    <a:lnTo>
                      <a:pt x="442" y="699"/>
                    </a:lnTo>
                    <a:lnTo>
                      <a:pt x="442" y="705"/>
                    </a:lnTo>
                    <a:lnTo>
                      <a:pt x="432" y="711"/>
                    </a:lnTo>
                    <a:lnTo>
                      <a:pt x="432" y="718"/>
                    </a:lnTo>
                    <a:lnTo>
                      <a:pt x="421" y="713"/>
                    </a:lnTo>
                    <a:lnTo>
                      <a:pt x="425" y="718"/>
                    </a:lnTo>
                    <a:lnTo>
                      <a:pt x="419" y="718"/>
                    </a:lnTo>
                    <a:lnTo>
                      <a:pt x="415" y="716"/>
                    </a:lnTo>
                    <a:lnTo>
                      <a:pt x="411" y="720"/>
                    </a:lnTo>
                    <a:lnTo>
                      <a:pt x="406" y="720"/>
                    </a:lnTo>
                    <a:lnTo>
                      <a:pt x="402" y="716"/>
                    </a:lnTo>
                    <a:lnTo>
                      <a:pt x="400" y="709"/>
                    </a:lnTo>
                    <a:lnTo>
                      <a:pt x="402" y="705"/>
                    </a:lnTo>
                    <a:lnTo>
                      <a:pt x="408" y="703"/>
                    </a:lnTo>
                    <a:lnTo>
                      <a:pt x="413" y="703"/>
                    </a:lnTo>
                    <a:lnTo>
                      <a:pt x="419" y="705"/>
                    </a:lnTo>
                    <a:lnTo>
                      <a:pt x="417" y="699"/>
                    </a:lnTo>
                    <a:lnTo>
                      <a:pt x="423" y="696"/>
                    </a:lnTo>
                    <a:lnTo>
                      <a:pt x="430" y="688"/>
                    </a:lnTo>
                    <a:lnTo>
                      <a:pt x="425" y="688"/>
                    </a:lnTo>
                    <a:lnTo>
                      <a:pt x="419" y="692"/>
                    </a:lnTo>
                    <a:lnTo>
                      <a:pt x="413" y="692"/>
                    </a:lnTo>
                    <a:lnTo>
                      <a:pt x="408" y="690"/>
                    </a:lnTo>
                    <a:lnTo>
                      <a:pt x="406" y="684"/>
                    </a:lnTo>
                    <a:lnTo>
                      <a:pt x="411" y="671"/>
                    </a:lnTo>
                    <a:lnTo>
                      <a:pt x="415" y="667"/>
                    </a:lnTo>
                    <a:lnTo>
                      <a:pt x="421" y="658"/>
                    </a:lnTo>
                    <a:lnTo>
                      <a:pt x="423" y="652"/>
                    </a:lnTo>
                    <a:lnTo>
                      <a:pt x="425" y="650"/>
                    </a:lnTo>
                    <a:lnTo>
                      <a:pt x="428" y="641"/>
                    </a:lnTo>
                    <a:lnTo>
                      <a:pt x="425" y="630"/>
                    </a:lnTo>
                    <a:lnTo>
                      <a:pt x="436" y="626"/>
                    </a:lnTo>
                    <a:lnTo>
                      <a:pt x="447" y="618"/>
                    </a:lnTo>
                    <a:lnTo>
                      <a:pt x="453" y="615"/>
                    </a:lnTo>
                    <a:lnTo>
                      <a:pt x="462" y="622"/>
                    </a:lnTo>
                    <a:lnTo>
                      <a:pt x="466" y="622"/>
                    </a:lnTo>
                    <a:lnTo>
                      <a:pt x="470" y="620"/>
                    </a:lnTo>
                    <a:lnTo>
                      <a:pt x="474" y="622"/>
                    </a:lnTo>
                    <a:lnTo>
                      <a:pt x="489" y="626"/>
                    </a:lnTo>
                    <a:lnTo>
                      <a:pt x="485" y="622"/>
                    </a:lnTo>
                    <a:lnTo>
                      <a:pt x="477" y="618"/>
                    </a:lnTo>
                    <a:lnTo>
                      <a:pt x="466" y="609"/>
                    </a:lnTo>
                    <a:lnTo>
                      <a:pt x="466" y="605"/>
                    </a:lnTo>
                    <a:lnTo>
                      <a:pt x="470" y="601"/>
                    </a:lnTo>
                    <a:lnTo>
                      <a:pt x="481" y="594"/>
                    </a:lnTo>
                    <a:lnTo>
                      <a:pt x="485" y="590"/>
                    </a:lnTo>
                    <a:lnTo>
                      <a:pt x="481" y="590"/>
                    </a:lnTo>
                    <a:lnTo>
                      <a:pt x="477" y="590"/>
                    </a:lnTo>
                    <a:lnTo>
                      <a:pt x="472" y="594"/>
                    </a:lnTo>
                    <a:lnTo>
                      <a:pt x="466" y="603"/>
                    </a:lnTo>
                    <a:lnTo>
                      <a:pt x="462" y="603"/>
                    </a:lnTo>
                    <a:lnTo>
                      <a:pt x="457" y="603"/>
                    </a:lnTo>
                    <a:lnTo>
                      <a:pt x="453" y="601"/>
                    </a:lnTo>
                    <a:lnTo>
                      <a:pt x="453" y="594"/>
                    </a:lnTo>
                    <a:lnTo>
                      <a:pt x="451" y="594"/>
                    </a:lnTo>
                    <a:lnTo>
                      <a:pt x="451" y="598"/>
                    </a:lnTo>
                    <a:lnTo>
                      <a:pt x="438" y="605"/>
                    </a:lnTo>
                    <a:lnTo>
                      <a:pt x="436" y="609"/>
                    </a:lnTo>
                    <a:lnTo>
                      <a:pt x="430" y="611"/>
                    </a:lnTo>
                    <a:lnTo>
                      <a:pt x="423" y="613"/>
                    </a:lnTo>
                    <a:lnTo>
                      <a:pt x="419" y="615"/>
                    </a:lnTo>
                    <a:lnTo>
                      <a:pt x="415" y="622"/>
                    </a:lnTo>
                    <a:lnTo>
                      <a:pt x="415" y="626"/>
                    </a:lnTo>
                    <a:lnTo>
                      <a:pt x="411" y="628"/>
                    </a:lnTo>
                    <a:lnTo>
                      <a:pt x="400" y="637"/>
                    </a:lnTo>
                    <a:lnTo>
                      <a:pt x="398" y="641"/>
                    </a:lnTo>
                    <a:lnTo>
                      <a:pt x="398" y="647"/>
                    </a:lnTo>
                    <a:lnTo>
                      <a:pt x="389" y="654"/>
                    </a:lnTo>
                    <a:lnTo>
                      <a:pt x="383" y="654"/>
                    </a:lnTo>
                    <a:lnTo>
                      <a:pt x="381" y="650"/>
                    </a:lnTo>
                    <a:lnTo>
                      <a:pt x="374" y="650"/>
                    </a:lnTo>
                    <a:lnTo>
                      <a:pt x="379" y="654"/>
                    </a:lnTo>
                    <a:lnTo>
                      <a:pt x="383" y="658"/>
                    </a:lnTo>
                    <a:lnTo>
                      <a:pt x="387" y="662"/>
                    </a:lnTo>
                    <a:lnTo>
                      <a:pt x="383" y="673"/>
                    </a:lnTo>
                    <a:lnTo>
                      <a:pt x="376" y="675"/>
                    </a:lnTo>
                    <a:lnTo>
                      <a:pt x="372" y="673"/>
                    </a:lnTo>
                    <a:lnTo>
                      <a:pt x="366" y="675"/>
                    </a:lnTo>
                    <a:lnTo>
                      <a:pt x="370" y="677"/>
                    </a:lnTo>
                    <a:lnTo>
                      <a:pt x="372" y="682"/>
                    </a:lnTo>
                    <a:lnTo>
                      <a:pt x="368" y="686"/>
                    </a:lnTo>
                    <a:lnTo>
                      <a:pt x="362" y="688"/>
                    </a:lnTo>
                    <a:lnTo>
                      <a:pt x="362" y="682"/>
                    </a:lnTo>
                    <a:lnTo>
                      <a:pt x="357" y="686"/>
                    </a:lnTo>
                    <a:lnTo>
                      <a:pt x="351" y="686"/>
                    </a:lnTo>
                    <a:lnTo>
                      <a:pt x="349" y="690"/>
                    </a:lnTo>
                    <a:lnTo>
                      <a:pt x="349" y="696"/>
                    </a:lnTo>
                    <a:lnTo>
                      <a:pt x="338" y="699"/>
                    </a:lnTo>
                    <a:lnTo>
                      <a:pt x="336" y="703"/>
                    </a:lnTo>
                    <a:lnTo>
                      <a:pt x="336" y="709"/>
                    </a:lnTo>
                    <a:lnTo>
                      <a:pt x="332" y="713"/>
                    </a:lnTo>
                    <a:lnTo>
                      <a:pt x="332" y="718"/>
                    </a:lnTo>
                    <a:lnTo>
                      <a:pt x="338" y="716"/>
                    </a:lnTo>
                    <a:lnTo>
                      <a:pt x="342" y="718"/>
                    </a:lnTo>
                    <a:lnTo>
                      <a:pt x="347" y="718"/>
                    </a:lnTo>
                    <a:lnTo>
                      <a:pt x="351" y="724"/>
                    </a:lnTo>
                    <a:lnTo>
                      <a:pt x="355" y="726"/>
                    </a:lnTo>
                    <a:lnTo>
                      <a:pt x="359" y="733"/>
                    </a:lnTo>
                    <a:lnTo>
                      <a:pt x="351" y="741"/>
                    </a:lnTo>
                    <a:lnTo>
                      <a:pt x="345" y="743"/>
                    </a:lnTo>
                    <a:lnTo>
                      <a:pt x="338" y="743"/>
                    </a:lnTo>
                    <a:lnTo>
                      <a:pt x="336" y="748"/>
                    </a:lnTo>
                    <a:lnTo>
                      <a:pt x="330" y="750"/>
                    </a:lnTo>
                    <a:lnTo>
                      <a:pt x="332" y="756"/>
                    </a:lnTo>
                    <a:lnTo>
                      <a:pt x="327" y="758"/>
                    </a:lnTo>
                    <a:lnTo>
                      <a:pt x="321" y="760"/>
                    </a:lnTo>
                    <a:lnTo>
                      <a:pt x="327" y="760"/>
                    </a:lnTo>
                    <a:lnTo>
                      <a:pt x="327" y="765"/>
                    </a:lnTo>
                    <a:lnTo>
                      <a:pt x="323" y="769"/>
                    </a:lnTo>
                    <a:lnTo>
                      <a:pt x="319" y="771"/>
                    </a:lnTo>
                    <a:lnTo>
                      <a:pt x="313" y="769"/>
                    </a:lnTo>
                    <a:lnTo>
                      <a:pt x="313" y="775"/>
                    </a:lnTo>
                    <a:lnTo>
                      <a:pt x="308" y="773"/>
                    </a:lnTo>
                    <a:lnTo>
                      <a:pt x="304" y="773"/>
                    </a:lnTo>
                    <a:lnTo>
                      <a:pt x="298" y="777"/>
                    </a:lnTo>
                    <a:lnTo>
                      <a:pt x="296" y="782"/>
                    </a:lnTo>
                    <a:lnTo>
                      <a:pt x="289" y="782"/>
                    </a:lnTo>
                    <a:lnTo>
                      <a:pt x="289" y="788"/>
                    </a:lnTo>
                    <a:lnTo>
                      <a:pt x="283" y="786"/>
                    </a:lnTo>
                    <a:lnTo>
                      <a:pt x="279" y="784"/>
                    </a:lnTo>
                    <a:lnTo>
                      <a:pt x="279" y="788"/>
                    </a:lnTo>
                    <a:lnTo>
                      <a:pt x="274" y="792"/>
                    </a:lnTo>
                    <a:lnTo>
                      <a:pt x="272" y="797"/>
                    </a:lnTo>
                    <a:lnTo>
                      <a:pt x="268" y="797"/>
                    </a:lnTo>
                    <a:lnTo>
                      <a:pt x="264" y="797"/>
                    </a:lnTo>
                    <a:lnTo>
                      <a:pt x="264" y="801"/>
                    </a:lnTo>
                    <a:lnTo>
                      <a:pt x="259" y="799"/>
                    </a:lnTo>
                    <a:lnTo>
                      <a:pt x="247" y="805"/>
                    </a:lnTo>
                    <a:lnTo>
                      <a:pt x="251" y="807"/>
                    </a:lnTo>
                    <a:lnTo>
                      <a:pt x="249" y="811"/>
                    </a:lnTo>
                    <a:lnTo>
                      <a:pt x="249" y="818"/>
                    </a:lnTo>
                    <a:lnTo>
                      <a:pt x="234" y="828"/>
                    </a:lnTo>
                    <a:lnTo>
                      <a:pt x="230" y="822"/>
                    </a:lnTo>
                    <a:lnTo>
                      <a:pt x="227" y="826"/>
                    </a:lnTo>
                    <a:lnTo>
                      <a:pt x="221" y="828"/>
                    </a:lnTo>
                    <a:lnTo>
                      <a:pt x="221" y="831"/>
                    </a:lnTo>
                    <a:lnTo>
                      <a:pt x="217" y="831"/>
                    </a:lnTo>
                    <a:lnTo>
                      <a:pt x="212" y="828"/>
                    </a:lnTo>
                    <a:lnTo>
                      <a:pt x="212" y="833"/>
                    </a:lnTo>
                    <a:lnTo>
                      <a:pt x="208" y="837"/>
                    </a:lnTo>
                    <a:lnTo>
                      <a:pt x="202" y="839"/>
                    </a:lnTo>
                    <a:lnTo>
                      <a:pt x="198" y="835"/>
                    </a:lnTo>
                    <a:lnTo>
                      <a:pt x="193" y="839"/>
                    </a:lnTo>
                    <a:lnTo>
                      <a:pt x="198" y="841"/>
                    </a:lnTo>
                    <a:lnTo>
                      <a:pt x="195" y="848"/>
                    </a:lnTo>
                    <a:lnTo>
                      <a:pt x="191" y="843"/>
                    </a:lnTo>
                    <a:lnTo>
                      <a:pt x="185" y="846"/>
                    </a:lnTo>
                    <a:lnTo>
                      <a:pt x="181" y="843"/>
                    </a:lnTo>
                    <a:lnTo>
                      <a:pt x="170" y="852"/>
                    </a:lnTo>
                    <a:lnTo>
                      <a:pt x="176" y="850"/>
                    </a:lnTo>
                    <a:lnTo>
                      <a:pt x="181" y="854"/>
                    </a:lnTo>
                    <a:lnTo>
                      <a:pt x="176" y="858"/>
                    </a:lnTo>
                    <a:lnTo>
                      <a:pt x="181" y="860"/>
                    </a:lnTo>
                    <a:lnTo>
                      <a:pt x="176" y="860"/>
                    </a:lnTo>
                    <a:lnTo>
                      <a:pt x="172" y="869"/>
                    </a:lnTo>
                    <a:lnTo>
                      <a:pt x="170" y="869"/>
                    </a:lnTo>
                    <a:lnTo>
                      <a:pt x="168" y="865"/>
                    </a:lnTo>
                    <a:lnTo>
                      <a:pt x="172" y="860"/>
                    </a:lnTo>
                    <a:lnTo>
                      <a:pt x="166" y="863"/>
                    </a:lnTo>
                    <a:lnTo>
                      <a:pt x="164" y="867"/>
                    </a:lnTo>
                    <a:lnTo>
                      <a:pt x="157" y="869"/>
                    </a:lnTo>
                    <a:lnTo>
                      <a:pt x="153" y="871"/>
                    </a:lnTo>
                    <a:lnTo>
                      <a:pt x="149" y="869"/>
                    </a:lnTo>
                    <a:lnTo>
                      <a:pt x="138" y="873"/>
                    </a:lnTo>
                    <a:lnTo>
                      <a:pt x="132" y="882"/>
                    </a:lnTo>
                    <a:lnTo>
                      <a:pt x="125" y="886"/>
                    </a:lnTo>
                    <a:lnTo>
                      <a:pt x="129" y="882"/>
                    </a:lnTo>
                    <a:lnTo>
                      <a:pt x="129" y="875"/>
                    </a:lnTo>
                    <a:lnTo>
                      <a:pt x="132" y="871"/>
                    </a:lnTo>
                    <a:lnTo>
                      <a:pt x="127" y="869"/>
                    </a:lnTo>
                    <a:lnTo>
                      <a:pt x="119" y="871"/>
                    </a:lnTo>
                    <a:lnTo>
                      <a:pt x="117" y="875"/>
                    </a:lnTo>
                    <a:lnTo>
                      <a:pt x="110" y="877"/>
                    </a:lnTo>
                    <a:lnTo>
                      <a:pt x="106" y="875"/>
                    </a:lnTo>
                    <a:lnTo>
                      <a:pt x="100" y="884"/>
                    </a:lnTo>
                    <a:lnTo>
                      <a:pt x="98" y="880"/>
                    </a:lnTo>
                    <a:lnTo>
                      <a:pt x="93" y="880"/>
                    </a:lnTo>
                    <a:lnTo>
                      <a:pt x="93" y="884"/>
                    </a:lnTo>
                    <a:lnTo>
                      <a:pt x="89" y="884"/>
                    </a:lnTo>
                    <a:lnTo>
                      <a:pt x="85" y="882"/>
                    </a:lnTo>
                    <a:lnTo>
                      <a:pt x="78" y="884"/>
                    </a:lnTo>
                    <a:lnTo>
                      <a:pt x="74" y="886"/>
                    </a:lnTo>
                    <a:lnTo>
                      <a:pt x="68" y="884"/>
                    </a:lnTo>
                    <a:lnTo>
                      <a:pt x="68" y="877"/>
                    </a:lnTo>
                    <a:lnTo>
                      <a:pt x="70" y="873"/>
                    </a:lnTo>
                    <a:lnTo>
                      <a:pt x="76" y="875"/>
                    </a:lnTo>
                    <a:lnTo>
                      <a:pt x="74" y="869"/>
                    </a:lnTo>
                    <a:lnTo>
                      <a:pt x="68" y="869"/>
                    </a:lnTo>
                    <a:lnTo>
                      <a:pt x="63" y="871"/>
                    </a:lnTo>
                    <a:lnTo>
                      <a:pt x="57" y="882"/>
                    </a:lnTo>
                    <a:lnTo>
                      <a:pt x="53" y="884"/>
                    </a:lnTo>
                    <a:lnTo>
                      <a:pt x="49" y="886"/>
                    </a:lnTo>
                    <a:lnTo>
                      <a:pt x="49" y="890"/>
                    </a:lnTo>
                    <a:lnTo>
                      <a:pt x="42" y="892"/>
                    </a:lnTo>
                    <a:lnTo>
                      <a:pt x="36" y="897"/>
                    </a:lnTo>
                    <a:lnTo>
                      <a:pt x="32" y="895"/>
                    </a:lnTo>
                    <a:lnTo>
                      <a:pt x="32" y="888"/>
                    </a:lnTo>
                    <a:lnTo>
                      <a:pt x="32" y="877"/>
                    </a:lnTo>
                    <a:lnTo>
                      <a:pt x="25" y="880"/>
                    </a:lnTo>
                    <a:lnTo>
                      <a:pt x="27" y="884"/>
                    </a:lnTo>
                    <a:lnTo>
                      <a:pt x="25" y="890"/>
                    </a:lnTo>
                    <a:lnTo>
                      <a:pt x="25" y="895"/>
                    </a:lnTo>
                    <a:lnTo>
                      <a:pt x="14" y="895"/>
                    </a:lnTo>
                    <a:lnTo>
                      <a:pt x="14" y="890"/>
                    </a:lnTo>
                    <a:lnTo>
                      <a:pt x="12" y="884"/>
                    </a:lnTo>
                    <a:lnTo>
                      <a:pt x="8" y="882"/>
                    </a:lnTo>
                    <a:lnTo>
                      <a:pt x="6" y="888"/>
                    </a:lnTo>
                    <a:lnTo>
                      <a:pt x="10" y="892"/>
                    </a:lnTo>
                    <a:lnTo>
                      <a:pt x="4" y="897"/>
                    </a:lnTo>
                    <a:lnTo>
                      <a:pt x="0" y="899"/>
                    </a:lnTo>
                    <a:lnTo>
                      <a:pt x="0" y="892"/>
                    </a:lnTo>
                    <a:lnTo>
                      <a:pt x="4" y="888"/>
                    </a:lnTo>
                    <a:lnTo>
                      <a:pt x="4" y="884"/>
                    </a:lnTo>
                    <a:lnTo>
                      <a:pt x="8" y="880"/>
                    </a:lnTo>
                    <a:lnTo>
                      <a:pt x="12" y="877"/>
                    </a:lnTo>
                    <a:lnTo>
                      <a:pt x="19" y="882"/>
                    </a:lnTo>
                    <a:lnTo>
                      <a:pt x="21" y="875"/>
                    </a:lnTo>
                    <a:lnTo>
                      <a:pt x="32" y="875"/>
                    </a:lnTo>
                    <a:lnTo>
                      <a:pt x="36" y="871"/>
                    </a:lnTo>
                    <a:lnTo>
                      <a:pt x="38" y="867"/>
                    </a:lnTo>
                    <a:lnTo>
                      <a:pt x="49" y="858"/>
                    </a:lnTo>
                    <a:lnTo>
                      <a:pt x="66" y="850"/>
                    </a:lnTo>
                    <a:lnTo>
                      <a:pt x="80" y="850"/>
                    </a:lnTo>
                    <a:lnTo>
                      <a:pt x="85" y="852"/>
                    </a:lnTo>
                    <a:lnTo>
                      <a:pt x="91" y="854"/>
                    </a:lnTo>
                    <a:lnTo>
                      <a:pt x="89" y="858"/>
                    </a:lnTo>
                    <a:lnTo>
                      <a:pt x="91" y="865"/>
                    </a:lnTo>
                    <a:lnTo>
                      <a:pt x="95" y="867"/>
                    </a:lnTo>
                    <a:lnTo>
                      <a:pt x="95" y="863"/>
                    </a:lnTo>
                    <a:lnTo>
                      <a:pt x="102" y="863"/>
                    </a:lnTo>
                    <a:lnTo>
                      <a:pt x="106" y="867"/>
                    </a:lnTo>
                    <a:lnTo>
                      <a:pt x="110" y="869"/>
                    </a:lnTo>
                    <a:lnTo>
                      <a:pt x="110" y="865"/>
                    </a:lnTo>
                    <a:lnTo>
                      <a:pt x="106" y="860"/>
                    </a:lnTo>
                    <a:lnTo>
                      <a:pt x="106" y="856"/>
                    </a:lnTo>
                    <a:lnTo>
                      <a:pt x="110" y="846"/>
                    </a:lnTo>
                    <a:lnTo>
                      <a:pt x="115" y="841"/>
                    </a:lnTo>
                    <a:lnTo>
                      <a:pt x="125" y="835"/>
                    </a:lnTo>
                    <a:lnTo>
                      <a:pt x="129" y="833"/>
                    </a:lnTo>
                    <a:lnTo>
                      <a:pt x="134" y="828"/>
                    </a:lnTo>
                    <a:lnTo>
                      <a:pt x="144" y="826"/>
                    </a:lnTo>
                    <a:lnTo>
                      <a:pt x="157" y="824"/>
                    </a:lnTo>
                    <a:lnTo>
                      <a:pt x="159" y="820"/>
                    </a:lnTo>
                    <a:lnTo>
                      <a:pt x="166" y="818"/>
                    </a:lnTo>
                    <a:lnTo>
                      <a:pt x="170" y="822"/>
                    </a:lnTo>
                    <a:lnTo>
                      <a:pt x="174" y="818"/>
                    </a:lnTo>
                    <a:lnTo>
                      <a:pt x="176" y="814"/>
                    </a:lnTo>
                    <a:lnTo>
                      <a:pt x="178" y="809"/>
                    </a:lnTo>
                    <a:lnTo>
                      <a:pt x="185" y="801"/>
                    </a:lnTo>
                    <a:lnTo>
                      <a:pt x="191" y="797"/>
                    </a:lnTo>
                    <a:lnTo>
                      <a:pt x="208" y="786"/>
                    </a:lnTo>
                    <a:lnTo>
                      <a:pt x="212" y="786"/>
                    </a:lnTo>
                    <a:lnTo>
                      <a:pt x="212" y="790"/>
                    </a:lnTo>
                    <a:lnTo>
                      <a:pt x="219" y="792"/>
                    </a:lnTo>
                    <a:lnTo>
                      <a:pt x="223" y="788"/>
                    </a:lnTo>
                    <a:lnTo>
                      <a:pt x="217" y="790"/>
                    </a:lnTo>
                    <a:lnTo>
                      <a:pt x="217" y="784"/>
                    </a:lnTo>
                    <a:lnTo>
                      <a:pt x="215" y="779"/>
                    </a:lnTo>
                    <a:lnTo>
                      <a:pt x="217" y="769"/>
                    </a:lnTo>
                    <a:lnTo>
                      <a:pt x="221" y="754"/>
                    </a:lnTo>
                    <a:lnTo>
                      <a:pt x="227" y="752"/>
                    </a:lnTo>
                    <a:lnTo>
                      <a:pt x="234" y="752"/>
                    </a:lnTo>
                    <a:lnTo>
                      <a:pt x="236" y="754"/>
                    </a:lnTo>
                    <a:lnTo>
                      <a:pt x="232" y="750"/>
                    </a:lnTo>
                    <a:lnTo>
                      <a:pt x="227" y="750"/>
                    </a:lnTo>
                    <a:lnTo>
                      <a:pt x="225" y="743"/>
                    </a:lnTo>
                    <a:lnTo>
                      <a:pt x="227" y="739"/>
                    </a:lnTo>
                    <a:lnTo>
                      <a:pt x="230" y="735"/>
                    </a:lnTo>
                    <a:lnTo>
                      <a:pt x="236" y="731"/>
                    </a:lnTo>
                    <a:lnTo>
                      <a:pt x="238" y="726"/>
                    </a:lnTo>
                    <a:lnTo>
                      <a:pt x="249" y="722"/>
                    </a:lnTo>
                    <a:lnTo>
                      <a:pt x="249" y="716"/>
                    </a:lnTo>
                    <a:lnTo>
                      <a:pt x="249" y="711"/>
                    </a:lnTo>
                    <a:lnTo>
                      <a:pt x="255" y="707"/>
                    </a:lnTo>
                    <a:lnTo>
                      <a:pt x="255" y="703"/>
                    </a:lnTo>
                    <a:lnTo>
                      <a:pt x="257" y="699"/>
                    </a:lnTo>
                    <a:lnTo>
                      <a:pt x="255" y="703"/>
                    </a:lnTo>
                    <a:lnTo>
                      <a:pt x="255" y="703"/>
                    </a:lnTo>
                    <a:lnTo>
                      <a:pt x="251" y="707"/>
                    </a:lnTo>
                    <a:lnTo>
                      <a:pt x="247" y="711"/>
                    </a:lnTo>
                    <a:lnTo>
                      <a:pt x="240" y="713"/>
                    </a:lnTo>
                    <a:lnTo>
                      <a:pt x="225" y="718"/>
                    </a:lnTo>
                    <a:lnTo>
                      <a:pt x="212" y="722"/>
                    </a:lnTo>
                    <a:lnTo>
                      <a:pt x="208" y="722"/>
                    </a:lnTo>
                    <a:lnTo>
                      <a:pt x="206" y="718"/>
                    </a:lnTo>
                    <a:lnTo>
                      <a:pt x="206" y="713"/>
                    </a:lnTo>
                    <a:lnTo>
                      <a:pt x="202" y="709"/>
                    </a:lnTo>
                    <a:lnTo>
                      <a:pt x="206" y="701"/>
                    </a:lnTo>
                    <a:lnTo>
                      <a:pt x="212" y="699"/>
                    </a:lnTo>
                    <a:lnTo>
                      <a:pt x="217" y="701"/>
                    </a:lnTo>
                    <a:lnTo>
                      <a:pt x="217" y="705"/>
                    </a:lnTo>
                    <a:lnTo>
                      <a:pt x="219" y="707"/>
                    </a:lnTo>
                    <a:lnTo>
                      <a:pt x="219" y="701"/>
                    </a:lnTo>
                    <a:lnTo>
                      <a:pt x="208" y="694"/>
                    </a:lnTo>
                    <a:lnTo>
                      <a:pt x="206" y="688"/>
                    </a:lnTo>
                    <a:lnTo>
                      <a:pt x="208" y="692"/>
                    </a:lnTo>
                    <a:lnTo>
                      <a:pt x="202" y="701"/>
                    </a:lnTo>
                    <a:lnTo>
                      <a:pt x="198" y="699"/>
                    </a:lnTo>
                    <a:lnTo>
                      <a:pt x="195" y="709"/>
                    </a:lnTo>
                    <a:lnTo>
                      <a:pt x="191" y="711"/>
                    </a:lnTo>
                    <a:lnTo>
                      <a:pt x="191" y="720"/>
                    </a:lnTo>
                    <a:lnTo>
                      <a:pt x="193" y="726"/>
                    </a:lnTo>
                    <a:lnTo>
                      <a:pt x="189" y="731"/>
                    </a:lnTo>
                    <a:lnTo>
                      <a:pt x="185" y="728"/>
                    </a:lnTo>
                    <a:lnTo>
                      <a:pt x="183" y="726"/>
                    </a:lnTo>
                    <a:lnTo>
                      <a:pt x="176" y="705"/>
                    </a:lnTo>
                    <a:lnTo>
                      <a:pt x="172" y="701"/>
                    </a:lnTo>
                    <a:lnTo>
                      <a:pt x="172" y="694"/>
                    </a:lnTo>
                    <a:lnTo>
                      <a:pt x="166" y="699"/>
                    </a:lnTo>
                    <a:lnTo>
                      <a:pt x="161" y="701"/>
                    </a:lnTo>
                    <a:lnTo>
                      <a:pt x="161" y="694"/>
                    </a:lnTo>
                    <a:lnTo>
                      <a:pt x="157" y="692"/>
                    </a:lnTo>
                    <a:lnTo>
                      <a:pt x="155" y="686"/>
                    </a:lnTo>
                    <a:lnTo>
                      <a:pt x="151" y="684"/>
                    </a:lnTo>
                    <a:lnTo>
                      <a:pt x="138" y="688"/>
                    </a:lnTo>
                    <a:lnTo>
                      <a:pt x="134" y="688"/>
                    </a:lnTo>
                    <a:lnTo>
                      <a:pt x="127" y="690"/>
                    </a:lnTo>
                    <a:lnTo>
                      <a:pt x="123" y="690"/>
                    </a:lnTo>
                    <a:lnTo>
                      <a:pt x="119" y="694"/>
                    </a:lnTo>
                    <a:lnTo>
                      <a:pt x="106" y="701"/>
                    </a:lnTo>
                    <a:lnTo>
                      <a:pt x="102" y="696"/>
                    </a:lnTo>
                    <a:lnTo>
                      <a:pt x="98" y="694"/>
                    </a:lnTo>
                    <a:lnTo>
                      <a:pt x="102" y="694"/>
                    </a:lnTo>
                    <a:lnTo>
                      <a:pt x="106" y="690"/>
                    </a:lnTo>
                    <a:lnTo>
                      <a:pt x="108" y="686"/>
                    </a:lnTo>
                    <a:lnTo>
                      <a:pt x="108" y="675"/>
                    </a:lnTo>
                    <a:lnTo>
                      <a:pt x="115" y="673"/>
                    </a:lnTo>
                    <a:lnTo>
                      <a:pt x="106" y="662"/>
                    </a:lnTo>
                    <a:lnTo>
                      <a:pt x="106" y="658"/>
                    </a:lnTo>
                    <a:lnTo>
                      <a:pt x="119" y="645"/>
                    </a:lnTo>
                    <a:lnTo>
                      <a:pt x="115" y="624"/>
                    </a:lnTo>
                    <a:lnTo>
                      <a:pt x="117" y="620"/>
                    </a:lnTo>
                    <a:lnTo>
                      <a:pt x="115" y="615"/>
                    </a:lnTo>
                    <a:lnTo>
                      <a:pt x="115" y="611"/>
                    </a:lnTo>
                    <a:lnTo>
                      <a:pt x="115" y="607"/>
                    </a:lnTo>
                    <a:lnTo>
                      <a:pt x="112" y="601"/>
                    </a:lnTo>
                    <a:lnTo>
                      <a:pt x="115" y="596"/>
                    </a:lnTo>
                    <a:lnTo>
                      <a:pt x="121" y="586"/>
                    </a:lnTo>
                    <a:lnTo>
                      <a:pt x="123" y="581"/>
                    </a:lnTo>
                    <a:lnTo>
                      <a:pt x="129" y="581"/>
                    </a:lnTo>
                    <a:lnTo>
                      <a:pt x="134" y="579"/>
                    </a:lnTo>
                    <a:lnTo>
                      <a:pt x="127" y="579"/>
                    </a:lnTo>
                    <a:lnTo>
                      <a:pt x="125" y="575"/>
                    </a:lnTo>
                    <a:lnTo>
                      <a:pt x="125" y="579"/>
                    </a:lnTo>
                    <a:lnTo>
                      <a:pt x="121" y="584"/>
                    </a:lnTo>
                    <a:lnTo>
                      <a:pt x="115" y="592"/>
                    </a:lnTo>
                    <a:lnTo>
                      <a:pt x="108" y="594"/>
                    </a:lnTo>
                    <a:lnTo>
                      <a:pt x="104" y="598"/>
                    </a:lnTo>
                    <a:lnTo>
                      <a:pt x="110" y="603"/>
                    </a:lnTo>
                    <a:lnTo>
                      <a:pt x="106" y="611"/>
                    </a:lnTo>
                    <a:lnTo>
                      <a:pt x="104" y="613"/>
                    </a:lnTo>
                    <a:lnTo>
                      <a:pt x="100" y="613"/>
                    </a:lnTo>
                    <a:lnTo>
                      <a:pt x="98" y="611"/>
                    </a:lnTo>
                    <a:lnTo>
                      <a:pt x="93" y="615"/>
                    </a:lnTo>
                    <a:lnTo>
                      <a:pt x="87" y="618"/>
                    </a:lnTo>
                    <a:lnTo>
                      <a:pt x="76" y="618"/>
                    </a:lnTo>
                    <a:lnTo>
                      <a:pt x="68" y="615"/>
                    </a:lnTo>
                    <a:lnTo>
                      <a:pt x="57" y="611"/>
                    </a:lnTo>
                    <a:lnTo>
                      <a:pt x="57" y="605"/>
                    </a:lnTo>
                    <a:lnTo>
                      <a:pt x="61" y="601"/>
                    </a:lnTo>
                    <a:lnTo>
                      <a:pt x="57" y="596"/>
                    </a:lnTo>
                    <a:lnTo>
                      <a:pt x="53" y="590"/>
                    </a:lnTo>
                    <a:lnTo>
                      <a:pt x="53" y="588"/>
                    </a:lnTo>
                    <a:lnTo>
                      <a:pt x="51" y="581"/>
                    </a:lnTo>
                    <a:lnTo>
                      <a:pt x="51" y="577"/>
                    </a:lnTo>
                    <a:lnTo>
                      <a:pt x="49" y="579"/>
                    </a:lnTo>
                    <a:lnTo>
                      <a:pt x="44" y="575"/>
                    </a:lnTo>
                    <a:lnTo>
                      <a:pt x="40" y="571"/>
                    </a:lnTo>
                    <a:lnTo>
                      <a:pt x="44" y="567"/>
                    </a:lnTo>
                    <a:lnTo>
                      <a:pt x="34" y="560"/>
                    </a:lnTo>
                    <a:lnTo>
                      <a:pt x="40" y="558"/>
                    </a:lnTo>
                    <a:lnTo>
                      <a:pt x="44" y="556"/>
                    </a:lnTo>
                    <a:lnTo>
                      <a:pt x="49" y="552"/>
                    </a:lnTo>
                    <a:lnTo>
                      <a:pt x="55" y="547"/>
                    </a:lnTo>
                    <a:lnTo>
                      <a:pt x="59" y="545"/>
                    </a:lnTo>
                    <a:lnTo>
                      <a:pt x="59" y="549"/>
                    </a:lnTo>
                    <a:lnTo>
                      <a:pt x="63" y="552"/>
                    </a:lnTo>
                    <a:lnTo>
                      <a:pt x="68" y="556"/>
                    </a:lnTo>
                    <a:lnTo>
                      <a:pt x="70" y="560"/>
                    </a:lnTo>
                    <a:lnTo>
                      <a:pt x="61" y="567"/>
                    </a:lnTo>
                    <a:lnTo>
                      <a:pt x="68" y="562"/>
                    </a:lnTo>
                    <a:lnTo>
                      <a:pt x="72" y="562"/>
                    </a:lnTo>
                    <a:lnTo>
                      <a:pt x="78" y="558"/>
                    </a:lnTo>
                    <a:lnTo>
                      <a:pt x="80" y="564"/>
                    </a:lnTo>
                    <a:lnTo>
                      <a:pt x="78" y="569"/>
                    </a:lnTo>
                    <a:lnTo>
                      <a:pt x="83" y="571"/>
                    </a:lnTo>
                    <a:lnTo>
                      <a:pt x="87" y="569"/>
                    </a:lnTo>
                    <a:lnTo>
                      <a:pt x="91" y="564"/>
                    </a:lnTo>
                    <a:lnTo>
                      <a:pt x="87" y="558"/>
                    </a:lnTo>
                    <a:lnTo>
                      <a:pt x="83" y="556"/>
                    </a:lnTo>
                    <a:lnTo>
                      <a:pt x="89" y="556"/>
                    </a:lnTo>
                    <a:lnTo>
                      <a:pt x="87" y="549"/>
                    </a:lnTo>
                    <a:lnTo>
                      <a:pt x="80" y="554"/>
                    </a:lnTo>
                    <a:lnTo>
                      <a:pt x="76" y="552"/>
                    </a:lnTo>
                    <a:lnTo>
                      <a:pt x="66" y="549"/>
                    </a:lnTo>
                    <a:lnTo>
                      <a:pt x="61" y="545"/>
                    </a:lnTo>
                    <a:lnTo>
                      <a:pt x="57" y="543"/>
                    </a:lnTo>
                    <a:lnTo>
                      <a:pt x="51" y="541"/>
                    </a:lnTo>
                    <a:lnTo>
                      <a:pt x="51" y="537"/>
                    </a:lnTo>
                    <a:lnTo>
                      <a:pt x="55" y="537"/>
                    </a:lnTo>
                    <a:lnTo>
                      <a:pt x="61" y="532"/>
                    </a:lnTo>
                    <a:lnTo>
                      <a:pt x="51" y="530"/>
                    </a:lnTo>
                    <a:lnTo>
                      <a:pt x="55" y="526"/>
                    </a:lnTo>
                    <a:lnTo>
                      <a:pt x="49" y="526"/>
                    </a:lnTo>
                    <a:lnTo>
                      <a:pt x="51" y="522"/>
                    </a:lnTo>
                    <a:lnTo>
                      <a:pt x="53" y="515"/>
                    </a:lnTo>
                    <a:lnTo>
                      <a:pt x="66" y="511"/>
                    </a:lnTo>
                    <a:lnTo>
                      <a:pt x="70" y="507"/>
                    </a:lnTo>
                    <a:lnTo>
                      <a:pt x="72" y="505"/>
                    </a:lnTo>
                    <a:lnTo>
                      <a:pt x="68" y="509"/>
                    </a:lnTo>
                    <a:lnTo>
                      <a:pt x="55" y="513"/>
                    </a:lnTo>
                    <a:lnTo>
                      <a:pt x="49" y="522"/>
                    </a:lnTo>
                    <a:lnTo>
                      <a:pt x="46" y="526"/>
                    </a:lnTo>
                    <a:lnTo>
                      <a:pt x="42" y="528"/>
                    </a:lnTo>
                    <a:lnTo>
                      <a:pt x="40" y="524"/>
                    </a:lnTo>
                    <a:lnTo>
                      <a:pt x="40" y="518"/>
                    </a:lnTo>
                    <a:lnTo>
                      <a:pt x="36" y="513"/>
                    </a:lnTo>
                    <a:lnTo>
                      <a:pt x="36" y="507"/>
                    </a:lnTo>
                    <a:lnTo>
                      <a:pt x="42" y="505"/>
                    </a:lnTo>
                    <a:lnTo>
                      <a:pt x="38" y="498"/>
                    </a:lnTo>
                    <a:lnTo>
                      <a:pt x="34" y="500"/>
                    </a:lnTo>
                    <a:lnTo>
                      <a:pt x="32" y="494"/>
                    </a:lnTo>
                    <a:lnTo>
                      <a:pt x="34" y="490"/>
                    </a:lnTo>
                    <a:lnTo>
                      <a:pt x="38" y="492"/>
                    </a:lnTo>
                    <a:lnTo>
                      <a:pt x="44" y="492"/>
                    </a:lnTo>
                    <a:lnTo>
                      <a:pt x="40" y="488"/>
                    </a:lnTo>
                    <a:lnTo>
                      <a:pt x="40" y="483"/>
                    </a:lnTo>
                    <a:lnTo>
                      <a:pt x="49" y="483"/>
                    </a:lnTo>
                    <a:lnTo>
                      <a:pt x="51" y="479"/>
                    </a:lnTo>
                    <a:lnTo>
                      <a:pt x="51" y="475"/>
                    </a:lnTo>
                    <a:lnTo>
                      <a:pt x="55" y="471"/>
                    </a:lnTo>
                    <a:lnTo>
                      <a:pt x="74" y="454"/>
                    </a:lnTo>
                    <a:lnTo>
                      <a:pt x="80" y="451"/>
                    </a:lnTo>
                    <a:lnTo>
                      <a:pt x="85" y="454"/>
                    </a:lnTo>
                    <a:lnTo>
                      <a:pt x="85" y="456"/>
                    </a:lnTo>
                    <a:lnTo>
                      <a:pt x="85" y="456"/>
                    </a:lnTo>
                    <a:lnTo>
                      <a:pt x="85" y="456"/>
                    </a:lnTo>
                    <a:lnTo>
                      <a:pt x="87" y="460"/>
                    </a:lnTo>
                    <a:lnTo>
                      <a:pt x="89" y="460"/>
                    </a:lnTo>
                    <a:lnTo>
                      <a:pt x="85" y="456"/>
                    </a:lnTo>
                    <a:lnTo>
                      <a:pt x="85" y="456"/>
                    </a:lnTo>
                    <a:lnTo>
                      <a:pt x="85" y="451"/>
                    </a:lnTo>
                    <a:lnTo>
                      <a:pt x="91" y="449"/>
                    </a:lnTo>
                    <a:lnTo>
                      <a:pt x="98" y="443"/>
                    </a:lnTo>
                    <a:lnTo>
                      <a:pt x="91" y="447"/>
                    </a:lnTo>
                    <a:lnTo>
                      <a:pt x="87" y="441"/>
                    </a:lnTo>
                    <a:lnTo>
                      <a:pt x="91" y="439"/>
                    </a:lnTo>
                    <a:lnTo>
                      <a:pt x="91" y="434"/>
                    </a:lnTo>
                    <a:lnTo>
                      <a:pt x="93" y="430"/>
                    </a:lnTo>
                    <a:lnTo>
                      <a:pt x="100" y="428"/>
                    </a:lnTo>
                    <a:lnTo>
                      <a:pt x="106" y="430"/>
                    </a:lnTo>
                    <a:lnTo>
                      <a:pt x="102" y="424"/>
                    </a:lnTo>
                    <a:lnTo>
                      <a:pt x="104" y="420"/>
                    </a:lnTo>
                    <a:lnTo>
                      <a:pt x="110" y="417"/>
                    </a:lnTo>
                    <a:lnTo>
                      <a:pt x="115" y="417"/>
                    </a:lnTo>
                    <a:lnTo>
                      <a:pt x="123" y="424"/>
                    </a:lnTo>
                    <a:lnTo>
                      <a:pt x="125" y="428"/>
                    </a:lnTo>
                    <a:lnTo>
                      <a:pt x="119" y="437"/>
                    </a:lnTo>
                    <a:lnTo>
                      <a:pt x="125" y="432"/>
                    </a:lnTo>
                    <a:lnTo>
                      <a:pt x="129" y="432"/>
                    </a:lnTo>
                    <a:lnTo>
                      <a:pt x="134" y="437"/>
                    </a:lnTo>
                    <a:lnTo>
                      <a:pt x="138" y="437"/>
                    </a:lnTo>
                    <a:lnTo>
                      <a:pt x="151" y="430"/>
                    </a:lnTo>
                    <a:lnTo>
                      <a:pt x="159" y="422"/>
                    </a:lnTo>
                    <a:lnTo>
                      <a:pt x="166" y="417"/>
                    </a:lnTo>
                    <a:lnTo>
                      <a:pt x="170" y="420"/>
                    </a:lnTo>
                    <a:lnTo>
                      <a:pt x="174" y="424"/>
                    </a:lnTo>
                    <a:lnTo>
                      <a:pt x="178" y="424"/>
                    </a:lnTo>
                    <a:lnTo>
                      <a:pt x="189" y="426"/>
                    </a:lnTo>
                    <a:lnTo>
                      <a:pt x="195" y="424"/>
                    </a:lnTo>
                    <a:lnTo>
                      <a:pt x="204" y="415"/>
                    </a:lnTo>
                    <a:lnTo>
                      <a:pt x="206" y="411"/>
                    </a:lnTo>
                    <a:lnTo>
                      <a:pt x="206" y="394"/>
                    </a:lnTo>
                    <a:lnTo>
                      <a:pt x="208" y="383"/>
                    </a:lnTo>
                    <a:lnTo>
                      <a:pt x="204" y="373"/>
                    </a:lnTo>
                    <a:lnTo>
                      <a:pt x="200" y="371"/>
                    </a:lnTo>
                    <a:lnTo>
                      <a:pt x="200" y="366"/>
                    </a:lnTo>
                    <a:lnTo>
                      <a:pt x="202" y="364"/>
                    </a:lnTo>
                    <a:lnTo>
                      <a:pt x="206" y="368"/>
                    </a:lnTo>
                    <a:lnTo>
                      <a:pt x="212" y="366"/>
                    </a:lnTo>
                    <a:lnTo>
                      <a:pt x="219" y="362"/>
                    </a:lnTo>
                    <a:lnTo>
                      <a:pt x="219" y="358"/>
                    </a:lnTo>
                    <a:lnTo>
                      <a:pt x="219" y="351"/>
                    </a:lnTo>
                    <a:lnTo>
                      <a:pt x="215" y="347"/>
                    </a:lnTo>
                    <a:lnTo>
                      <a:pt x="217" y="345"/>
                    </a:lnTo>
                    <a:lnTo>
                      <a:pt x="212" y="343"/>
                    </a:lnTo>
                    <a:lnTo>
                      <a:pt x="208" y="347"/>
                    </a:lnTo>
                    <a:lnTo>
                      <a:pt x="202" y="351"/>
                    </a:lnTo>
                    <a:lnTo>
                      <a:pt x="198" y="347"/>
                    </a:lnTo>
                    <a:lnTo>
                      <a:pt x="191" y="349"/>
                    </a:lnTo>
                    <a:lnTo>
                      <a:pt x="187" y="351"/>
                    </a:lnTo>
                    <a:lnTo>
                      <a:pt x="181" y="356"/>
                    </a:lnTo>
                    <a:lnTo>
                      <a:pt x="174" y="358"/>
                    </a:lnTo>
                    <a:lnTo>
                      <a:pt x="168" y="366"/>
                    </a:lnTo>
                    <a:lnTo>
                      <a:pt x="166" y="356"/>
                    </a:lnTo>
                    <a:lnTo>
                      <a:pt x="161" y="349"/>
                    </a:lnTo>
                    <a:lnTo>
                      <a:pt x="157" y="349"/>
                    </a:lnTo>
                    <a:lnTo>
                      <a:pt x="159" y="356"/>
                    </a:lnTo>
                    <a:lnTo>
                      <a:pt x="159" y="360"/>
                    </a:lnTo>
                    <a:lnTo>
                      <a:pt x="151" y="349"/>
                    </a:lnTo>
                    <a:lnTo>
                      <a:pt x="146" y="347"/>
                    </a:lnTo>
                    <a:lnTo>
                      <a:pt x="132" y="343"/>
                    </a:lnTo>
                    <a:lnTo>
                      <a:pt x="121" y="345"/>
                    </a:lnTo>
                    <a:lnTo>
                      <a:pt x="117" y="343"/>
                    </a:lnTo>
                    <a:lnTo>
                      <a:pt x="110" y="343"/>
                    </a:lnTo>
                    <a:lnTo>
                      <a:pt x="102" y="336"/>
                    </a:lnTo>
                    <a:lnTo>
                      <a:pt x="89" y="328"/>
                    </a:lnTo>
                    <a:lnTo>
                      <a:pt x="85" y="324"/>
                    </a:lnTo>
                    <a:lnTo>
                      <a:pt x="85" y="319"/>
                    </a:lnTo>
                    <a:lnTo>
                      <a:pt x="89" y="309"/>
                    </a:lnTo>
                    <a:lnTo>
                      <a:pt x="89" y="309"/>
                    </a:lnTo>
                    <a:lnTo>
                      <a:pt x="85" y="302"/>
                    </a:lnTo>
                    <a:lnTo>
                      <a:pt x="85" y="298"/>
                    </a:lnTo>
                    <a:lnTo>
                      <a:pt x="80" y="292"/>
                    </a:lnTo>
                    <a:lnTo>
                      <a:pt x="83" y="287"/>
                    </a:lnTo>
                    <a:lnTo>
                      <a:pt x="83" y="292"/>
                    </a:lnTo>
                    <a:lnTo>
                      <a:pt x="87" y="294"/>
                    </a:lnTo>
                    <a:lnTo>
                      <a:pt x="91" y="294"/>
                    </a:lnTo>
                    <a:lnTo>
                      <a:pt x="95" y="290"/>
                    </a:lnTo>
                    <a:lnTo>
                      <a:pt x="100" y="292"/>
                    </a:lnTo>
                    <a:lnTo>
                      <a:pt x="104" y="294"/>
                    </a:lnTo>
                    <a:lnTo>
                      <a:pt x="100" y="287"/>
                    </a:lnTo>
                    <a:lnTo>
                      <a:pt x="87" y="279"/>
                    </a:lnTo>
                    <a:lnTo>
                      <a:pt x="91" y="283"/>
                    </a:lnTo>
                    <a:lnTo>
                      <a:pt x="87" y="281"/>
                    </a:lnTo>
                    <a:lnTo>
                      <a:pt x="83" y="277"/>
                    </a:lnTo>
                    <a:lnTo>
                      <a:pt x="78" y="275"/>
                    </a:lnTo>
                    <a:lnTo>
                      <a:pt x="74" y="270"/>
                    </a:lnTo>
                    <a:lnTo>
                      <a:pt x="63" y="253"/>
                    </a:lnTo>
                    <a:lnTo>
                      <a:pt x="68" y="253"/>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72" name="Freeform 1140">
                <a:extLst>
                  <a:ext uri="{FF2B5EF4-FFF2-40B4-BE49-F238E27FC236}">
                    <a16:creationId xmlns:a16="http://schemas.microsoft.com/office/drawing/2014/main" id="{52AFE1C4-02A2-9344-9736-9B4DE579BF74}"/>
                  </a:ext>
                </a:extLst>
              </p:cNvPr>
              <p:cNvSpPr>
                <a:spLocks/>
              </p:cNvSpPr>
              <p:nvPr/>
            </p:nvSpPr>
            <p:spPr bwMode="auto">
              <a:xfrm>
                <a:off x="481" y="3054"/>
                <a:ext cx="1096" cy="937"/>
              </a:xfrm>
              <a:custGeom>
                <a:avLst/>
                <a:gdLst>
                  <a:gd name="T0" fmla="*/ 161 w 1096"/>
                  <a:gd name="T1" fmla="*/ 230 h 937"/>
                  <a:gd name="T2" fmla="*/ 210 w 1096"/>
                  <a:gd name="T3" fmla="*/ 279 h 937"/>
                  <a:gd name="T4" fmla="*/ 219 w 1096"/>
                  <a:gd name="T5" fmla="*/ 230 h 937"/>
                  <a:gd name="T6" fmla="*/ 223 w 1096"/>
                  <a:gd name="T7" fmla="*/ 241 h 937"/>
                  <a:gd name="T8" fmla="*/ 170 w 1096"/>
                  <a:gd name="T9" fmla="*/ 143 h 937"/>
                  <a:gd name="T10" fmla="*/ 242 w 1096"/>
                  <a:gd name="T11" fmla="*/ 68 h 937"/>
                  <a:gd name="T12" fmla="*/ 313 w 1096"/>
                  <a:gd name="T13" fmla="*/ 43 h 937"/>
                  <a:gd name="T14" fmla="*/ 393 w 1096"/>
                  <a:gd name="T15" fmla="*/ 0 h 937"/>
                  <a:gd name="T16" fmla="*/ 423 w 1096"/>
                  <a:gd name="T17" fmla="*/ 36 h 937"/>
                  <a:gd name="T18" fmla="*/ 489 w 1096"/>
                  <a:gd name="T19" fmla="*/ 66 h 937"/>
                  <a:gd name="T20" fmla="*/ 577 w 1096"/>
                  <a:gd name="T21" fmla="*/ 87 h 937"/>
                  <a:gd name="T22" fmla="*/ 668 w 1096"/>
                  <a:gd name="T23" fmla="*/ 109 h 937"/>
                  <a:gd name="T24" fmla="*/ 777 w 1096"/>
                  <a:gd name="T25" fmla="*/ 673 h 937"/>
                  <a:gd name="T26" fmla="*/ 894 w 1096"/>
                  <a:gd name="T27" fmla="*/ 684 h 937"/>
                  <a:gd name="T28" fmla="*/ 996 w 1096"/>
                  <a:gd name="T29" fmla="*/ 799 h 937"/>
                  <a:gd name="T30" fmla="*/ 1083 w 1096"/>
                  <a:gd name="T31" fmla="*/ 856 h 937"/>
                  <a:gd name="T32" fmla="*/ 1075 w 1096"/>
                  <a:gd name="T33" fmla="*/ 918 h 937"/>
                  <a:gd name="T34" fmla="*/ 1030 w 1096"/>
                  <a:gd name="T35" fmla="*/ 882 h 937"/>
                  <a:gd name="T36" fmla="*/ 1007 w 1096"/>
                  <a:gd name="T37" fmla="*/ 848 h 937"/>
                  <a:gd name="T38" fmla="*/ 966 w 1096"/>
                  <a:gd name="T39" fmla="*/ 801 h 937"/>
                  <a:gd name="T40" fmla="*/ 945 w 1096"/>
                  <a:gd name="T41" fmla="*/ 771 h 937"/>
                  <a:gd name="T42" fmla="*/ 902 w 1096"/>
                  <a:gd name="T43" fmla="*/ 731 h 937"/>
                  <a:gd name="T44" fmla="*/ 900 w 1096"/>
                  <a:gd name="T45" fmla="*/ 765 h 937"/>
                  <a:gd name="T46" fmla="*/ 847 w 1096"/>
                  <a:gd name="T47" fmla="*/ 731 h 937"/>
                  <a:gd name="T48" fmla="*/ 828 w 1096"/>
                  <a:gd name="T49" fmla="*/ 752 h 937"/>
                  <a:gd name="T50" fmla="*/ 762 w 1096"/>
                  <a:gd name="T51" fmla="*/ 686 h 937"/>
                  <a:gd name="T52" fmla="*/ 713 w 1096"/>
                  <a:gd name="T53" fmla="*/ 682 h 937"/>
                  <a:gd name="T54" fmla="*/ 613 w 1096"/>
                  <a:gd name="T55" fmla="*/ 643 h 937"/>
                  <a:gd name="T56" fmla="*/ 574 w 1096"/>
                  <a:gd name="T57" fmla="*/ 633 h 937"/>
                  <a:gd name="T58" fmla="*/ 530 w 1096"/>
                  <a:gd name="T59" fmla="*/ 624 h 937"/>
                  <a:gd name="T60" fmla="*/ 508 w 1096"/>
                  <a:gd name="T61" fmla="*/ 635 h 937"/>
                  <a:gd name="T62" fmla="*/ 504 w 1096"/>
                  <a:gd name="T63" fmla="*/ 679 h 937"/>
                  <a:gd name="T64" fmla="*/ 453 w 1096"/>
                  <a:gd name="T65" fmla="*/ 699 h 937"/>
                  <a:gd name="T66" fmla="*/ 413 w 1096"/>
                  <a:gd name="T67" fmla="*/ 703 h 937"/>
                  <a:gd name="T68" fmla="*/ 453 w 1096"/>
                  <a:gd name="T69" fmla="*/ 615 h 937"/>
                  <a:gd name="T70" fmla="*/ 453 w 1096"/>
                  <a:gd name="T71" fmla="*/ 601 h 937"/>
                  <a:gd name="T72" fmla="*/ 379 w 1096"/>
                  <a:gd name="T73" fmla="*/ 654 h 937"/>
                  <a:gd name="T74" fmla="*/ 332 w 1096"/>
                  <a:gd name="T75" fmla="*/ 713 h 937"/>
                  <a:gd name="T76" fmla="*/ 319 w 1096"/>
                  <a:gd name="T77" fmla="*/ 771 h 937"/>
                  <a:gd name="T78" fmla="*/ 251 w 1096"/>
                  <a:gd name="T79" fmla="*/ 807 h 937"/>
                  <a:gd name="T80" fmla="*/ 181 w 1096"/>
                  <a:gd name="T81" fmla="*/ 843 h 937"/>
                  <a:gd name="T82" fmla="*/ 129 w 1096"/>
                  <a:gd name="T83" fmla="*/ 882 h 937"/>
                  <a:gd name="T84" fmla="*/ 76 w 1096"/>
                  <a:gd name="T85" fmla="*/ 875 h 937"/>
                  <a:gd name="T86" fmla="*/ 12 w 1096"/>
                  <a:gd name="T87" fmla="*/ 884 h 937"/>
                  <a:gd name="T88" fmla="*/ 85 w 1096"/>
                  <a:gd name="T89" fmla="*/ 852 h 937"/>
                  <a:gd name="T90" fmla="*/ 159 w 1096"/>
                  <a:gd name="T91" fmla="*/ 820 h 937"/>
                  <a:gd name="T92" fmla="*/ 234 w 1096"/>
                  <a:gd name="T93" fmla="*/ 752 h 937"/>
                  <a:gd name="T94" fmla="*/ 240 w 1096"/>
                  <a:gd name="T95" fmla="*/ 713 h 937"/>
                  <a:gd name="T96" fmla="*/ 191 w 1096"/>
                  <a:gd name="T97" fmla="*/ 711 h 937"/>
                  <a:gd name="T98" fmla="*/ 119 w 1096"/>
                  <a:gd name="T99" fmla="*/ 694 h 937"/>
                  <a:gd name="T100" fmla="*/ 121 w 1096"/>
                  <a:gd name="T101" fmla="*/ 586 h 937"/>
                  <a:gd name="T102" fmla="*/ 68 w 1096"/>
                  <a:gd name="T103" fmla="*/ 615 h 937"/>
                  <a:gd name="T104" fmla="*/ 59 w 1096"/>
                  <a:gd name="T105" fmla="*/ 549 h 937"/>
                  <a:gd name="T106" fmla="*/ 66 w 1096"/>
                  <a:gd name="T107" fmla="*/ 549 h 937"/>
                  <a:gd name="T108" fmla="*/ 42 w 1096"/>
                  <a:gd name="T109" fmla="*/ 528 h 937"/>
                  <a:gd name="T110" fmla="*/ 80 w 1096"/>
                  <a:gd name="T111" fmla="*/ 451 h 937"/>
                  <a:gd name="T112" fmla="*/ 102 w 1096"/>
                  <a:gd name="T113" fmla="*/ 424 h 937"/>
                  <a:gd name="T114" fmla="*/ 204 w 1096"/>
                  <a:gd name="T115" fmla="*/ 415 h 937"/>
                  <a:gd name="T116" fmla="*/ 191 w 1096"/>
                  <a:gd name="T117" fmla="*/ 349 h 937"/>
                  <a:gd name="T118" fmla="*/ 85 w 1096"/>
                  <a:gd name="T119" fmla="*/ 319 h 937"/>
                  <a:gd name="T120" fmla="*/ 74 w 1096"/>
                  <a:gd name="T121" fmla="*/ 270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96" h="937">
                    <a:moveTo>
                      <a:pt x="68" y="253"/>
                    </a:moveTo>
                    <a:lnTo>
                      <a:pt x="72" y="253"/>
                    </a:lnTo>
                    <a:lnTo>
                      <a:pt x="76" y="253"/>
                    </a:lnTo>
                    <a:lnTo>
                      <a:pt x="80" y="249"/>
                    </a:lnTo>
                    <a:lnTo>
                      <a:pt x="85" y="247"/>
                    </a:lnTo>
                    <a:lnTo>
                      <a:pt x="91" y="251"/>
                    </a:lnTo>
                    <a:lnTo>
                      <a:pt x="95" y="249"/>
                    </a:lnTo>
                    <a:lnTo>
                      <a:pt x="98" y="245"/>
                    </a:lnTo>
                    <a:lnTo>
                      <a:pt x="115" y="241"/>
                    </a:lnTo>
                    <a:lnTo>
                      <a:pt x="123" y="247"/>
                    </a:lnTo>
                    <a:lnTo>
                      <a:pt x="129" y="247"/>
                    </a:lnTo>
                    <a:lnTo>
                      <a:pt x="129" y="243"/>
                    </a:lnTo>
                    <a:lnTo>
                      <a:pt x="127" y="236"/>
                    </a:lnTo>
                    <a:lnTo>
                      <a:pt x="134" y="234"/>
                    </a:lnTo>
                    <a:lnTo>
                      <a:pt x="138" y="232"/>
                    </a:lnTo>
                    <a:lnTo>
                      <a:pt x="149" y="234"/>
                    </a:lnTo>
                    <a:lnTo>
                      <a:pt x="151" y="234"/>
                    </a:lnTo>
                    <a:lnTo>
                      <a:pt x="157" y="232"/>
                    </a:lnTo>
                    <a:lnTo>
                      <a:pt x="161" y="230"/>
                    </a:lnTo>
                    <a:lnTo>
                      <a:pt x="166" y="230"/>
                    </a:lnTo>
                    <a:lnTo>
                      <a:pt x="176" y="232"/>
                    </a:lnTo>
                    <a:lnTo>
                      <a:pt x="181" y="236"/>
                    </a:lnTo>
                    <a:lnTo>
                      <a:pt x="176" y="234"/>
                    </a:lnTo>
                    <a:lnTo>
                      <a:pt x="178" y="239"/>
                    </a:lnTo>
                    <a:lnTo>
                      <a:pt x="174" y="243"/>
                    </a:lnTo>
                    <a:lnTo>
                      <a:pt x="170" y="253"/>
                    </a:lnTo>
                    <a:lnTo>
                      <a:pt x="164" y="253"/>
                    </a:lnTo>
                    <a:lnTo>
                      <a:pt x="168" y="253"/>
                    </a:lnTo>
                    <a:lnTo>
                      <a:pt x="170" y="260"/>
                    </a:lnTo>
                    <a:lnTo>
                      <a:pt x="174" y="264"/>
                    </a:lnTo>
                    <a:lnTo>
                      <a:pt x="178" y="264"/>
                    </a:lnTo>
                    <a:lnTo>
                      <a:pt x="183" y="266"/>
                    </a:lnTo>
                    <a:lnTo>
                      <a:pt x="193" y="268"/>
                    </a:lnTo>
                    <a:lnTo>
                      <a:pt x="193" y="273"/>
                    </a:lnTo>
                    <a:lnTo>
                      <a:pt x="200" y="273"/>
                    </a:lnTo>
                    <a:lnTo>
                      <a:pt x="204" y="275"/>
                    </a:lnTo>
                    <a:lnTo>
                      <a:pt x="208" y="275"/>
                    </a:lnTo>
                    <a:lnTo>
                      <a:pt x="210" y="279"/>
                    </a:lnTo>
                    <a:lnTo>
                      <a:pt x="217" y="277"/>
                    </a:lnTo>
                    <a:lnTo>
                      <a:pt x="215" y="275"/>
                    </a:lnTo>
                    <a:lnTo>
                      <a:pt x="221" y="270"/>
                    </a:lnTo>
                    <a:lnTo>
                      <a:pt x="223" y="266"/>
                    </a:lnTo>
                    <a:lnTo>
                      <a:pt x="227" y="266"/>
                    </a:lnTo>
                    <a:lnTo>
                      <a:pt x="232" y="270"/>
                    </a:lnTo>
                    <a:lnTo>
                      <a:pt x="232" y="275"/>
                    </a:lnTo>
                    <a:lnTo>
                      <a:pt x="236" y="270"/>
                    </a:lnTo>
                    <a:lnTo>
                      <a:pt x="234" y="266"/>
                    </a:lnTo>
                    <a:lnTo>
                      <a:pt x="225" y="258"/>
                    </a:lnTo>
                    <a:lnTo>
                      <a:pt x="221" y="258"/>
                    </a:lnTo>
                    <a:lnTo>
                      <a:pt x="217" y="262"/>
                    </a:lnTo>
                    <a:lnTo>
                      <a:pt x="219" y="251"/>
                    </a:lnTo>
                    <a:lnTo>
                      <a:pt x="219" y="247"/>
                    </a:lnTo>
                    <a:lnTo>
                      <a:pt x="217" y="241"/>
                    </a:lnTo>
                    <a:lnTo>
                      <a:pt x="208" y="230"/>
                    </a:lnTo>
                    <a:lnTo>
                      <a:pt x="208" y="224"/>
                    </a:lnTo>
                    <a:lnTo>
                      <a:pt x="215" y="224"/>
                    </a:lnTo>
                    <a:lnTo>
                      <a:pt x="219" y="230"/>
                    </a:lnTo>
                    <a:lnTo>
                      <a:pt x="221" y="236"/>
                    </a:lnTo>
                    <a:lnTo>
                      <a:pt x="217" y="241"/>
                    </a:lnTo>
                    <a:lnTo>
                      <a:pt x="219" y="245"/>
                    </a:lnTo>
                    <a:lnTo>
                      <a:pt x="221" y="251"/>
                    </a:lnTo>
                    <a:lnTo>
                      <a:pt x="225" y="256"/>
                    </a:lnTo>
                    <a:lnTo>
                      <a:pt x="232" y="256"/>
                    </a:lnTo>
                    <a:lnTo>
                      <a:pt x="236" y="256"/>
                    </a:lnTo>
                    <a:lnTo>
                      <a:pt x="240" y="262"/>
                    </a:lnTo>
                    <a:lnTo>
                      <a:pt x="244" y="264"/>
                    </a:lnTo>
                    <a:lnTo>
                      <a:pt x="255" y="266"/>
                    </a:lnTo>
                    <a:lnTo>
                      <a:pt x="257" y="262"/>
                    </a:lnTo>
                    <a:lnTo>
                      <a:pt x="257" y="256"/>
                    </a:lnTo>
                    <a:lnTo>
                      <a:pt x="253" y="251"/>
                    </a:lnTo>
                    <a:lnTo>
                      <a:pt x="247" y="251"/>
                    </a:lnTo>
                    <a:lnTo>
                      <a:pt x="242" y="247"/>
                    </a:lnTo>
                    <a:lnTo>
                      <a:pt x="238" y="247"/>
                    </a:lnTo>
                    <a:lnTo>
                      <a:pt x="232" y="253"/>
                    </a:lnTo>
                    <a:lnTo>
                      <a:pt x="227" y="249"/>
                    </a:lnTo>
                    <a:lnTo>
                      <a:pt x="223" y="241"/>
                    </a:lnTo>
                    <a:lnTo>
                      <a:pt x="225" y="234"/>
                    </a:lnTo>
                    <a:lnTo>
                      <a:pt x="230" y="226"/>
                    </a:lnTo>
                    <a:lnTo>
                      <a:pt x="230" y="221"/>
                    </a:lnTo>
                    <a:lnTo>
                      <a:pt x="225" y="219"/>
                    </a:lnTo>
                    <a:lnTo>
                      <a:pt x="219" y="219"/>
                    </a:lnTo>
                    <a:lnTo>
                      <a:pt x="219" y="217"/>
                    </a:lnTo>
                    <a:lnTo>
                      <a:pt x="217" y="211"/>
                    </a:lnTo>
                    <a:lnTo>
                      <a:pt x="215" y="215"/>
                    </a:lnTo>
                    <a:lnTo>
                      <a:pt x="210" y="215"/>
                    </a:lnTo>
                    <a:lnTo>
                      <a:pt x="200" y="213"/>
                    </a:lnTo>
                    <a:lnTo>
                      <a:pt x="191" y="207"/>
                    </a:lnTo>
                    <a:lnTo>
                      <a:pt x="189" y="200"/>
                    </a:lnTo>
                    <a:lnTo>
                      <a:pt x="191" y="192"/>
                    </a:lnTo>
                    <a:lnTo>
                      <a:pt x="189" y="181"/>
                    </a:lnTo>
                    <a:lnTo>
                      <a:pt x="187" y="175"/>
                    </a:lnTo>
                    <a:lnTo>
                      <a:pt x="183" y="170"/>
                    </a:lnTo>
                    <a:lnTo>
                      <a:pt x="181" y="164"/>
                    </a:lnTo>
                    <a:lnTo>
                      <a:pt x="178" y="162"/>
                    </a:lnTo>
                    <a:lnTo>
                      <a:pt x="170" y="143"/>
                    </a:lnTo>
                    <a:lnTo>
                      <a:pt x="166" y="138"/>
                    </a:lnTo>
                    <a:lnTo>
                      <a:pt x="161" y="136"/>
                    </a:lnTo>
                    <a:lnTo>
                      <a:pt x="155" y="126"/>
                    </a:lnTo>
                    <a:lnTo>
                      <a:pt x="151" y="119"/>
                    </a:lnTo>
                    <a:lnTo>
                      <a:pt x="146" y="117"/>
                    </a:lnTo>
                    <a:lnTo>
                      <a:pt x="149" y="117"/>
                    </a:lnTo>
                    <a:lnTo>
                      <a:pt x="151" y="117"/>
                    </a:lnTo>
                    <a:lnTo>
                      <a:pt x="157" y="113"/>
                    </a:lnTo>
                    <a:lnTo>
                      <a:pt x="159" y="109"/>
                    </a:lnTo>
                    <a:lnTo>
                      <a:pt x="166" y="96"/>
                    </a:lnTo>
                    <a:lnTo>
                      <a:pt x="172" y="94"/>
                    </a:lnTo>
                    <a:lnTo>
                      <a:pt x="181" y="98"/>
                    </a:lnTo>
                    <a:lnTo>
                      <a:pt x="204" y="100"/>
                    </a:lnTo>
                    <a:lnTo>
                      <a:pt x="210" y="100"/>
                    </a:lnTo>
                    <a:lnTo>
                      <a:pt x="217" y="98"/>
                    </a:lnTo>
                    <a:lnTo>
                      <a:pt x="221" y="96"/>
                    </a:lnTo>
                    <a:lnTo>
                      <a:pt x="232" y="87"/>
                    </a:lnTo>
                    <a:lnTo>
                      <a:pt x="238" y="79"/>
                    </a:lnTo>
                    <a:lnTo>
                      <a:pt x="242" y="68"/>
                    </a:lnTo>
                    <a:lnTo>
                      <a:pt x="242" y="68"/>
                    </a:lnTo>
                    <a:lnTo>
                      <a:pt x="249" y="60"/>
                    </a:lnTo>
                    <a:lnTo>
                      <a:pt x="259" y="53"/>
                    </a:lnTo>
                    <a:lnTo>
                      <a:pt x="259" y="51"/>
                    </a:lnTo>
                    <a:lnTo>
                      <a:pt x="272" y="38"/>
                    </a:lnTo>
                    <a:lnTo>
                      <a:pt x="276" y="40"/>
                    </a:lnTo>
                    <a:lnTo>
                      <a:pt x="276" y="43"/>
                    </a:lnTo>
                    <a:lnTo>
                      <a:pt x="272" y="43"/>
                    </a:lnTo>
                    <a:lnTo>
                      <a:pt x="276" y="45"/>
                    </a:lnTo>
                    <a:lnTo>
                      <a:pt x="281" y="43"/>
                    </a:lnTo>
                    <a:lnTo>
                      <a:pt x="287" y="43"/>
                    </a:lnTo>
                    <a:lnTo>
                      <a:pt x="287" y="43"/>
                    </a:lnTo>
                    <a:lnTo>
                      <a:pt x="298" y="40"/>
                    </a:lnTo>
                    <a:lnTo>
                      <a:pt x="310" y="32"/>
                    </a:lnTo>
                    <a:lnTo>
                      <a:pt x="315" y="32"/>
                    </a:lnTo>
                    <a:lnTo>
                      <a:pt x="315" y="32"/>
                    </a:lnTo>
                    <a:lnTo>
                      <a:pt x="315" y="40"/>
                    </a:lnTo>
                    <a:lnTo>
                      <a:pt x="310" y="45"/>
                    </a:lnTo>
                    <a:lnTo>
                      <a:pt x="313" y="43"/>
                    </a:lnTo>
                    <a:lnTo>
                      <a:pt x="315" y="49"/>
                    </a:lnTo>
                    <a:lnTo>
                      <a:pt x="317" y="40"/>
                    </a:lnTo>
                    <a:lnTo>
                      <a:pt x="327" y="38"/>
                    </a:lnTo>
                    <a:lnTo>
                      <a:pt x="323" y="38"/>
                    </a:lnTo>
                    <a:lnTo>
                      <a:pt x="319" y="34"/>
                    </a:lnTo>
                    <a:lnTo>
                      <a:pt x="317" y="28"/>
                    </a:lnTo>
                    <a:lnTo>
                      <a:pt x="317" y="26"/>
                    </a:lnTo>
                    <a:lnTo>
                      <a:pt x="327" y="19"/>
                    </a:lnTo>
                    <a:lnTo>
                      <a:pt x="334" y="19"/>
                    </a:lnTo>
                    <a:lnTo>
                      <a:pt x="330" y="23"/>
                    </a:lnTo>
                    <a:lnTo>
                      <a:pt x="332" y="28"/>
                    </a:lnTo>
                    <a:lnTo>
                      <a:pt x="338" y="23"/>
                    </a:lnTo>
                    <a:lnTo>
                      <a:pt x="342" y="26"/>
                    </a:lnTo>
                    <a:lnTo>
                      <a:pt x="357" y="26"/>
                    </a:lnTo>
                    <a:lnTo>
                      <a:pt x="370" y="19"/>
                    </a:lnTo>
                    <a:lnTo>
                      <a:pt x="374" y="15"/>
                    </a:lnTo>
                    <a:lnTo>
                      <a:pt x="379" y="11"/>
                    </a:lnTo>
                    <a:lnTo>
                      <a:pt x="387" y="2"/>
                    </a:lnTo>
                    <a:lnTo>
                      <a:pt x="393" y="0"/>
                    </a:lnTo>
                    <a:lnTo>
                      <a:pt x="389" y="4"/>
                    </a:lnTo>
                    <a:lnTo>
                      <a:pt x="393" y="6"/>
                    </a:lnTo>
                    <a:lnTo>
                      <a:pt x="396" y="13"/>
                    </a:lnTo>
                    <a:lnTo>
                      <a:pt x="402" y="13"/>
                    </a:lnTo>
                    <a:lnTo>
                      <a:pt x="406" y="17"/>
                    </a:lnTo>
                    <a:lnTo>
                      <a:pt x="404" y="21"/>
                    </a:lnTo>
                    <a:lnTo>
                      <a:pt x="400" y="26"/>
                    </a:lnTo>
                    <a:lnTo>
                      <a:pt x="393" y="26"/>
                    </a:lnTo>
                    <a:lnTo>
                      <a:pt x="393" y="28"/>
                    </a:lnTo>
                    <a:lnTo>
                      <a:pt x="396" y="32"/>
                    </a:lnTo>
                    <a:lnTo>
                      <a:pt x="400" y="34"/>
                    </a:lnTo>
                    <a:lnTo>
                      <a:pt x="408" y="26"/>
                    </a:lnTo>
                    <a:lnTo>
                      <a:pt x="411" y="19"/>
                    </a:lnTo>
                    <a:lnTo>
                      <a:pt x="415" y="26"/>
                    </a:lnTo>
                    <a:lnTo>
                      <a:pt x="417" y="21"/>
                    </a:lnTo>
                    <a:lnTo>
                      <a:pt x="421" y="23"/>
                    </a:lnTo>
                    <a:lnTo>
                      <a:pt x="423" y="28"/>
                    </a:lnTo>
                    <a:lnTo>
                      <a:pt x="419" y="32"/>
                    </a:lnTo>
                    <a:lnTo>
                      <a:pt x="423" y="36"/>
                    </a:lnTo>
                    <a:lnTo>
                      <a:pt x="428" y="40"/>
                    </a:lnTo>
                    <a:lnTo>
                      <a:pt x="440" y="36"/>
                    </a:lnTo>
                    <a:lnTo>
                      <a:pt x="445" y="36"/>
                    </a:lnTo>
                    <a:lnTo>
                      <a:pt x="451" y="36"/>
                    </a:lnTo>
                    <a:lnTo>
                      <a:pt x="455" y="40"/>
                    </a:lnTo>
                    <a:lnTo>
                      <a:pt x="459" y="40"/>
                    </a:lnTo>
                    <a:lnTo>
                      <a:pt x="464" y="40"/>
                    </a:lnTo>
                    <a:lnTo>
                      <a:pt x="464" y="47"/>
                    </a:lnTo>
                    <a:lnTo>
                      <a:pt x="462" y="49"/>
                    </a:lnTo>
                    <a:lnTo>
                      <a:pt x="466" y="55"/>
                    </a:lnTo>
                    <a:lnTo>
                      <a:pt x="459" y="55"/>
                    </a:lnTo>
                    <a:lnTo>
                      <a:pt x="464" y="60"/>
                    </a:lnTo>
                    <a:lnTo>
                      <a:pt x="468" y="57"/>
                    </a:lnTo>
                    <a:lnTo>
                      <a:pt x="474" y="60"/>
                    </a:lnTo>
                    <a:lnTo>
                      <a:pt x="470" y="64"/>
                    </a:lnTo>
                    <a:lnTo>
                      <a:pt x="481" y="68"/>
                    </a:lnTo>
                    <a:lnTo>
                      <a:pt x="485" y="70"/>
                    </a:lnTo>
                    <a:lnTo>
                      <a:pt x="487" y="68"/>
                    </a:lnTo>
                    <a:lnTo>
                      <a:pt x="489" y="66"/>
                    </a:lnTo>
                    <a:lnTo>
                      <a:pt x="494" y="66"/>
                    </a:lnTo>
                    <a:lnTo>
                      <a:pt x="500" y="66"/>
                    </a:lnTo>
                    <a:lnTo>
                      <a:pt x="500" y="68"/>
                    </a:lnTo>
                    <a:lnTo>
                      <a:pt x="506" y="70"/>
                    </a:lnTo>
                    <a:lnTo>
                      <a:pt x="511" y="66"/>
                    </a:lnTo>
                    <a:lnTo>
                      <a:pt x="517" y="66"/>
                    </a:lnTo>
                    <a:lnTo>
                      <a:pt x="521" y="68"/>
                    </a:lnTo>
                    <a:lnTo>
                      <a:pt x="526" y="68"/>
                    </a:lnTo>
                    <a:lnTo>
                      <a:pt x="530" y="70"/>
                    </a:lnTo>
                    <a:lnTo>
                      <a:pt x="534" y="72"/>
                    </a:lnTo>
                    <a:lnTo>
                      <a:pt x="538" y="79"/>
                    </a:lnTo>
                    <a:lnTo>
                      <a:pt x="543" y="77"/>
                    </a:lnTo>
                    <a:lnTo>
                      <a:pt x="547" y="79"/>
                    </a:lnTo>
                    <a:lnTo>
                      <a:pt x="551" y="79"/>
                    </a:lnTo>
                    <a:lnTo>
                      <a:pt x="551" y="83"/>
                    </a:lnTo>
                    <a:lnTo>
                      <a:pt x="555" y="85"/>
                    </a:lnTo>
                    <a:lnTo>
                      <a:pt x="566" y="89"/>
                    </a:lnTo>
                    <a:lnTo>
                      <a:pt x="570" y="87"/>
                    </a:lnTo>
                    <a:lnTo>
                      <a:pt x="577" y="87"/>
                    </a:lnTo>
                    <a:lnTo>
                      <a:pt x="581" y="87"/>
                    </a:lnTo>
                    <a:lnTo>
                      <a:pt x="587" y="89"/>
                    </a:lnTo>
                    <a:lnTo>
                      <a:pt x="592" y="89"/>
                    </a:lnTo>
                    <a:lnTo>
                      <a:pt x="596" y="96"/>
                    </a:lnTo>
                    <a:lnTo>
                      <a:pt x="600" y="98"/>
                    </a:lnTo>
                    <a:lnTo>
                      <a:pt x="600" y="98"/>
                    </a:lnTo>
                    <a:lnTo>
                      <a:pt x="609" y="100"/>
                    </a:lnTo>
                    <a:lnTo>
                      <a:pt x="613" y="100"/>
                    </a:lnTo>
                    <a:lnTo>
                      <a:pt x="621" y="96"/>
                    </a:lnTo>
                    <a:lnTo>
                      <a:pt x="626" y="98"/>
                    </a:lnTo>
                    <a:lnTo>
                      <a:pt x="628" y="94"/>
                    </a:lnTo>
                    <a:lnTo>
                      <a:pt x="632" y="92"/>
                    </a:lnTo>
                    <a:lnTo>
                      <a:pt x="636" y="94"/>
                    </a:lnTo>
                    <a:lnTo>
                      <a:pt x="643" y="96"/>
                    </a:lnTo>
                    <a:lnTo>
                      <a:pt x="647" y="94"/>
                    </a:lnTo>
                    <a:lnTo>
                      <a:pt x="651" y="96"/>
                    </a:lnTo>
                    <a:lnTo>
                      <a:pt x="655" y="98"/>
                    </a:lnTo>
                    <a:lnTo>
                      <a:pt x="660" y="102"/>
                    </a:lnTo>
                    <a:lnTo>
                      <a:pt x="668" y="109"/>
                    </a:lnTo>
                    <a:lnTo>
                      <a:pt x="670" y="109"/>
                    </a:lnTo>
                    <a:lnTo>
                      <a:pt x="675" y="111"/>
                    </a:lnTo>
                    <a:lnTo>
                      <a:pt x="679" y="115"/>
                    </a:lnTo>
                    <a:lnTo>
                      <a:pt x="681" y="115"/>
                    </a:lnTo>
                    <a:lnTo>
                      <a:pt x="689" y="117"/>
                    </a:lnTo>
                    <a:lnTo>
                      <a:pt x="689" y="119"/>
                    </a:lnTo>
                    <a:lnTo>
                      <a:pt x="692" y="160"/>
                    </a:lnTo>
                    <a:lnTo>
                      <a:pt x="719" y="656"/>
                    </a:lnTo>
                    <a:lnTo>
                      <a:pt x="721" y="660"/>
                    </a:lnTo>
                    <a:lnTo>
                      <a:pt x="734" y="664"/>
                    </a:lnTo>
                    <a:lnTo>
                      <a:pt x="738" y="660"/>
                    </a:lnTo>
                    <a:lnTo>
                      <a:pt x="749" y="664"/>
                    </a:lnTo>
                    <a:lnTo>
                      <a:pt x="751" y="664"/>
                    </a:lnTo>
                    <a:lnTo>
                      <a:pt x="760" y="656"/>
                    </a:lnTo>
                    <a:lnTo>
                      <a:pt x="770" y="654"/>
                    </a:lnTo>
                    <a:lnTo>
                      <a:pt x="775" y="658"/>
                    </a:lnTo>
                    <a:lnTo>
                      <a:pt x="775" y="664"/>
                    </a:lnTo>
                    <a:lnTo>
                      <a:pt x="773" y="669"/>
                    </a:lnTo>
                    <a:lnTo>
                      <a:pt x="777" y="673"/>
                    </a:lnTo>
                    <a:lnTo>
                      <a:pt x="783" y="677"/>
                    </a:lnTo>
                    <a:lnTo>
                      <a:pt x="790" y="682"/>
                    </a:lnTo>
                    <a:lnTo>
                      <a:pt x="792" y="688"/>
                    </a:lnTo>
                    <a:lnTo>
                      <a:pt x="824" y="716"/>
                    </a:lnTo>
                    <a:lnTo>
                      <a:pt x="832" y="733"/>
                    </a:lnTo>
                    <a:lnTo>
                      <a:pt x="834" y="728"/>
                    </a:lnTo>
                    <a:lnTo>
                      <a:pt x="839" y="724"/>
                    </a:lnTo>
                    <a:lnTo>
                      <a:pt x="849" y="716"/>
                    </a:lnTo>
                    <a:lnTo>
                      <a:pt x="856" y="711"/>
                    </a:lnTo>
                    <a:lnTo>
                      <a:pt x="858" y="707"/>
                    </a:lnTo>
                    <a:lnTo>
                      <a:pt x="856" y="703"/>
                    </a:lnTo>
                    <a:lnTo>
                      <a:pt x="862" y="692"/>
                    </a:lnTo>
                    <a:lnTo>
                      <a:pt x="862" y="686"/>
                    </a:lnTo>
                    <a:lnTo>
                      <a:pt x="868" y="684"/>
                    </a:lnTo>
                    <a:lnTo>
                      <a:pt x="873" y="679"/>
                    </a:lnTo>
                    <a:lnTo>
                      <a:pt x="879" y="675"/>
                    </a:lnTo>
                    <a:lnTo>
                      <a:pt x="885" y="677"/>
                    </a:lnTo>
                    <a:lnTo>
                      <a:pt x="890" y="679"/>
                    </a:lnTo>
                    <a:lnTo>
                      <a:pt x="894" y="684"/>
                    </a:lnTo>
                    <a:lnTo>
                      <a:pt x="896" y="684"/>
                    </a:lnTo>
                    <a:lnTo>
                      <a:pt x="898" y="690"/>
                    </a:lnTo>
                    <a:lnTo>
                      <a:pt x="902" y="703"/>
                    </a:lnTo>
                    <a:lnTo>
                      <a:pt x="907" y="703"/>
                    </a:lnTo>
                    <a:lnTo>
                      <a:pt x="911" y="707"/>
                    </a:lnTo>
                    <a:lnTo>
                      <a:pt x="917" y="709"/>
                    </a:lnTo>
                    <a:lnTo>
                      <a:pt x="924" y="720"/>
                    </a:lnTo>
                    <a:lnTo>
                      <a:pt x="928" y="724"/>
                    </a:lnTo>
                    <a:lnTo>
                      <a:pt x="936" y="728"/>
                    </a:lnTo>
                    <a:lnTo>
                      <a:pt x="941" y="731"/>
                    </a:lnTo>
                    <a:lnTo>
                      <a:pt x="947" y="737"/>
                    </a:lnTo>
                    <a:lnTo>
                      <a:pt x="956" y="745"/>
                    </a:lnTo>
                    <a:lnTo>
                      <a:pt x="956" y="745"/>
                    </a:lnTo>
                    <a:lnTo>
                      <a:pt x="958" y="752"/>
                    </a:lnTo>
                    <a:lnTo>
                      <a:pt x="966" y="760"/>
                    </a:lnTo>
                    <a:lnTo>
                      <a:pt x="968" y="765"/>
                    </a:lnTo>
                    <a:lnTo>
                      <a:pt x="977" y="773"/>
                    </a:lnTo>
                    <a:lnTo>
                      <a:pt x="990" y="790"/>
                    </a:lnTo>
                    <a:lnTo>
                      <a:pt x="996" y="799"/>
                    </a:lnTo>
                    <a:lnTo>
                      <a:pt x="1000" y="803"/>
                    </a:lnTo>
                    <a:lnTo>
                      <a:pt x="1002" y="809"/>
                    </a:lnTo>
                    <a:lnTo>
                      <a:pt x="1002" y="814"/>
                    </a:lnTo>
                    <a:lnTo>
                      <a:pt x="1007" y="816"/>
                    </a:lnTo>
                    <a:lnTo>
                      <a:pt x="1011" y="820"/>
                    </a:lnTo>
                    <a:lnTo>
                      <a:pt x="1015" y="826"/>
                    </a:lnTo>
                    <a:lnTo>
                      <a:pt x="1020" y="831"/>
                    </a:lnTo>
                    <a:lnTo>
                      <a:pt x="1022" y="837"/>
                    </a:lnTo>
                    <a:lnTo>
                      <a:pt x="1024" y="839"/>
                    </a:lnTo>
                    <a:lnTo>
                      <a:pt x="1028" y="839"/>
                    </a:lnTo>
                    <a:lnTo>
                      <a:pt x="1034" y="839"/>
                    </a:lnTo>
                    <a:lnTo>
                      <a:pt x="1043" y="843"/>
                    </a:lnTo>
                    <a:lnTo>
                      <a:pt x="1047" y="846"/>
                    </a:lnTo>
                    <a:lnTo>
                      <a:pt x="1058" y="846"/>
                    </a:lnTo>
                    <a:lnTo>
                      <a:pt x="1062" y="850"/>
                    </a:lnTo>
                    <a:lnTo>
                      <a:pt x="1068" y="852"/>
                    </a:lnTo>
                    <a:lnTo>
                      <a:pt x="1073" y="856"/>
                    </a:lnTo>
                    <a:lnTo>
                      <a:pt x="1077" y="858"/>
                    </a:lnTo>
                    <a:lnTo>
                      <a:pt x="1083" y="856"/>
                    </a:lnTo>
                    <a:lnTo>
                      <a:pt x="1088" y="860"/>
                    </a:lnTo>
                    <a:lnTo>
                      <a:pt x="1088" y="867"/>
                    </a:lnTo>
                    <a:lnTo>
                      <a:pt x="1088" y="871"/>
                    </a:lnTo>
                    <a:lnTo>
                      <a:pt x="1086" y="875"/>
                    </a:lnTo>
                    <a:lnTo>
                      <a:pt x="1088" y="882"/>
                    </a:lnTo>
                    <a:lnTo>
                      <a:pt x="1088" y="888"/>
                    </a:lnTo>
                    <a:lnTo>
                      <a:pt x="1096" y="903"/>
                    </a:lnTo>
                    <a:lnTo>
                      <a:pt x="1094" y="907"/>
                    </a:lnTo>
                    <a:lnTo>
                      <a:pt x="1092" y="922"/>
                    </a:lnTo>
                    <a:lnTo>
                      <a:pt x="1090" y="926"/>
                    </a:lnTo>
                    <a:lnTo>
                      <a:pt x="1086" y="931"/>
                    </a:lnTo>
                    <a:lnTo>
                      <a:pt x="1081" y="935"/>
                    </a:lnTo>
                    <a:lnTo>
                      <a:pt x="1081" y="937"/>
                    </a:lnTo>
                    <a:lnTo>
                      <a:pt x="1077" y="926"/>
                    </a:lnTo>
                    <a:lnTo>
                      <a:pt x="1077" y="935"/>
                    </a:lnTo>
                    <a:lnTo>
                      <a:pt x="1073" y="935"/>
                    </a:lnTo>
                    <a:lnTo>
                      <a:pt x="1068" y="924"/>
                    </a:lnTo>
                    <a:lnTo>
                      <a:pt x="1071" y="920"/>
                    </a:lnTo>
                    <a:lnTo>
                      <a:pt x="1075" y="918"/>
                    </a:lnTo>
                    <a:lnTo>
                      <a:pt x="1077" y="914"/>
                    </a:lnTo>
                    <a:lnTo>
                      <a:pt x="1081" y="905"/>
                    </a:lnTo>
                    <a:lnTo>
                      <a:pt x="1077" y="914"/>
                    </a:lnTo>
                    <a:lnTo>
                      <a:pt x="1075" y="918"/>
                    </a:lnTo>
                    <a:lnTo>
                      <a:pt x="1068" y="920"/>
                    </a:lnTo>
                    <a:lnTo>
                      <a:pt x="1064" y="918"/>
                    </a:lnTo>
                    <a:lnTo>
                      <a:pt x="1064" y="914"/>
                    </a:lnTo>
                    <a:lnTo>
                      <a:pt x="1066" y="907"/>
                    </a:lnTo>
                    <a:lnTo>
                      <a:pt x="1073" y="907"/>
                    </a:lnTo>
                    <a:lnTo>
                      <a:pt x="1068" y="905"/>
                    </a:lnTo>
                    <a:lnTo>
                      <a:pt x="1066" y="899"/>
                    </a:lnTo>
                    <a:lnTo>
                      <a:pt x="1064" y="888"/>
                    </a:lnTo>
                    <a:lnTo>
                      <a:pt x="1060" y="882"/>
                    </a:lnTo>
                    <a:lnTo>
                      <a:pt x="1054" y="873"/>
                    </a:lnTo>
                    <a:lnTo>
                      <a:pt x="1051" y="869"/>
                    </a:lnTo>
                    <a:lnTo>
                      <a:pt x="1054" y="865"/>
                    </a:lnTo>
                    <a:lnTo>
                      <a:pt x="1045" y="873"/>
                    </a:lnTo>
                    <a:lnTo>
                      <a:pt x="1041" y="873"/>
                    </a:lnTo>
                    <a:lnTo>
                      <a:pt x="1030" y="882"/>
                    </a:lnTo>
                    <a:lnTo>
                      <a:pt x="1034" y="886"/>
                    </a:lnTo>
                    <a:lnTo>
                      <a:pt x="1032" y="897"/>
                    </a:lnTo>
                    <a:lnTo>
                      <a:pt x="1028" y="895"/>
                    </a:lnTo>
                    <a:lnTo>
                      <a:pt x="1032" y="901"/>
                    </a:lnTo>
                    <a:lnTo>
                      <a:pt x="1026" y="901"/>
                    </a:lnTo>
                    <a:lnTo>
                      <a:pt x="1022" y="897"/>
                    </a:lnTo>
                    <a:lnTo>
                      <a:pt x="1017" y="892"/>
                    </a:lnTo>
                    <a:lnTo>
                      <a:pt x="1022" y="886"/>
                    </a:lnTo>
                    <a:lnTo>
                      <a:pt x="1024" y="882"/>
                    </a:lnTo>
                    <a:lnTo>
                      <a:pt x="1026" y="873"/>
                    </a:lnTo>
                    <a:lnTo>
                      <a:pt x="1024" y="867"/>
                    </a:lnTo>
                    <a:lnTo>
                      <a:pt x="1028" y="863"/>
                    </a:lnTo>
                    <a:lnTo>
                      <a:pt x="1032" y="863"/>
                    </a:lnTo>
                    <a:lnTo>
                      <a:pt x="1030" y="860"/>
                    </a:lnTo>
                    <a:lnTo>
                      <a:pt x="1026" y="860"/>
                    </a:lnTo>
                    <a:lnTo>
                      <a:pt x="1022" y="856"/>
                    </a:lnTo>
                    <a:lnTo>
                      <a:pt x="1017" y="854"/>
                    </a:lnTo>
                    <a:lnTo>
                      <a:pt x="1011" y="850"/>
                    </a:lnTo>
                    <a:lnTo>
                      <a:pt x="1007" y="848"/>
                    </a:lnTo>
                    <a:lnTo>
                      <a:pt x="1007" y="841"/>
                    </a:lnTo>
                    <a:lnTo>
                      <a:pt x="1000" y="843"/>
                    </a:lnTo>
                    <a:lnTo>
                      <a:pt x="1000" y="837"/>
                    </a:lnTo>
                    <a:lnTo>
                      <a:pt x="1002" y="833"/>
                    </a:lnTo>
                    <a:lnTo>
                      <a:pt x="996" y="835"/>
                    </a:lnTo>
                    <a:lnTo>
                      <a:pt x="992" y="833"/>
                    </a:lnTo>
                    <a:lnTo>
                      <a:pt x="988" y="828"/>
                    </a:lnTo>
                    <a:lnTo>
                      <a:pt x="990" y="822"/>
                    </a:lnTo>
                    <a:lnTo>
                      <a:pt x="988" y="818"/>
                    </a:lnTo>
                    <a:lnTo>
                      <a:pt x="983" y="822"/>
                    </a:lnTo>
                    <a:lnTo>
                      <a:pt x="977" y="820"/>
                    </a:lnTo>
                    <a:lnTo>
                      <a:pt x="973" y="816"/>
                    </a:lnTo>
                    <a:lnTo>
                      <a:pt x="968" y="818"/>
                    </a:lnTo>
                    <a:lnTo>
                      <a:pt x="962" y="816"/>
                    </a:lnTo>
                    <a:lnTo>
                      <a:pt x="964" y="811"/>
                    </a:lnTo>
                    <a:lnTo>
                      <a:pt x="971" y="809"/>
                    </a:lnTo>
                    <a:lnTo>
                      <a:pt x="975" y="805"/>
                    </a:lnTo>
                    <a:lnTo>
                      <a:pt x="964" y="805"/>
                    </a:lnTo>
                    <a:lnTo>
                      <a:pt x="966" y="801"/>
                    </a:lnTo>
                    <a:lnTo>
                      <a:pt x="962" y="801"/>
                    </a:lnTo>
                    <a:lnTo>
                      <a:pt x="962" y="794"/>
                    </a:lnTo>
                    <a:lnTo>
                      <a:pt x="958" y="792"/>
                    </a:lnTo>
                    <a:lnTo>
                      <a:pt x="956" y="788"/>
                    </a:lnTo>
                    <a:lnTo>
                      <a:pt x="964" y="790"/>
                    </a:lnTo>
                    <a:lnTo>
                      <a:pt x="973" y="794"/>
                    </a:lnTo>
                    <a:lnTo>
                      <a:pt x="971" y="788"/>
                    </a:lnTo>
                    <a:lnTo>
                      <a:pt x="964" y="788"/>
                    </a:lnTo>
                    <a:lnTo>
                      <a:pt x="960" y="784"/>
                    </a:lnTo>
                    <a:lnTo>
                      <a:pt x="956" y="779"/>
                    </a:lnTo>
                    <a:lnTo>
                      <a:pt x="956" y="775"/>
                    </a:lnTo>
                    <a:lnTo>
                      <a:pt x="966" y="775"/>
                    </a:lnTo>
                    <a:lnTo>
                      <a:pt x="956" y="773"/>
                    </a:lnTo>
                    <a:lnTo>
                      <a:pt x="954" y="777"/>
                    </a:lnTo>
                    <a:lnTo>
                      <a:pt x="949" y="777"/>
                    </a:lnTo>
                    <a:lnTo>
                      <a:pt x="947" y="771"/>
                    </a:lnTo>
                    <a:lnTo>
                      <a:pt x="949" y="762"/>
                    </a:lnTo>
                    <a:lnTo>
                      <a:pt x="947" y="767"/>
                    </a:lnTo>
                    <a:lnTo>
                      <a:pt x="945" y="771"/>
                    </a:lnTo>
                    <a:lnTo>
                      <a:pt x="941" y="769"/>
                    </a:lnTo>
                    <a:lnTo>
                      <a:pt x="939" y="762"/>
                    </a:lnTo>
                    <a:lnTo>
                      <a:pt x="936" y="758"/>
                    </a:lnTo>
                    <a:lnTo>
                      <a:pt x="939" y="754"/>
                    </a:lnTo>
                    <a:lnTo>
                      <a:pt x="939" y="748"/>
                    </a:lnTo>
                    <a:lnTo>
                      <a:pt x="939" y="743"/>
                    </a:lnTo>
                    <a:lnTo>
                      <a:pt x="943" y="741"/>
                    </a:lnTo>
                    <a:lnTo>
                      <a:pt x="936" y="741"/>
                    </a:lnTo>
                    <a:lnTo>
                      <a:pt x="936" y="756"/>
                    </a:lnTo>
                    <a:lnTo>
                      <a:pt x="930" y="758"/>
                    </a:lnTo>
                    <a:lnTo>
                      <a:pt x="926" y="756"/>
                    </a:lnTo>
                    <a:lnTo>
                      <a:pt x="922" y="754"/>
                    </a:lnTo>
                    <a:lnTo>
                      <a:pt x="922" y="754"/>
                    </a:lnTo>
                    <a:lnTo>
                      <a:pt x="922" y="754"/>
                    </a:lnTo>
                    <a:lnTo>
                      <a:pt x="915" y="754"/>
                    </a:lnTo>
                    <a:lnTo>
                      <a:pt x="913" y="748"/>
                    </a:lnTo>
                    <a:lnTo>
                      <a:pt x="905" y="737"/>
                    </a:lnTo>
                    <a:lnTo>
                      <a:pt x="907" y="733"/>
                    </a:lnTo>
                    <a:lnTo>
                      <a:pt x="902" y="731"/>
                    </a:lnTo>
                    <a:lnTo>
                      <a:pt x="898" y="724"/>
                    </a:lnTo>
                    <a:lnTo>
                      <a:pt x="898" y="720"/>
                    </a:lnTo>
                    <a:lnTo>
                      <a:pt x="892" y="709"/>
                    </a:lnTo>
                    <a:lnTo>
                      <a:pt x="890" y="703"/>
                    </a:lnTo>
                    <a:lnTo>
                      <a:pt x="887" y="692"/>
                    </a:lnTo>
                    <a:lnTo>
                      <a:pt x="885" y="703"/>
                    </a:lnTo>
                    <a:lnTo>
                      <a:pt x="885" y="703"/>
                    </a:lnTo>
                    <a:lnTo>
                      <a:pt x="890" y="707"/>
                    </a:lnTo>
                    <a:lnTo>
                      <a:pt x="892" y="713"/>
                    </a:lnTo>
                    <a:lnTo>
                      <a:pt x="887" y="709"/>
                    </a:lnTo>
                    <a:lnTo>
                      <a:pt x="890" y="713"/>
                    </a:lnTo>
                    <a:lnTo>
                      <a:pt x="892" y="720"/>
                    </a:lnTo>
                    <a:lnTo>
                      <a:pt x="898" y="737"/>
                    </a:lnTo>
                    <a:lnTo>
                      <a:pt x="902" y="743"/>
                    </a:lnTo>
                    <a:lnTo>
                      <a:pt x="900" y="741"/>
                    </a:lnTo>
                    <a:lnTo>
                      <a:pt x="902" y="748"/>
                    </a:lnTo>
                    <a:lnTo>
                      <a:pt x="907" y="758"/>
                    </a:lnTo>
                    <a:lnTo>
                      <a:pt x="907" y="762"/>
                    </a:lnTo>
                    <a:lnTo>
                      <a:pt x="900" y="765"/>
                    </a:lnTo>
                    <a:lnTo>
                      <a:pt x="896" y="760"/>
                    </a:lnTo>
                    <a:lnTo>
                      <a:pt x="894" y="754"/>
                    </a:lnTo>
                    <a:lnTo>
                      <a:pt x="887" y="754"/>
                    </a:lnTo>
                    <a:lnTo>
                      <a:pt x="883" y="756"/>
                    </a:lnTo>
                    <a:lnTo>
                      <a:pt x="879" y="754"/>
                    </a:lnTo>
                    <a:lnTo>
                      <a:pt x="881" y="750"/>
                    </a:lnTo>
                    <a:lnTo>
                      <a:pt x="875" y="737"/>
                    </a:lnTo>
                    <a:lnTo>
                      <a:pt x="875" y="733"/>
                    </a:lnTo>
                    <a:lnTo>
                      <a:pt x="879" y="728"/>
                    </a:lnTo>
                    <a:lnTo>
                      <a:pt x="870" y="726"/>
                    </a:lnTo>
                    <a:lnTo>
                      <a:pt x="870" y="731"/>
                    </a:lnTo>
                    <a:lnTo>
                      <a:pt x="870" y="737"/>
                    </a:lnTo>
                    <a:lnTo>
                      <a:pt x="866" y="737"/>
                    </a:lnTo>
                    <a:lnTo>
                      <a:pt x="860" y="735"/>
                    </a:lnTo>
                    <a:lnTo>
                      <a:pt x="858" y="728"/>
                    </a:lnTo>
                    <a:lnTo>
                      <a:pt x="853" y="726"/>
                    </a:lnTo>
                    <a:lnTo>
                      <a:pt x="847" y="728"/>
                    </a:lnTo>
                    <a:lnTo>
                      <a:pt x="845" y="724"/>
                    </a:lnTo>
                    <a:lnTo>
                      <a:pt x="847" y="731"/>
                    </a:lnTo>
                    <a:lnTo>
                      <a:pt x="843" y="735"/>
                    </a:lnTo>
                    <a:lnTo>
                      <a:pt x="847" y="733"/>
                    </a:lnTo>
                    <a:lnTo>
                      <a:pt x="858" y="735"/>
                    </a:lnTo>
                    <a:lnTo>
                      <a:pt x="860" y="739"/>
                    </a:lnTo>
                    <a:lnTo>
                      <a:pt x="864" y="741"/>
                    </a:lnTo>
                    <a:lnTo>
                      <a:pt x="862" y="745"/>
                    </a:lnTo>
                    <a:lnTo>
                      <a:pt x="868" y="743"/>
                    </a:lnTo>
                    <a:lnTo>
                      <a:pt x="873" y="748"/>
                    </a:lnTo>
                    <a:lnTo>
                      <a:pt x="875" y="754"/>
                    </a:lnTo>
                    <a:lnTo>
                      <a:pt x="877" y="758"/>
                    </a:lnTo>
                    <a:lnTo>
                      <a:pt x="870" y="762"/>
                    </a:lnTo>
                    <a:lnTo>
                      <a:pt x="862" y="758"/>
                    </a:lnTo>
                    <a:lnTo>
                      <a:pt x="862" y="762"/>
                    </a:lnTo>
                    <a:lnTo>
                      <a:pt x="862" y="767"/>
                    </a:lnTo>
                    <a:lnTo>
                      <a:pt x="860" y="771"/>
                    </a:lnTo>
                    <a:lnTo>
                      <a:pt x="856" y="767"/>
                    </a:lnTo>
                    <a:lnTo>
                      <a:pt x="849" y="762"/>
                    </a:lnTo>
                    <a:lnTo>
                      <a:pt x="841" y="760"/>
                    </a:lnTo>
                    <a:lnTo>
                      <a:pt x="828" y="752"/>
                    </a:lnTo>
                    <a:lnTo>
                      <a:pt x="832" y="748"/>
                    </a:lnTo>
                    <a:lnTo>
                      <a:pt x="828" y="750"/>
                    </a:lnTo>
                    <a:lnTo>
                      <a:pt x="817" y="743"/>
                    </a:lnTo>
                    <a:lnTo>
                      <a:pt x="815" y="737"/>
                    </a:lnTo>
                    <a:lnTo>
                      <a:pt x="809" y="728"/>
                    </a:lnTo>
                    <a:lnTo>
                      <a:pt x="802" y="726"/>
                    </a:lnTo>
                    <a:lnTo>
                      <a:pt x="798" y="724"/>
                    </a:lnTo>
                    <a:lnTo>
                      <a:pt x="800" y="720"/>
                    </a:lnTo>
                    <a:lnTo>
                      <a:pt x="794" y="722"/>
                    </a:lnTo>
                    <a:lnTo>
                      <a:pt x="785" y="718"/>
                    </a:lnTo>
                    <a:lnTo>
                      <a:pt x="779" y="716"/>
                    </a:lnTo>
                    <a:lnTo>
                      <a:pt x="775" y="711"/>
                    </a:lnTo>
                    <a:lnTo>
                      <a:pt x="770" y="711"/>
                    </a:lnTo>
                    <a:lnTo>
                      <a:pt x="766" y="707"/>
                    </a:lnTo>
                    <a:lnTo>
                      <a:pt x="755" y="703"/>
                    </a:lnTo>
                    <a:lnTo>
                      <a:pt x="762" y="701"/>
                    </a:lnTo>
                    <a:lnTo>
                      <a:pt x="764" y="696"/>
                    </a:lnTo>
                    <a:lnTo>
                      <a:pt x="766" y="690"/>
                    </a:lnTo>
                    <a:lnTo>
                      <a:pt x="762" y="686"/>
                    </a:lnTo>
                    <a:lnTo>
                      <a:pt x="762" y="679"/>
                    </a:lnTo>
                    <a:lnTo>
                      <a:pt x="768" y="679"/>
                    </a:lnTo>
                    <a:lnTo>
                      <a:pt x="770" y="684"/>
                    </a:lnTo>
                    <a:lnTo>
                      <a:pt x="770" y="690"/>
                    </a:lnTo>
                    <a:lnTo>
                      <a:pt x="773" y="696"/>
                    </a:lnTo>
                    <a:lnTo>
                      <a:pt x="770" y="690"/>
                    </a:lnTo>
                    <a:lnTo>
                      <a:pt x="770" y="684"/>
                    </a:lnTo>
                    <a:lnTo>
                      <a:pt x="777" y="684"/>
                    </a:lnTo>
                    <a:lnTo>
                      <a:pt x="781" y="686"/>
                    </a:lnTo>
                    <a:lnTo>
                      <a:pt x="777" y="684"/>
                    </a:lnTo>
                    <a:lnTo>
                      <a:pt x="773" y="682"/>
                    </a:lnTo>
                    <a:lnTo>
                      <a:pt x="766" y="675"/>
                    </a:lnTo>
                    <a:lnTo>
                      <a:pt x="762" y="675"/>
                    </a:lnTo>
                    <a:lnTo>
                      <a:pt x="758" y="684"/>
                    </a:lnTo>
                    <a:lnTo>
                      <a:pt x="745" y="692"/>
                    </a:lnTo>
                    <a:lnTo>
                      <a:pt x="741" y="694"/>
                    </a:lnTo>
                    <a:lnTo>
                      <a:pt x="724" y="692"/>
                    </a:lnTo>
                    <a:lnTo>
                      <a:pt x="711" y="686"/>
                    </a:lnTo>
                    <a:lnTo>
                      <a:pt x="713" y="682"/>
                    </a:lnTo>
                    <a:lnTo>
                      <a:pt x="713" y="679"/>
                    </a:lnTo>
                    <a:lnTo>
                      <a:pt x="711" y="673"/>
                    </a:lnTo>
                    <a:lnTo>
                      <a:pt x="709" y="677"/>
                    </a:lnTo>
                    <a:lnTo>
                      <a:pt x="702" y="682"/>
                    </a:lnTo>
                    <a:lnTo>
                      <a:pt x="696" y="679"/>
                    </a:lnTo>
                    <a:lnTo>
                      <a:pt x="672" y="675"/>
                    </a:lnTo>
                    <a:lnTo>
                      <a:pt x="662" y="677"/>
                    </a:lnTo>
                    <a:lnTo>
                      <a:pt x="645" y="679"/>
                    </a:lnTo>
                    <a:lnTo>
                      <a:pt x="638" y="682"/>
                    </a:lnTo>
                    <a:lnTo>
                      <a:pt x="636" y="682"/>
                    </a:lnTo>
                    <a:lnTo>
                      <a:pt x="632" y="679"/>
                    </a:lnTo>
                    <a:lnTo>
                      <a:pt x="630" y="673"/>
                    </a:lnTo>
                    <a:lnTo>
                      <a:pt x="626" y="669"/>
                    </a:lnTo>
                    <a:lnTo>
                      <a:pt x="615" y="669"/>
                    </a:lnTo>
                    <a:lnTo>
                      <a:pt x="611" y="664"/>
                    </a:lnTo>
                    <a:lnTo>
                      <a:pt x="609" y="658"/>
                    </a:lnTo>
                    <a:lnTo>
                      <a:pt x="611" y="654"/>
                    </a:lnTo>
                    <a:lnTo>
                      <a:pt x="611" y="650"/>
                    </a:lnTo>
                    <a:lnTo>
                      <a:pt x="613" y="643"/>
                    </a:lnTo>
                    <a:lnTo>
                      <a:pt x="617" y="639"/>
                    </a:lnTo>
                    <a:lnTo>
                      <a:pt x="611" y="643"/>
                    </a:lnTo>
                    <a:lnTo>
                      <a:pt x="609" y="647"/>
                    </a:lnTo>
                    <a:lnTo>
                      <a:pt x="604" y="652"/>
                    </a:lnTo>
                    <a:lnTo>
                      <a:pt x="602" y="658"/>
                    </a:lnTo>
                    <a:lnTo>
                      <a:pt x="596" y="660"/>
                    </a:lnTo>
                    <a:lnTo>
                      <a:pt x="592" y="658"/>
                    </a:lnTo>
                    <a:lnTo>
                      <a:pt x="587" y="654"/>
                    </a:lnTo>
                    <a:lnTo>
                      <a:pt x="583" y="654"/>
                    </a:lnTo>
                    <a:lnTo>
                      <a:pt x="583" y="650"/>
                    </a:lnTo>
                    <a:lnTo>
                      <a:pt x="587" y="645"/>
                    </a:lnTo>
                    <a:lnTo>
                      <a:pt x="581" y="645"/>
                    </a:lnTo>
                    <a:lnTo>
                      <a:pt x="577" y="641"/>
                    </a:lnTo>
                    <a:lnTo>
                      <a:pt x="570" y="643"/>
                    </a:lnTo>
                    <a:lnTo>
                      <a:pt x="577" y="635"/>
                    </a:lnTo>
                    <a:lnTo>
                      <a:pt x="564" y="641"/>
                    </a:lnTo>
                    <a:lnTo>
                      <a:pt x="560" y="641"/>
                    </a:lnTo>
                    <a:lnTo>
                      <a:pt x="564" y="637"/>
                    </a:lnTo>
                    <a:lnTo>
                      <a:pt x="574" y="633"/>
                    </a:lnTo>
                    <a:lnTo>
                      <a:pt x="570" y="628"/>
                    </a:lnTo>
                    <a:lnTo>
                      <a:pt x="566" y="633"/>
                    </a:lnTo>
                    <a:lnTo>
                      <a:pt x="562" y="630"/>
                    </a:lnTo>
                    <a:lnTo>
                      <a:pt x="557" y="628"/>
                    </a:lnTo>
                    <a:lnTo>
                      <a:pt x="557" y="622"/>
                    </a:lnTo>
                    <a:lnTo>
                      <a:pt x="560" y="618"/>
                    </a:lnTo>
                    <a:lnTo>
                      <a:pt x="570" y="618"/>
                    </a:lnTo>
                    <a:lnTo>
                      <a:pt x="566" y="615"/>
                    </a:lnTo>
                    <a:lnTo>
                      <a:pt x="562" y="615"/>
                    </a:lnTo>
                    <a:lnTo>
                      <a:pt x="553" y="624"/>
                    </a:lnTo>
                    <a:lnTo>
                      <a:pt x="549" y="624"/>
                    </a:lnTo>
                    <a:lnTo>
                      <a:pt x="543" y="622"/>
                    </a:lnTo>
                    <a:lnTo>
                      <a:pt x="540" y="626"/>
                    </a:lnTo>
                    <a:lnTo>
                      <a:pt x="536" y="622"/>
                    </a:lnTo>
                    <a:lnTo>
                      <a:pt x="536" y="626"/>
                    </a:lnTo>
                    <a:lnTo>
                      <a:pt x="536" y="615"/>
                    </a:lnTo>
                    <a:lnTo>
                      <a:pt x="532" y="620"/>
                    </a:lnTo>
                    <a:lnTo>
                      <a:pt x="532" y="630"/>
                    </a:lnTo>
                    <a:lnTo>
                      <a:pt x="530" y="624"/>
                    </a:lnTo>
                    <a:lnTo>
                      <a:pt x="528" y="628"/>
                    </a:lnTo>
                    <a:lnTo>
                      <a:pt x="521" y="626"/>
                    </a:lnTo>
                    <a:lnTo>
                      <a:pt x="523" y="620"/>
                    </a:lnTo>
                    <a:lnTo>
                      <a:pt x="523" y="615"/>
                    </a:lnTo>
                    <a:lnTo>
                      <a:pt x="528" y="611"/>
                    </a:lnTo>
                    <a:lnTo>
                      <a:pt x="530" y="605"/>
                    </a:lnTo>
                    <a:lnTo>
                      <a:pt x="528" y="609"/>
                    </a:lnTo>
                    <a:lnTo>
                      <a:pt x="523" y="613"/>
                    </a:lnTo>
                    <a:lnTo>
                      <a:pt x="521" y="618"/>
                    </a:lnTo>
                    <a:lnTo>
                      <a:pt x="517" y="613"/>
                    </a:lnTo>
                    <a:lnTo>
                      <a:pt x="511" y="615"/>
                    </a:lnTo>
                    <a:lnTo>
                      <a:pt x="508" y="622"/>
                    </a:lnTo>
                    <a:lnTo>
                      <a:pt x="515" y="618"/>
                    </a:lnTo>
                    <a:lnTo>
                      <a:pt x="515" y="622"/>
                    </a:lnTo>
                    <a:lnTo>
                      <a:pt x="513" y="628"/>
                    </a:lnTo>
                    <a:lnTo>
                      <a:pt x="502" y="633"/>
                    </a:lnTo>
                    <a:lnTo>
                      <a:pt x="506" y="630"/>
                    </a:lnTo>
                    <a:lnTo>
                      <a:pt x="502" y="635"/>
                    </a:lnTo>
                    <a:lnTo>
                      <a:pt x="508" y="635"/>
                    </a:lnTo>
                    <a:lnTo>
                      <a:pt x="508" y="639"/>
                    </a:lnTo>
                    <a:lnTo>
                      <a:pt x="513" y="635"/>
                    </a:lnTo>
                    <a:lnTo>
                      <a:pt x="515" y="641"/>
                    </a:lnTo>
                    <a:lnTo>
                      <a:pt x="513" y="645"/>
                    </a:lnTo>
                    <a:lnTo>
                      <a:pt x="506" y="645"/>
                    </a:lnTo>
                    <a:lnTo>
                      <a:pt x="502" y="650"/>
                    </a:lnTo>
                    <a:lnTo>
                      <a:pt x="508" y="647"/>
                    </a:lnTo>
                    <a:lnTo>
                      <a:pt x="513" y="650"/>
                    </a:lnTo>
                    <a:lnTo>
                      <a:pt x="517" y="645"/>
                    </a:lnTo>
                    <a:lnTo>
                      <a:pt x="521" y="650"/>
                    </a:lnTo>
                    <a:lnTo>
                      <a:pt x="521" y="654"/>
                    </a:lnTo>
                    <a:lnTo>
                      <a:pt x="515" y="656"/>
                    </a:lnTo>
                    <a:lnTo>
                      <a:pt x="513" y="660"/>
                    </a:lnTo>
                    <a:lnTo>
                      <a:pt x="508" y="664"/>
                    </a:lnTo>
                    <a:lnTo>
                      <a:pt x="513" y="664"/>
                    </a:lnTo>
                    <a:lnTo>
                      <a:pt x="513" y="669"/>
                    </a:lnTo>
                    <a:lnTo>
                      <a:pt x="508" y="673"/>
                    </a:lnTo>
                    <a:lnTo>
                      <a:pt x="506" y="679"/>
                    </a:lnTo>
                    <a:lnTo>
                      <a:pt x="504" y="679"/>
                    </a:lnTo>
                    <a:lnTo>
                      <a:pt x="500" y="684"/>
                    </a:lnTo>
                    <a:lnTo>
                      <a:pt x="487" y="677"/>
                    </a:lnTo>
                    <a:lnTo>
                      <a:pt x="485" y="677"/>
                    </a:lnTo>
                    <a:lnTo>
                      <a:pt x="483" y="682"/>
                    </a:lnTo>
                    <a:lnTo>
                      <a:pt x="481" y="671"/>
                    </a:lnTo>
                    <a:lnTo>
                      <a:pt x="479" y="677"/>
                    </a:lnTo>
                    <a:lnTo>
                      <a:pt x="474" y="682"/>
                    </a:lnTo>
                    <a:lnTo>
                      <a:pt x="472" y="686"/>
                    </a:lnTo>
                    <a:lnTo>
                      <a:pt x="472" y="690"/>
                    </a:lnTo>
                    <a:lnTo>
                      <a:pt x="470" y="686"/>
                    </a:lnTo>
                    <a:lnTo>
                      <a:pt x="470" y="679"/>
                    </a:lnTo>
                    <a:lnTo>
                      <a:pt x="468" y="686"/>
                    </a:lnTo>
                    <a:lnTo>
                      <a:pt x="466" y="690"/>
                    </a:lnTo>
                    <a:lnTo>
                      <a:pt x="466" y="694"/>
                    </a:lnTo>
                    <a:lnTo>
                      <a:pt x="464" y="690"/>
                    </a:lnTo>
                    <a:lnTo>
                      <a:pt x="459" y="688"/>
                    </a:lnTo>
                    <a:lnTo>
                      <a:pt x="462" y="694"/>
                    </a:lnTo>
                    <a:lnTo>
                      <a:pt x="459" y="696"/>
                    </a:lnTo>
                    <a:lnTo>
                      <a:pt x="453" y="699"/>
                    </a:lnTo>
                    <a:lnTo>
                      <a:pt x="451" y="703"/>
                    </a:lnTo>
                    <a:lnTo>
                      <a:pt x="451" y="699"/>
                    </a:lnTo>
                    <a:lnTo>
                      <a:pt x="453" y="694"/>
                    </a:lnTo>
                    <a:lnTo>
                      <a:pt x="447" y="703"/>
                    </a:lnTo>
                    <a:lnTo>
                      <a:pt x="442" y="699"/>
                    </a:lnTo>
                    <a:lnTo>
                      <a:pt x="442" y="705"/>
                    </a:lnTo>
                    <a:lnTo>
                      <a:pt x="432" y="711"/>
                    </a:lnTo>
                    <a:lnTo>
                      <a:pt x="432" y="718"/>
                    </a:lnTo>
                    <a:lnTo>
                      <a:pt x="421" y="713"/>
                    </a:lnTo>
                    <a:lnTo>
                      <a:pt x="425" y="718"/>
                    </a:lnTo>
                    <a:lnTo>
                      <a:pt x="419" y="718"/>
                    </a:lnTo>
                    <a:lnTo>
                      <a:pt x="415" y="716"/>
                    </a:lnTo>
                    <a:lnTo>
                      <a:pt x="411" y="720"/>
                    </a:lnTo>
                    <a:lnTo>
                      <a:pt x="406" y="720"/>
                    </a:lnTo>
                    <a:lnTo>
                      <a:pt x="402" y="716"/>
                    </a:lnTo>
                    <a:lnTo>
                      <a:pt x="400" y="709"/>
                    </a:lnTo>
                    <a:lnTo>
                      <a:pt x="402" y="705"/>
                    </a:lnTo>
                    <a:lnTo>
                      <a:pt x="408" y="703"/>
                    </a:lnTo>
                    <a:lnTo>
                      <a:pt x="413" y="703"/>
                    </a:lnTo>
                    <a:lnTo>
                      <a:pt x="419" y="705"/>
                    </a:lnTo>
                    <a:lnTo>
                      <a:pt x="417" y="699"/>
                    </a:lnTo>
                    <a:lnTo>
                      <a:pt x="423" y="696"/>
                    </a:lnTo>
                    <a:lnTo>
                      <a:pt x="430" y="688"/>
                    </a:lnTo>
                    <a:lnTo>
                      <a:pt x="425" y="688"/>
                    </a:lnTo>
                    <a:lnTo>
                      <a:pt x="419" y="692"/>
                    </a:lnTo>
                    <a:lnTo>
                      <a:pt x="413" y="692"/>
                    </a:lnTo>
                    <a:lnTo>
                      <a:pt x="408" y="690"/>
                    </a:lnTo>
                    <a:lnTo>
                      <a:pt x="406" y="684"/>
                    </a:lnTo>
                    <a:lnTo>
                      <a:pt x="411" y="671"/>
                    </a:lnTo>
                    <a:lnTo>
                      <a:pt x="415" y="667"/>
                    </a:lnTo>
                    <a:lnTo>
                      <a:pt x="421" y="658"/>
                    </a:lnTo>
                    <a:lnTo>
                      <a:pt x="423" y="652"/>
                    </a:lnTo>
                    <a:lnTo>
                      <a:pt x="425" y="650"/>
                    </a:lnTo>
                    <a:lnTo>
                      <a:pt x="428" y="641"/>
                    </a:lnTo>
                    <a:lnTo>
                      <a:pt x="425" y="630"/>
                    </a:lnTo>
                    <a:lnTo>
                      <a:pt x="436" y="626"/>
                    </a:lnTo>
                    <a:lnTo>
                      <a:pt x="447" y="618"/>
                    </a:lnTo>
                    <a:lnTo>
                      <a:pt x="453" y="615"/>
                    </a:lnTo>
                    <a:lnTo>
                      <a:pt x="462" y="622"/>
                    </a:lnTo>
                    <a:lnTo>
                      <a:pt x="466" y="622"/>
                    </a:lnTo>
                    <a:lnTo>
                      <a:pt x="470" y="620"/>
                    </a:lnTo>
                    <a:lnTo>
                      <a:pt x="474" y="622"/>
                    </a:lnTo>
                    <a:lnTo>
                      <a:pt x="489" y="626"/>
                    </a:lnTo>
                    <a:lnTo>
                      <a:pt x="485" y="622"/>
                    </a:lnTo>
                    <a:lnTo>
                      <a:pt x="477" y="618"/>
                    </a:lnTo>
                    <a:lnTo>
                      <a:pt x="466" y="609"/>
                    </a:lnTo>
                    <a:lnTo>
                      <a:pt x="466" y="605"/>
                    </a:lnTo>
                    <a:lnTo>
                      <a:pt x="470" y="601"/>
                    </a:lnTo>
                    <a:lnTo>
                      <a:pt x="481" y="594"/>
                    </a:lnTo>
                    <a:lnTo>
                      <a:pt x="485" y="590"/>
                    </a:lnTo>
                    <a:lnTo>
                      <a:pt x="481" y="590"/>
                    </a:lnTo>
                    <a:lnTo>
                      <a:pt x="477" y="590"/>
                    </a:lnTo>
                    <a:lnTo>
                      <a:pt x="472" y="594"/>
                    </a:lnTo>
                    <a:lnTo>
                      <a:pt x="466" y="603"/>
                    </a:lnTo>
                    <a:lnTo>
                      <a:pt x="462" y="603"/>
                    </a:lnTo>
                    <a:lnTo>
                      <a:pt x="457" y="603"/>
                    </a:lnTo>
                    <a:lnTo>
                      <a:pt x="453" y="601"/>
                    </a:lnTo>
                    <a:lnTo>
                      <a:pt x="453" y="594"/>
                    </a:lnTo>
                    <a:lnTo>
                      <a:pt x="451" y="594"/>
                    </a:lnTo>
                    <a:lnTo>
                      <a:pt x="451" y="598"/>
                    </a:lnTo>
                    <a:lnTo>
                      <a:pt x="438" y="605"/>
                    </a:lnTo>
                    <a:lnTo>
                      <a:pt x="436" y="609"/>
                    </a:lnTo>
                    <a:lnTo>
                      <a:pt x="430" y="611"/>
                    </a:lnTo>
                    <a:lnTo>
                      <a:pt x="423" y="613"/>
                    </a:lnTo>
                    <a:lnTo>
                      <a:pt x="419" y="615"/>
                    </a:lnTo>
                    <a:lnTo>
                      <a:pt x="415" y="622"/>
                    </a:lnTo>
                    <a:lnTo>
                      <a:pt x="415" y="626"/>
                    </a:lnTo>
                    <a:lnTo>
                      <a:pt x="411" y="628"/>
                    </a:lnTo>
                    <a:lnTo>
                      <a:pt x="400" y="637"/>
                    </a:lnTo>
                    <a:lnTo>
                      <a:pt x="398" y="641"/>
                    </a:lnTo>
                    <a:lnTo>
                      <a:pt x="398" y="647"/>
                    </a:lnTo>
                    <a:lnTo>
                      <a:pt x="389" y="654"/>
                    </a:lnTo>
                    <a:lnTo>
                      <a:pt x="383" y="654"/>
                    </a:lnTo>
                    <a:lnTo>
                      <a:pt x="381" y="650"/>
                    </a:lnTo>
                    <a:lnTo>
                      <a:pt x="374" y="650"/>
                    </a:lnTo>
                    <a:lnTo>
                      <a:pt x="379" y="654"/>
                    </a:lnTo>
                    <a:lnTo>
                      <a:pt x="383" y="658"/>
                    </a:lnTo>
                    <a:lnTo>
                      <a:pt x="387" y="662"/>
                    </a:lnTo>
                    <a:lnTo>
                      <a:pt x="383" y="673"/>
                    </a:lnTo>
                    <a:lnTo>
                      <a:pt x="376" y="675"/>
                    </a:lnTo>
                    <a:lnTo>
                      <a:pt x="372" y="673"/>
                    </a:lnTo>
                    <a:lnTo>
                      <a:pt x="366" y="675"/>
                    </a:lnTo>
                    <a:lnTo>
                      <a:pt x="370" y="677"/>
                    </a:lnTo>
                    <a:lnTo>
                      <a:pt x="372" y="682"/>
                    </a:lnTo>
                    <a:lnTo>
                      <a:pt x="368" y="686"/>
                    </a:lnTo>
                    <a:lnTo>
                      <a:pt x="362" y="688"/>
                    </a:lnTo>
                    <a:lnTo>
                      <a:pt x="362" y="682"/>
                    </a:lnTo>
                    <a:lnTo>
                      <a:pt x="357" y="686"/>
                    </a:lnTo>
                    <a:lnTo>
                      <a:pt x="351" y="686"/>
                    </a:lnTo>
                    <a:lnTo>
                      <a:pt x="349" y="690"/>
                    </a:lnTo>
                    <a:lnTo>
                      <a:pt x="349" y="696"/>
                    </a:lnTo>
                    <a:lnTo>
                      <a:pt x="338" y="699"/>
                    </a:lnTo>
                    <a:lnTo>
                      <a:pt x="336" y="703"/>
                    </a:lnTo>
                    <a:lnTo>
                      <a:pt x="336" y="709"/>
                    </a:lnTo>
                    <a:lnTo>
                      <a:pt x="332" y="713"/>
                    </a:lnTo>
                    <a:lnTo>
                      <a:pt x="332" y="718"/>
                    </a:lnTo>
                    <a:lnTo>
                      <a:pt x="338" y="716"/>
                    </a:lnTo>
                    <a:lnTo>
                      <a:pt x="342" y="718"/>
                    </a:lnTo>
                    <a:lnTo>
                      <a:pt x="347" y="718"/>
                    </a:lnTo>
                    <a:lnTo>
                      <a:pt x="351" y="724"/>
                    </a:lnTo>
                    <a:lnTo>
                      <a:pt x="355" y="726"/>
                    </a:lnTo>
                    <a:lnTo>
                      <a:pt x="359" y="733"/>
                    </a:lnTo>
                    <a:lnTo>
                      <a:pt x="351" y="741"/>
                    </a:lnTo>
                    <a:lnTo>
                      <a:pt x="345" y="743"/>
                    </a:lnTo>
                    <a:lnTo>
                      <a:pt x="338" y="743"/>
                    </a:lnTo>
                    <a:lnTo>
                      <a:pt x="336" y="748"/>
                    </a:lnTo>
                    <a:lnTo>
                      <a:pt x="330" y="750"/>
                    </a:lnTo>
                    <a:lnTo>
                      <a:pt x="332" y="756"/>
                    </a:lnTo>
                    <a:lnTo>
                      <a:pt x="327" y="758"/>
                    </a:lnTo>
                    <a:lnTo>
                      <a:pt x="321" y="760"/>
                    </a:lnTo>
                    <a:lnTo>
                      <a:pt x="327" y="760"/>
                    </a:lnTo>
                    <a:lnTo>
                      <a:pt x="327" y="765"/>
                    </a:lnTo>
                    <a:lnTo>
                      <a:pt x="323" y="769"/>
                    </a:lnTo>
                    <a:lnTo>
                      <a:pt x="319" y="771"/>
                    </a:lnTo>
                    <a:lnTo>
                      <a:pt x="313" y="769"/>
                    </a:lnTo>
                    <a:lnTo>
                      <a:pt x="313" y="775"/>
                    </a:lnTo>
                    <a:lnTo>
                      <a:pt x="308" y="773"/>
                    </a:lnTo>
                    <a:lnTo>
                      <a:pt x="304" y="773"/>
                    </a:lnTo>
                    <a:lnTo>
                      <a:pt x="298" y="777"/>
                    </a:lnTo>
                    <a:lnTo>
                      <a:pt x="296" y="782"/>
                    </a:lnTo>
                    <a:lnTo>
                      <a:pt x="289" y="782"/>
                    </a:lnTo>
                    <a:lnTo>
                      <a:pt x="289" y="788"/>
                    </a:lnTo>
                    <a:lnTo>
                      <a:pt x="283" y="786"/>
                    </a:lnTo>
                    <a:lnTo>
                      <a:pt x="279" y="784"/>
                    </a:lnTo>
                    <a:lnTo>
                      <a:pt x="279" y="788"/>
                    </a:lnTo>
                    <a:lnTo>
                      <a:pt x="274" y="792"/>
                    </a:lnTo>
                    <a:lnTo>
                      <a:pt x="272" y="797"/>
                    </a:lnTo>
                    <a:lnTo>
                      <a:pt x="268" y="797"/>
                    </a:lnTo>
                    <a:lnTo>
                      <a:pt x="264" y="797"/>
                    </a:lnTo>
                    <a:lnTo>
                      <a:pt x="264" y="801"/>
                    </a:lnTo>
                    <a:lnTo>
                      <a:pt x="259" y="799"/>
                    </a:lnTo>
                    <a:lnTo>
                      <a:pt x="247" y="805"/>
                    </a:lnTo>
                    <a:lnTo>
                      <a:pt x="251" y="807"/>
                    </a:lnTo>
                    <a:lnTo>
                      <a:pt x="249" y="811"/>
                    </a:lnTo>
                    <a:lnTo>
                      <a:pt x="249" y="818"/>
                    </a:lnTo>
                    <a:lnTo>
                      <a:pt x="234" y="828"/>
                    </a:lnTo>
                    <a:lnTo>
                      <a:pt x="230" y="822"/>
                    </a:lnTo>
                    <a:lnTo>
                      <a:pt x="227" y="826"/>
                    </a:lnTo>
                    <a:lnTo>
                      <a:pt x="221" y="828"/>
                    </a:lnTo>
                    <a:lnTo>
                      <a:pt x="221" y="831"/>
                    </a:lnTo>
                    <a:lnTo>
                      <a:pt x="217" y="831"/>
                    </a:lnTo>
                    <a:lnTo>
                      <a:pt x="212" y="828"/>
                    </a:lnTo>
                    <a:lnTo>
                      <a:pt x="212" y="833"/>
                    </a:lnTo>
                    <a:lnTo>
                      <a:pt x="208" y="837"/>
                    </a:lnTo>
                    <a:lnTo>
                      <a:pt x="202" y="839"/>
                    </a:lnTo>
                    <a:lnTo>
                      <a:pt x="198" y="835"/>
                    </a:lnTo>
                    <a:lnTo>
                      <a:pt x="193" y="839"/>
                    </a:lnTo>
                    <a:lnTo>
                      <a:pt x="198" y="841"/>
                    </a:lnTo>
                    <a:lnTo>
                      <a:pt x="195" y="848"/>
                    </a:lnTo>
                    <a:lnTo>
                      <a:pt x="191" y="843"/>
                    </a:lnTo>
                    <a:lnTo>
                      <a:pt x="185" y="846"/>
                    </a:lnTo>
                    <a:lnTo>
                      <a:pt x="181" y="843"/>
                    </a:lnTo>
                    <a:lnTo>
                      <a:pt x="170" y="852"/>
                    </a:lnTo>
                    <a:lnTo>
                      <a:pt x="176" y="850"/>
                    </a:lnTo>
                    <a:lnTo>
                      <a:pt x="181" y="854"/>
                    </a:lnTo>
                    <a:lnTo>
                      <a:pt x="176" y="858"/>
                    </a:lnTo>
                    <a:lnTo>
                      <a:pt x="181" y="860"/>
                    </a:lnTo>
                    <a:lnTo>
                      <a:pt x="176" y="860"/>
                    </a:lnTo>
                    <a:lnTo>
                      <a:pt x="172" y="869"/>
                    </a:lnTo>
                    <a:lnTo>
                      <a:pt x="170" y="869"/>
                    </a:lnTo>
                    <a:lnTo>
                      <a:pt x="168" y="865"/>
                    </a:lnTo>
                    <a:lnTo>
                      <a:pt x="172" y="860"/>
                    </a:lnTo>
                    <a:lnTo>
                      <a:pt x="166" y="863"/>
                    </a:lnTo>
                    <a:lnTo>
                      <a:pt x="164" y="867"/>
                    </a:lnTo>
                    <a:lnTo>
                      <a:pt x="157" y="869"/>
                    </a:lnTo>
                    <a:lnTo>
                      <a:pt x="153" y="871"/>
                    </a:lnTo>
                    <a:lnTo>
                      <a:pt x="149" y="869"/>
                    </a:lnTo>
                    <a:lnTo>
                      <a:pt x="138" y="873"/>
                    </a:lnTo>
                    <a:lnTo>
                      <a:pt x="132" y="882"/>
                    </a:lnTo>
                    <a:lnTo>
                      <a:pt x="125" y="886"/>
                    </a:lnTo>
                    <a:lnTo>
                      <a:pt x="129" y="882"/>
                    </a:lnTo>
                    <a:lnTo>
                      <a:pt x="129" y="875"/>
                    </a:lnTo>
                    <a:lnTo>
                      <a:pt x="132" y="871"/>
                    </a:lnTo>
                    <a:lnTo>
                      <a:pt x="127" y="869"/>
                    </a:lnTo>
                    <a:lnTo>
                      <a:pt x="119" y="871"/>
                    </a:lnTo>
                    <a:lnTo>
                      <a:pt x="117" y="875"/>
                    </a:lnTo>
                    <a:lnTo>
                      <a:pt x="110" y="877"/>
                    </a:lnTo>
                    <a:lnTo>
                      <a:pt x="106" y="875"/>
                    </a:lnTo>
                    <a:lnTo>
                      <a:pt x="100" y="884"/>
                    </a:lnTo>
                    <a:lnTo>
                      <a:pt x="98" y="880"/>
                    </a:lnTo>
                    <a:lnTo>
                      <a:pt x="93" y="880"/>
                    </a:lnTo>
                    <a:lnTo>
                      <a:pt x="93" y="884"/>
                    </a:lnTo>
                    <a:lnTo>
                      <a:pt x="89" y="884"/>
                    </a:lnTo>
                    <a:lnTo>
                      <a:pt x="85" y="882"/>
                    </a:lnTo>
                    <a:lnTo>
                      <a:pt x="78" y="884"/>
                    </a:lnTo>
                    <a:lnTo>
                      <a:pt x="74" y="886"/>
                    </a:lnTo>
                    <a:lnTo>
                      <a:pt x="68" y="884"/>
                    </a:lnTo>
                    <a:lnTo>
                      <a:pt x="68" y="877"/>
                    </a:lnTo>
                    <a:lnTo>
                      <a:pt x="70" y="873"/>
                    </a:lnTo>
                    <a:lnTo>
                      <a:pt x="76" y="875"/>
                    </a:lnTo>
                    <a:lnTo>
                      <a:pt x="74" y="869"/>
                    </a:lnTo>
                    <a:lnTo>
                      <a:pt x="68" y="869"/>
                    </a:lnTo>
                    <a:lnTo>
                      <a:pt x="63" y="871"/>
                    </a:lnTo>
                    <a:lnTo>
                      <a:pt x="57" y="882"/>
                    </a:lnTo>
                    <a:lnTo>
                      <a:pt x="53" y="884"/>
                    </a:lnTo>
                    <a:lnTo>
                      <a:pt x="49" y="886"/>
                    </a:lnTo>
                    <a:lnTo>
                      <a:pt x="49" y="890"/>
                    </a:lnTo>
                    <a:lnTo>
                      <a:pt x="42" y="892"/>
                    </a:lnTo>
                    <a:lnTo>
                      <a:pt x="36" y="897"/>
                    </a:lnTo>
                    <a:lnTo>
                      <a:pt x="32" y="895"/>
                    </a:lnTo>
                    <a:lnTo>
                      <a:pt x="32" y="888"/>
                    </a:lnTo>
                    <a:lnTo>
                      <a:pt x="32" y="877"/>
                    </a:lnTo>
                    <a:lnTo>
                      <a:pt x="25" y="880"/>
                    </a:lnTo>
                    <a:lnTo>
                      <a:pt x="27" y="884"/>
                    </a:lnTo>
                    <a:lnTo>
                      <a:pt x="25" y="890"/>
                    </a:lnTo>
                    <a:lnTo>
                      <a:pt x="25" y="895"/>
                    </a:lnTo>
                    <a:lnTo>
                      <a:pt x="14" y="895"/>
                    </a:lnTo>
                    <a:lnTo>
                      <a:pt x="14" y="890"/>
                    </a:lnTo>
                    <a:lnTo>
                      <a:pt x="12" y="884"/>
                    </a:lnTo>
                    <a:lnTo>
                      <a:pt x="8" y="882"/>
                    </a:lnTo>
                    <a:lnTo>
                      <a:pt x="6" y="888"/>
                    </a:lnTo>
                    <a:lnTo>
                      <a:pt x="10" y="892"/>
                    </a:lnTo>
                    <a:lnTo>
                      <a:pt x="4" y="897"/>
                    </a:lnTo>
                    <a:lnTo>
                      <a:pt x="0" y="899"/>
                    </a:lnTo>
                    <a:lnTo>
                      <a:pt x="0" y="892"/>
                    </a:lnTo>
                    <a:lnTo>
                      <a:pt x="4" y="888"/>
                    </a:lnTo>
                    <a:lnTo>
                      <a:pt x="4" y="884"/>
                    </a:lnTo>
                    <a:lnTo>
                      <a:pt x="8" y="880"/>
                    </a:lnTo>
                    <a:lnTo>
                      <a:pt x="12" y="877"/>
                    </a:lnTo>
                    <a:lnTo>
                      <a:pt x="19" y="882"/>
                    </a:lnTo>
                    <a:lnTo>
                      <a:pt x="21" y="875"/>
                    </a:lnTo>
                    <a:lnTo>
                      <a:pt x="32" y="875"/>
                    </a:lnTo>
                    <a:lnTo>
                      <a:pt x="36" y="871"/>
                    </a:lnTo>
                    <a:lnTo>
                      <a:pt x="38" y="867"/>
                    </a:lnTo>
                    <a:lnTo>
                      <a:pt x="49" y="858"/>
                    </a:lnTo>
                    <a:lnTo>
                      <a:pt x="66" y="850"/>
                    </a:lnTo>
                    <a:lnTo>
                      <a:pt x="80" y="850"/>
                    </a:lnTo>
                    <a:lnTo>
                      <a:pt x="85" y="852"/>
                    </a:lnTo>
                    <a:lnTo>
                      <a:pt x="91" y="854"/>
                    </a:lnTo>
                    <a:lnTo>
                      <a:pt x="89" y="858"/>
                    </a:lnTo>
                    <a:lnTo>
                      <a:pt x="91" y="865"/>
                    </a:lnTo>
                    <a:lnTo>
                      <a:pt x="95" y="867"/>
                    </a:lnTo>
                    <a:lnTo>
                      <a:pt x="95" y="863"/>
                    </a:lnTo>
                    <a:lnTo>
                      <a:pt x="102" y="863"/>
                    </a:lnTo>
                    <a:lnTo>
                      <a:pt x="106" y="867"/>
                    </a:lnTo>
                    <a:lnTo>
                      <a:pt x="110" y="869"/>
                    </a:lnTo>
                    <a:lnTo>
                      <a:pt x="110" y="865"/>
                    </a:lnTo>
                    <a:lnTo>
                      <a:pt x="106" y="860"/>
                    </a:lnTo>
                    <a:lnTo>
                      <a:pt x="106" y="856"/>
                    </a:lnTo>
                    <a:lnTo>
                      <a:pt x="110" y="846"/>
                    </a:lnTo>
                    <a:lnTo>
                      <a:pt x="115" y="841"/>
                    </a:lnTo>
                    <a:lnTo>
                      <a:pt x="125" y="835"/>
                    </a:lnTo>
                    <a:lnTo>
                      <a:pt x="129" y="833"/>
                    </a:lnTo>
                    <a:lnTo>
                      <a:pt x="134" y="828"/>
                    </a:lnTo>
                    <a:lnTo>
                      <a:pt x="144" y="826"/>
                    </a:lnTo>
                    <a:lnTo>
                      <a:pt x="157" y="824"/>
                    </a:lnTo>
                    <a:lnTo>
                      <a:pt x="159" y="820"/>
                    </a:lnTo>
                    <a:lnTo>
                      <a:pt x="166" y="818"/>
                    </a:lnTo>
                    <a:lnTo>
                      <a:pt x="170" y="822"/>
                    </a:lnTo>
                    <a:lnTo>
                      <a:pt x="174" y="818"/>
                    </a:lnTo>
                    <a:lnTo>
                      <a:pt x="176" y="814"/>
                    </a:lnTo>
                    <a:lnTo>
                      <a:pt x="178" y="809"/>
                    </a:lnTo>
                    <a:lnTo>
                      <a:pt x="185" y="801"/>
                    </a:lnTo>
                    <a:lnTo>
                      <a:pt x="191" y="797"/>
                    </a:lnTo>
                    <a:lnTo>
                      <a:pt x="208" y="786"/>
                    </a:lnTo>
                    <a:lnTo>
                      <a:pt x="212" y="786"/>
                    </a:lnTo>
                    <a:lnTo>
                      <a:pt x="212" y="790"/>
                    </a:lnTo>
                    <a:lnTo>
                      <a:pt x="219" y="792"/>
                    </a:lnTo>
                    <a:lnTo>
                      <a:pt x="223" y="788"/>
                    </a:lnTo>
                    <a:lnTo>
                      <a:pt x="217" y="790"/>
                    </a:lnTo>
                    <a:lnTo>
                      <a:pt x="217" y="784"/>
                    </a:lnTo>
                    <a:lnTo>
                      <a:pt x="215" y="779"/>
                    </a:lnTo>
                    <a:lnTo>
                      <a:pt x="217" y="769"/>
                    </a:lnTo>
                    <a:lnTo>
                      <a:pt x="221" y="754"/>
                    </a:lnTo>
                    <a:lnTo>
                      <a:pt x="227" y="752"/>
                    </a:lnTo>
                    <a:lnTo>
                      <a:pt x="234" y="752"/>
                    </a:lnTo>
                    <a:lnTo>
                      <a:pt x="236" y="754"/>
                    </a:lnTo>
                    <a:lnTo>
                      <a:pt x="232" y="750"/>
                    </a:lnTo>
                    <a:lnTo>
                      <a:pt x="227" y="750"/>
                    </a:lnTo>
                    <a:lnTo>
                      <a:pt x="225" y="743"/>
                    </a:lnTo>
                    <a:lnTo>
                      <a:pt x="227" y="739"/>
                    </a:lnTo>
                    <a:lnTo>
                      <a:pt x="230" y="735"/>
                    </a:lnTo>
                    <a:lnTo>
                      <a:pt x="236" y="731"/>
                    </a:lnTo>
                    <a:lnTo>
                      <a:pt x="238" y="726"/>
                    </a:lnTo>
                    <a:lnTo>
                      <a:pt x="249" y="722"/>
                    </a:lnTo>
                    <a:lnTo>
                      <a:pt x="249" y="716"/>
                    </a:lnTo>
                    <a:lnTo>
                      <a:pt x="249" y="711"/>
                    </a:lnTo>
                    <a:lnTo>
                      <a:pt x="255" y="707"/>
                    </a:lnTo>
                    <a:lnTo>
                      <a:pt x="255" y="703"/>
                    </a:lnTo>
                    <a:lnTo>
                      <a:pt x="257" y="699"/>
                    </a:lnTo>
                    <a:lnTo>
                      <a:pt x="255" y="703"/>
                    </a:lnTo>
                    <a:lnTo>
                      <a:pt x="255" y="703"/>
                    </a:lnTo>
                    <a:lnTo>
                      <a:pt x="251" y="707"/>
                    </a:lnTo>
                    <a:lnTo>
                      <a:pt x="247" y="711"/>
                    </a:lnTo>
                    <a:lnTo>
                      <a:pt x="240" y="713"/>
                    </a:lnTo>
                    <a:lnTo>
                      <a:pt x="225" y="718"/>
                    </a:lnTo>
                    <a:lnTo>
                      <a:pt x="212" y="722"/>
                    </a:lnTo>
                    <a:lnTo>
                      <a:pt x="208" y="722"/>
                    </a:lnTo>
                    <a:lnTo>
                      <a:pt x="206" y="718"/>
                    </a:lnTo>
                    <a:lnTo>
                      <a:pt x="206" y="713"/>
                    </a:lnTo>
                    <a:lnTo>
                      <a:pt x="202" y="709"/>
                    </a:lnTo>
                    <a:lnTo>
                      <a:pt x="206" y="701"/>
                    </a:lnTo>
                    <a:lnTo>
                      <a:pt x="212" y="699"/>
                    </a:lnTo>
                    <a:lnTo>
                      <a:pt x="217" y="701"/>
                    </a:lnTo>
                    <a:lnTo>
                      <a:pt x="217" y="705"/>
                    </a:lnTo>
                    <a:lnTo>
                      <a:pt x="219" y="707"/>
                    </a:lnTo>
                    <a:lnTo>
                      <a:pt x="219" y="701"/>
                    </a:lnTo>
                    <a:lnTo>
                      <a:pt x="208" y="694"/>
                    </a:lnTo>
                    <a:lnTo>
                      <a:pt x="206" y="688"/>
                    </a:lnTo>
                    <a:lnTo>
                      <a:pt x="208" y="692"/>
                    </a:lnTo>
                    <a:lnTo>
                      <a:pt x="202" y="701"/>
                    </a:lnTo>
                    <a:lnTo>
                      <a:pt x="198" y="699"/>
                    </a:lnTo>
                    <a:lnTo>
                      <a:pt x="195" y="709"/>
                    </a:lnTo>
                    <a:lnTo>
                      <a:pt x="191" y="711"/>
                    </a:lnTo>
                    <a:lnTo>
                      <a:pt x="191" y="720"/>
                    </a:lnTo>
                    <a:lnTo>
                      <a:pt x="193" y="726"/>
                    </a:lnTo>
                    <a:lnTo>
                      <a:pt x="189" y="731"/>
                    </a:lnTo>
                    <a:lnTo>
                      <a:pt x="185" y="728"/>
                    </a:lnTo>
                    <a:lnTo>
                      <a:pt x="183" y="726"/>
                    </a:lnTo>
                    <a:lnTo>
                      <a:pt x="176" y="705"/>
                    </a:lnTo>
                    <a:lnTo>
                      <a:pt x="172" y="701"/>
                    </a:lnTo>
                    <a:lnTo>
                      <a:pt x="172" y="694"/>
                    </a:lnTo>
                    <a:lnTo>
                      <a:pt x="166" y="699"/>
                    </a:lnTo>
                    <a:lnTo>
                      <a:pt x="161" y="701"/>
                    </a:lnTo>
                    <a:lnTo>
                      <a:pt x="161" y="694"/>
                    </a:lnTo>
                    <a:lnTo>
                      <a:pt x="157" y="692"/>
                    </a:lnTo>
                    <a:lnTo>
                      <a:pt x="155" y="686"/>
                    </a:lnTo>
                    <a:lnTo>
                      <a:pt x="151" y="684"/>
                    </a:lnTo>
                    <a:lnTo>
                      <a:pt x="138" y="688"/>
                    </a:lnTo>
                    <a:lnTo>
                      <a:pt x="134" y="688"/>
                    </a:lnTo>
                    <a:lnTo>
                      <a:pt x="127" y="690"/>
                    </a:lnTo>
                    <a:lnTo>
                      <a:pt x="123" y="690"/>
                    </a:lnTo>
                    <a:lnTo>
                      <a:pt x="119" y="694"/>
                    </a:lnTo>
                    <a:lnTo>
                      <a:pt x="106" y="701"/>
                    </a:lnTo>
                    <a:lnTo>
                      <a:pt x="102" y="696"/>
                    </a:lnTo>
                    <a:lnTo>
                      <a:pt x="98" y="694"/>
                    </a:lnTo>
                    <a:lnTo>
                      <a:pt x="102" y="694"/>
                    </a:lnTo>
                    <a:lnTo>
                      <a:pt x="106" y="690"/>
                    </a:lnTo>
                    <a:lnTo>
                      <a:pt x="108" y="686"/>
                    </a:lnTo>
                    <a:lnTo>
                      <a:pt x="108" y="675"/>
                    </a:lnTo>
                    <a:lnTo>
                      <a:pt x="115" y="673"/>
                    </a:lnTo>
                    <a:lnTo>
                      <a:pt x="106" y="662"/>
                    </a:lnTo>
                    <a:lnTo>
                      <a:pt x="106" y="658"/>
                    </a:lnTo>
                    <a:lnTo>
                      <a:pt x="119" y="645"/>
                    </a:lnTo>
                    <a:lnTo>
                      <a:pt x="115" y="624"/>
                    </a:lnTo>
                    <a:lnTo>
                      <a:pt x="117" y="620"/>
                    </a:lnTo>
                    <a:lnTo>
                      <a:pt x="115" y="615"/>
                    </a:lnTo>
                    <a:lnTo>
                      <a:pt x="115" y="611"/>
                    </a:lnTo>
                    <a:lnTo>
                      <a:pt x="115" y="607"/>
                    </a:lnTo>
                    <a:lnTo>
                      <a:pt x="112" y="601"/>
                    </a:lnTo>
                    <a:lnTo>
                      <a:pt x="115" y="596"/>
                    </a:lnTo>
                    <a:lnTo>
                      <a:pt x="121" y="586"/>
                    </a:lnTo>
                    <a:lnTo>
                      <a:pt x="123" y="581"/>
                    </a:lnTo>
                    <a:lnTo>
                      <a:pt x="129" y="581"/>
                    </a:lnTo>
                    <a:lnTo>
                      <a:pt x="134" y="579"/>
                    </a:lnTo>
                    <a:lnTo>
                      <a:pt x="127" y="579"/>
                    </a:lnTo>
                    <a:lnTo>
                      <a:pt x="125" y="575"/>
                    </a:lnTo>
                    <a:lnTo>
                      <a:pt x="125" y="579"/>
                    </a:lnTo>
                    <a:lnTo>
                      <a:pt x="121" y="584"/>
                    </a:lnTo>
                    <a:lnTo>
                      <a:pt x="115" y="592"/>
                    </a:lnTo>
                    <a:lnTo>
                      <a:pt x="108" y="594"/>
                    </a:lnTo>
                    <a:lnTo>
                      <a:pt x="104" y="598"/>
                    </a:lnTo>
                    <a:lnTo>
                      <a:pt x="110" y="603"/>
                    </a:lnTo>
                    <a:lnTo>
                      <a:pt x="106" y="611"/>
                    </a:lnTo>
                    <a:lnTo>
                      <a:pt x="104" y="613"/>
                    </a:lnTo>
                    <a:lnTo>
                      <a:pt x="100" y="613"/>
                    </a:lnTo>
                    <a:lnTo>
                      <a:pt x="98" y="611"/>
                    </a:lnTo>
                    <a:lnTo>
                      <a:pt x="93" y="615"/>
                    </a:lnTo>
                    <a:lnTo>
                      <a:pt x="87" y="618"/>
                    </a:lnTo>
                    <a:lnTo>
                      <a:pt x="76" y="618"/>
                    </a:lnTo>
                    <a:lnTo>
                      <a:pt x="68" y="615"/>
                    </a:lnTo>
                    <a:lnTo>
                      <a:pt x="57" y="611"/>
                    </a:lnTo>
                    <a:lnTo>
                      <a:pt x="57" y="605"/>
                    </a:lnTo>
                    <a:lnTo>
                      <a:pt x="61" y="601"/>
                    </a:lnTo>
                    <a:lnTo>
                      <a:pt x="57" y="596"/>
                    </a:lnTo>
                    <a:lnTo>
                      <a:pt x="53" y="590"/>
                    </a:lnTo>
                    <a:lnTo>
                      <a:pt x="53" y="588"/>
                    </a:lnTo>
                    <a:lnTo>
                      <a:pt x="51" y="581"/>
                    </a:lnTo>
                    <a:lnTo>
                      <a:pt x="51" y="577"/>
                    </a:lnTo>
                    <a:lnTo>
                      <a:pt x="49" y="579"/>
                    </a:lnTo>
                    <a:lnTo>
                      <a:pt x="44" y="575"/>
                    </a:lnTo>
                    <a:lnTo>
                      <a:pt x="40" y="571"/>
                    </a:lnTo>
                    <a:lnTo>
                      <a:pt x="44" y="567"/>
                    </a:lnTo>
                    <a:lnTo>
                      <a:pt x="34" y="560"/>
                    </a:lnTo>
                    <a:lnTo>
                      <a:pt x="40" y="558"/>
                    </a:lnTo>
                    <a:lnTo>
                      <a:pt x="44" y="556"/>
                    </a:lnTo>
                    <a:lnTo>
                      <a:pt x="49" y="552"/>
                    </a:lnTo>
                    <a:lnTo>
                      <a:pt x="55" y="547"/>
                    </a:lnTo>
                    <a:lnTo>
                      <a:pt x="59" y="545"/>
                    </a:lnTo>
                    <a:lnTo>
                      <a:pt x="59" y="549"/>
                    </a:lnTo>
                    <a:lnTo>
                      <a:pt x="63" y="552"/>
                    </a:lnTo>
                    <a:lnTo>
                      <a:pt x="68" y="556"/>
                    </a:lnTo>
                    <a:lnTo>
                      <a:pt x="70" y="560"/>
                    </a:lnTo>
                    <a:lnTo>
                      <a:pt x="61" y="567"/>
                    </a:lnTo>
                    <a:lnTo>
                      <a:pt x="68" y="562"/>
                    </a:lnTo>
                    <a:lnTo>
                      <a:pt x="72" y="562"/>
                    </a:lnTo>
                    <a:lnTo>
                      <a:pt x="78" y="558"/>
                    </a:lnTo>
                    <a:lnTo>
                      <a:pt x="80" y="564"/>
                    </a:lnTo>
                    <a:lnTo>
                      <a:pt x="78" y="569"/>
                    </a:lnTo>
                    <a:lnTo>
                      <a:pt x="83" y="571"/>
                    </a:lnTo>
                    <a:lnTo>
                      <a:pt x="87" y="569"/>
                    </a:lnTo>
                    <a:lnTo>
                      <a:pt x="91" y="564"/>
                    </a:lnTo>
                    <a:lnTo>
                      <a:pt x="87" y="558"/>
                    </a:lnTo>
                    <a:lnTo>
                      <a:pt x="83" y="556"/>
                    </a:lnTo>
                    <a:lnTo>
                      <a:pt x="89" y="556"/>
                    </a:lnTo>
                    <a:lnTo>
                      <a:pt x="87" y="549"/>
                    </a:lnTo>
                    <a:lnTo>
                      <a:pt x="80" y="554"/>
                    </a:lnTo>
                    <a:lnTo>
                      <a:pt x="76" y="552"/>
                    </a:lnTo>
                    <a:lnTo>
                      <a:pt x="66" y="549"/>
                    </a:lnTo>
                    <a:lnTo>
                      <a:pt x="61" y="545"/>
                    </a:lnTo>
                    <a:lnTo>
                      <a:pt x="57" y="543"/>
                    </a:lnTo>
                    <a:lnTo>
                      <a:pt x="51" y="541"/>
                    </a:lnTo>
                    <a:lnTo>
                      <a:pt x="51" y="537"/>
                    </a:lnTo>
                    <a:lnTo>
                      <a:pt x="55" y="537"/>
                    </a:lnTo>
                    <a:lnTo>
                      <a:pt x="61" y="532"/>
                    </a:lnTo>
                    <a:lnTo>
                      <a:pt x="51" y="530"/>
                    </a:lnTo>
                    <a:lnTo>
                      <a:pt x="55" y="526"/>
                    </a:lnTo>
                    <a:lnTo>
                      <a:pt x="49" y="526"/>
                    </a:lnTo>
                    <a:lnTo>
                      <a:pt x="51" y="522"/>
                    </a:lnTo>
                    <a:lnTo>
                      <a:pt x="53" y="515"/>
                    </a:lnTo>
                    <a:lnTo>
                      <a:pt x="66" y="511"/>
                    </a:lnTo>
                    <a:lnTo>
                      <a:pt x="70" y="507"/>
                    </a:lnTo>
                    <a:lnTo>
                      <a:pt x="72" y="505"/>
                    </a:lnTo>
                    <a:lnTo>
                      <a:pt x="68" y="509"/>
                    </a:lnTo>
                    <a:lnTo>
                      <a:pt x="55" y="513"/>
                    </a:lnTo>
                    <a:lnTo>
                      <a:pt x="49" y="522"/>
                    </a:lnTo>
                    <a:lnTo>
                      <a:pt x="46" y="526"/>
                    </a:lnTo>
                    <a:lnTo>
                      <a:pt x="42" y="528"/>
                    </a:lnTo>
                    <a:lnTo>
                      <a:pt x="40" y="524"/>
                    </a:lnTo>
                    <a:lnTo>
                      <a:pt x="40" y="518"/>
                    </a:lnTo>
                    <a:lnTo>
                      <a:pt x="36" y="513"/>
                    </a:lnTo>
                    <a:lnTo>
                      <a:pt x="36" y="507"/>
                    </a:lnTo>
                    <a:lnTo>
                      <a:pt x="42" y="505"/>
                    </a:lnTo>
                    <a:lnTo>
                      <a:pt x="38" y="498"/>
                    </a:lnTo>
                    <a:lnTo>
                      <a:pt x="34" y="500"/>
                    </a:lnTo>
                    <a:lnTo>
                      <a:pt x="32" y="494"/>
                    </a:lnTo>
                    <a:lnTo>
                      <a:pt x="34" y="490"/>
                    </a:lnTo>
                    <a:lnTo>
                      <a:pt x="38" y="492"/>
                    </a:lnTo>
                    <a:lnTo>
                      <a:pt x="44" y="492"/>
                    </a:lnTo>
                    <a:lnTo>
                      <a:pt x="40" y="488"/>
                    </a:lnTo>
                    <a:lnTo>
                      <a:pt x="40" y="483"/>
                    </a:lnTo>
                    <a:lnTo>
                      <a:pt x="49" y="483"/>
                    </a:lnTo>
                    <a:lnTo>
                      <a:pt x="51" y="479"/>
                    </a:lnTo>
                    <a:lnTo>
                      <a:pt x="51" y="475"/>
                    </a:lnTo>
                    <a:lnTo>
                      <a:pt x="55" y="471"/>
                    </a:lnTo>
                    <a:lnTo>
                      <a:pt x="74" y="454"/>
                    </a:lnTo>
                    <a:lnTo>
                      <a:pt x="80" y="451"/>
                    </a:lnTo>
                    <a:lnTo>
                      <a:pt x="85" y="454"/>
                    </a:lnTo>
                    <a:lnTo>
                      <a:pt x="85" y="456"/>
                    </a:lnTo>
                    <a:lnTo>
                      <a:pt x="85" y="456"/>
                    </a:lnTo>
                    <a:lnTo>
                      <a:pt x="85" y="456"/>
                    </a:lnTo>
                    <a:lnTo>
                      <a:pt x="87" y="460"/>
                    </a:lnTo>
                    <a:lnTo>
                      <a:pt x="89" y="460"/>
                    </a:lnTo>
                    <a:lnTo>
                      <a:pt x="85" y="456"/>
                    </a:lnTo>
                    <a:lnTo>
                      <a:pt x="85" y="456"/>
                    </a:lnTo>
                    <a:lnTo>
                      <a:pt x="85" y="451"/>
                    </a:lnTo>
                    <a:lnTo>
                      <a:pt x="91" y="449"/>
                    </a:lnTo>
                    <a:lnTo>
                      <a:pt x="98" y="443"/>
                    </a:lnTo>
                    <a:lnTo>
                      <a:pt x="91" y="447"/>
                    </a:lnTo>
                    <a:lnTo>
                      <a:pt x="87" y="441"/>
                    </a:lnTo>
                    <a:lnTo>
                      <a:pt x="91" y="439"/>
                    </a:lnTo>
                    <a:lnTo>
                      <a:pt x="91" y="434"/>
                    </a:lnTo>
                    <a:lnTo>
                      <a:pt x="93" y="430"/>
                    </a:lnTo>
                    <a:lnTo>
                      <a:pt x="100" y="428"/>
                    </a:lnTo>
                    <a:lnTo>
                      <a:pt x="106" y="430"/>
                    </a:lnTo>
                    <a:lnTo>
                      <a:pt x="102" y="424"/>
                    </a:lnTo>
                    <a:lnTo>
                      <a:pt x="104" y="420"/>
                    </a:lnTo>
                    <a:lnTo>
                      <a:pt x="110" y="417"/>
                    </a:lnTo>
                    <a:lnTo>
                      <a:pt x="115" y="417"/>
                    </a:lnTo>
                    <a:lnTo>
                      <a:pt x="123" y="424"/>
                    </a:lnTo>
                    <a:lnTo>
                      <a:pt x="125" y="428"/>
                    </a:lnTo>
                    <a:lnTo>
                      <a:pt x="119" y="437"/>
                    </a:lnTo>
                    <a:lnTo>
                      <a:pt x="125" y="432"/>
                    </a:lnTo>
                    <a:lnTo>
                      <a:pt x="129" y="432"/>
                    </a:lnTo>
                    <a:lnTo>
                      <a:pt x="134" y="437"/>
                    </a:lnTo>
                    <a:lnTo>
                      <a:pt x="138" y="437"/>
                    </a:lnTo>
                    <a:lnTo>
                      <a:pt x="151" y="430"/>
                    </a:lnTo>
                    <a:lnTo>
                      <a:pt x="159" y="422"/>
                    </a:lnTo>
                    <a:lnTo>
                      <a:pt x="166" y="417"/>
                    </a:lnTo>
                    <a:lnTo>
                      <a:pt x="170" y="420"/>
                    </a:lnTo>
                    <a:lnTo>
                      <a:pt x="174" y="424"/>
                    </a:lnTo>
                    <a:lnTo>
                      <a:pt x="178" y="424"/>
                    </a:lnTo>
                    <a:lnTo>
                      <a:pt x="189" y="426"/>
                    </a:lnTo>
                    <a:lnTo>
                      <a:pt x="195" y="424"/>
                    </a:lnTo>
                    <a:lnTo>
                      <a:pt x="204" y="415"/>
                    </a:lnTo>
                    <a:lnTo>
                      <a:pt x="206" y="411"/>
                    </a:lnTo>
                    <a:lnTo>
                      <a:pt x="206" y="394"/>
                    </a:lnTo>
                    <a:lnTo>
                      <a:pt x="208" y="383"/>
                    </a:lnTo>
                    <a:lnTo>
                      <a:pt x="204" y="373"/>
                    </a:lnTo>
                    <a:lnTo>
                      <a:pt x="200" y="371"/>
                    </a:lnTo>
                    <a:lnTo>
                      <a:pt x="200" y="366"/>
                    </a:lnTo>
                    <a:lnTo>
                      <a:pt x="202" y="364"/>
                    </a:lnTo>
                    <a:lnTo>
                      <a:pt x="206" y="368"/>
                    </a:lnTo>
                    <a:lnTo>
                      <a:pt x="212" y="366"/>
                    </a:lnTo>
                    <a:lnTo>
                      <a:pt x="219" y="362"/>
                    </a:lnTo>
                    <a:lnTo>
                      <a:pt x="219" y="358"/>
                    </a:lnTo>
                    <a:lnTo>
                      <a:pt x="219" y="351"/>
                    </a:lnTo>
                    <a:lnTo>
                      <a:pt x="215" y="347"/>
                    </a:lnTo>
                    <a:lnTo>
                      <a:pt x="217" y="345"/>
                    </a:lnTo>
                    <a:lnTo>
                      <a:pt x="212" y="343"/>
                    </a:lnTo>
                    <a:lnTo>
                      <a:pt x="208" y="347"/>
                    </a:lnTo>
                    <a:lnTo>
                      <a:pt x="202" y="351"/>
                    </a:lnTo>
                    <a:lnTo>
                      <a:pt x="198" y="347"/>
                    </a:lnTo>
                    <a:lnTo>
                      <a:pt x="191" y="349"/>
                    </a:lnTo>
                    <a:lnTo>
                      <a:pt x="187" y="351"/>
                    </a:lnTo>
                    <a:lnTo>
                      <a:pt x="181" y="356"/>
                    </a:lnTo>
                    <a:lnTo>
                      <a:pt x="174" y="358"/>
                    </a:lnTo>
                    <a:lnTo>
                      <a:pt x="168" y="366"/>
                    </a:lnTo>
                    <a:lnTo>
                      <a:pt x="166" y="356"/>
                    </a:lnTo>
                    <a:lnTo>
                      <a:pt x="161" y="349"/>
                    </a:lnTo>
                    <a:lnTo>
                      <a:pt x="157" y="349"/>
                    </a:lnTo>
                    <a:lnTo>
                      <a:pt x="159" y="356"/>
                    </a:lnTo>
                    <a:lnTo>
                      <a:pt x="159" y="360"/>
                    </a:lnTo>
                    <a:lnTo>
                      <a:pt x="151" y="349"/>
                    </a:lnTo>
                    <a:lnTo>
                      <a:pt x="146" y="347"/>
                    </a:lnTo>
                    <a:lnTo>
                      <a:pt x="132" y="343"/>
                    </a:lnTo>
                    <a:lnTo>
                      <a:pt x="121" y="345"/>
                    </a:lnTo>
                    <a:lnTo>
                      <a:pt x="117" y="343"/>
                    </a:lnTo>
                    <a:lnTo>
                      <a:pt x="110" y="343"/>
                    </a:lnTo>
                    <a:lnTo>
                      <a:pt x="102" y="336"/>
                    </a:lnTo>
                    <a:lnTo>
                      <a:pt x="89" y="328"/>
                    </a:lnTo>
                    <a:lnTo>
                      <a:pt x="85" y="324"/>
                    </a:lnTo>
                    <a:lnTo>
                      <a:pt x="85" y="319"/>
                    </a:lnTo>
                    <a:lnTo>
                      <a:pt x="89" y="309"/>
                    </a:lnTo>
                    <a:lnTo>
                      <a:pt x="89" y="309"/>
                    </a:lnTo>
                    <a:lnTo>
                      <a:pt x="85" y="302"/>
                    </a:lnTo>
                    <a:lnTo>
                      <a:pt x="85" y="298"/>
                    </a:lnTo>
                    <a:lnTo>
                      <a:pt x="80" y="292"/>
                    </a:lnTo>
                    <a:lnTo>
                      <a:pt x="83" y="287"/>
                    </a:lnTo>
                    <a:lnTo>
                      <a:pt x="83" y="292"/>
                    </a:lnTo>
                    <a:lnTo>
                      <a:pt x="87" y="294"/>
                    </a:lnTo>
                    <a:lnTo>
                      <a:pt x="91" y="294"/>
                    </a:lnTo>
                    <a:lnTo>
                      <a:pt x="95" y="290"/>
                    </a:lnTo>
                    <a:lnTo>
                      <a:pt x="100" y="292"/>
                    </a:lnTo>
                    <a:lnTo>
                      <a:pt x="104" y="294"/>
                    </a:lnTo>
                    <a:lnTo>
                      <a:pt x="100" y="287"/>
                    </a:lnTo>
                    <a:lnTo>
                      <a:pt x="87" y="279"/>
                    </a:lnTo>
                    <a:lnTo>
                      <a:pt x="91" y="283"/>
                    </a:lnTo>
                    <a:lnTo>
                      <a:pt x="87" y="281"/>
                    </a:lnTo>
                    <a:lnTo>
                      <a:pt x="83" y="277"/>
                    </a:lnTo>
                    <a:lnTo>
                      <a:pt x="78" y="275"/>
                    </a:lnTo>
                    <a:lnTo>
                      <a:pt x="74" y="270"/>
                    </a:lnTo>
                    <a:lnTo>
                      <a:pt x="63" y="253"/>
                    </a:lnTo>
                    <a:lnTo>
                      <a:pt x="68" y="253"/>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73" name="Rectangle 1141">
                <a:extLst>
                  <a:ext uri="{FF2B5EF4-FFF2-40B4-BE49-F238E27FC236}">
                    <a16:creationId xmlns:a16="http://schemas.microsoft.com/office/drawing/2014/main" id="{695EC16E-5761-3743-BBAE-2A9E44C344E5}"/>
                  </a:ext>
                </a:extLst>
              </p:cNvPr>
              <p:cNvSpPr>
                <a:spLocks noChangeArrowheads="1"/>
              </p:cNvSpPr>
              <p:nvPr/>
            </p:nvSpPr>
            <p:spPr bwMode="auto">
              <a:xfrm>
                <a:off x="566" y="3510"/>
                <a:ext cx="1" cy="1"/>
              </a:xfrm>
              <a:prstGeom prst="rect">
                <a:avLst/>
              </a:pr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74" name="Freeform 1142">
                <a:extLst>
                  <a:ext uri="{FF2B5EF4-FFF2-40B4-BE49-F238E27FC236}">
                    <a16:creationId xmlns:a16="http://schemas.microsoft.com/office/drawing/2014/main" id="{0FBF4467-AB8D-1044-8AD3-1AF5AEA0C860}"/>
                  </a:ext>
                </a:extLst>
              </p:cNvPr>
              <p:cNvSpPr>
                <a:spLocks/>
              </p:cNvSpPr>
              <p:nvPr/>
            </p:nvSpPr>
            <p:spPr bwMode="auto">
              <a:xfrm>
                <a:off x="566" y="3510"/>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75" name="Freeform 1143">
                <a:extLst>
                  <a:ext uri="{FF2B5EF4-FFF2-40B4-BE49-F238E27FC236}">
                    <a16:creationId xmlns:a16="http://schemas.microsoft.com/office/drawing/2014/main" id="{6A528F85-F711-1E48-B17E-8C7C35784A20}"/>
                  </a:ext>
                </a:extLst>
              </p:cNvPr>
              <p:cNvSpPr>
                <a:spLocks/>
              </p:cNvSpPr>
              <p:nvPr/>
            </p:nvSpPr>
            <p:spPr bwMode="auto">
              <a:xfrm>
                <a:off x="566" y="3510"/>
                <a:ext cx="4" cy="4"/>
              </a:xfrm>
              <a:custGeom>
                <a:avLst/>
                <a:gdLst>
                  <a:gd name="T0" fmla="*/ 0 w 4"/>
                  <a:gd name="T1" fmla="*/ 0 h 4"/>
                  <a:gd name="T2" fmla="*/ 4 w 4"/>
                  <a:gd name="T3" fmla="*/ 4 h 4"/>
                  <a:gd name="T4" fmla="*/ 2 w 4"/>
                  <a:gd name="T5" fmla="*/ 4 h 4"/>
                  <a:gd name="T6" fmla="*/ 0 w 4"/>
                  <a:gd name="T7" fmla="*/ 0 h 4"/>
                </a:gdLst>
                <a:ahLst/>
                <a:cxnLst>
                  <a:cxn ang="0">
                    <a:pos x="T0" y="T1"/>
                  </a:cxn>
                  <a:cxn ang="0">
                    <a:pos x="T2" y="T3"/>
                  </a:cxn>
                  <a:cxn ang="0">
                    <a:pos x="T4" y="T5"/>
                  </a:cxn>
                  <a:cxn ang="0">
                    <a:pos x="T6" y="T7"/>
                  </a:cxn>
                </a:cxnLst>
                <a:rect l="0" t="0" r="r" b="b"/>
                <a:pathLst>
                  <a:path w="4" h="4">
                    <a:moveTo>
                      <a:pt x="0" y="0"/>
                    </a:moveTo>
                    <a:lnTo>
                      <a:pt x="4" y="4"/>
                    </a:lnTo>
                    <a:lnTo>
                      <a:pt x="2" y="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76" name="Freeform 1144">
                <a:extLst>
                  <a:ext uri="{FF2B5EF4-FFF2-40B4-BE49-F238E27FC236}">
                    <a16:creationId xmlns:a16="http://schemas.microsoft.com/office/drawing/2014/main" id="{7D04F8BB-76CA-474F-80E4-D8CF8B66AE20}"/>
                  </a:ext>
                </a:extLst>
              </p:cNvPr>
              <p:cNvSpPr>
                <a:spLocks/>
              </p:cNvSpPr>
              <p:nvPr/>
            </p:nvSpPr>
            <p:spPr bwMode="auto">
              <a:xfrm>
                <a:off x="566" y="3510"/>
                <a:ext cx="4" cy="4"/>
              </a:xfrm>
              <a:custGeom>
                <a:avLst/>
                <a:gdLst>
                  <a:gd name="T0" fmla="*/ 0 w 4"/>
                  <a:gd name="T1" fmla="*/ 0 h 4"/>
                  <a:gd name="T2" fmla="*/ 4 w 4"/>
                  <a:gd name="T3" fmla="*/ 4 h 4"/>
                  <a:gd name="T4" fmla="*/ 2 w 4"/>
                  <a:gd name="T5" fmla="*/ 4 h 4"/>
                  <a:gd name="T6" fmla="*/ 0 w 4"/>
                  <a:gd name="T7" fmla="*/ 0 h 4"/>
                </a:gdLst>
                <a:ahLst/>
                <a:cxnLst>
                  <a:cxn ang="0">
                    <a:pos x="T0" y="T1"/>
                  </a:cxn>
                  <a:cxn ang="0">
                    <a:pos x="T2" y="T3"/>
                  </a:cxn>
                  <a:cxn ang="0">
                    <a:pos x="T4" y="T5"/>
                  </a:cxn>
                  <a:cxn ang="0">
                    <a:pos x="T6" y="T7"/>
                  </a:cxn>
                </a:cxnLst>
                <a:rect l="0" t="0" r="r" b="b"/>
                <a:pathLst>
                  <a:path w="4" h="4">
                    <a:moveTo>
                      <a:pt x="0" y="0"/>
                    </a:moveTo>
                    <a:lnTo>
                      <a:pt x="4" y="4"/>
                    </a:lnTo>
                    <a:lnTo>
                      <a:pt x="2" y="4"/>
                    </a:lnTo>
                    <a:lnTo>
                      <a:pt x="0"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77" name="Freeform 1145">
                <a:extLst>
                  <a:ext uri="{FF2B5EF4-FFF2-40B4-BE49-F238E27FC236}">
                    <a16:creationId xmlns:a16="http://schemas.microsoft.com/office/drawing/2014/main" id="{7185F314-5E35-494E-81E5-505E523D4541}"/>
                  </a:ext>
                </a:extLst>
              </p:cNvPr>
              <p:cNvSpPr>
                <a:spLocks/>
              </p:cNvSpPr>
              <p:nvPr/>
            </p:nvSpPr>
            <p:spPr bwMode="auto">
              <a:xfrm>
                <a:off x="736" y="3753"/>
                <a:ext cx="2" cy="4"/>
              </a:xfrm>
              <a:custGeom>
                <a:avLst/>
                <a:gdLst>
                  <a:gd name="T0" fmla="*/ 0 w 2"/>
                  <a:gd name="T1" fmla="*/ 4 h 4"/>
                  <a:gd name="T2" fmla="*/ 0 w 2"/>
                  <a:gd name="T3" fmla="*/ 4 h 4"/>
                  <a:gd name="T4" fmla="*/ 2 w 2"/>
                  <a:gd name="T5" fmla="*/ 0 h 4"/>
                  <a:gd name="T6" fmla="*/ 0 w 2"/>
                  <a:gd name="T7" fmla="*/ 4 h 4"/>
                </a:gdLst>
                <a:ahLst/>
                <a:cxnLst>
                  <a:cxn ang="0">
                    <a:pos x="T0" y="T1"/>
                  </a:cxn>
                  <a:cxn ang="0">
                    <a:pos x="T2" y="T3"/>
                  </a:cxn>
                  <a:cxn ang="0">
                    <a:pos x="T4" y="T5"/>
                  </a:cxn>
                  <a:cxn ang="0">
                    <a:pos x="T6" y="T7"/>
                  </a:cxn>
                </a:cxnLst>
                <a:rect l="0" t="0" r="r" b="b"/>
                <a:pathLst>
                  <a:path w="2" h="4">
                    <a:moveTo>
                      <a:pt x="0" y="4"/>
                    </a:moveTo>
                    <a:lnTo>
                      <a:pt x="0" y="4"/>
                    </a:lnTo>
                    <a:lnTo>
                      <a:pt x="2" y="0"/>
                    </a:lnTo>
                    <a:lnTo>
                      <a:pt x="0" y="4"/>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78" name="Freeform 1146">
                <a:extLst>
                  <a:ext uri="{FF2B5EF4-FFF2-40B4-BE49-F238E27FC236}">
                    <a16:creationId xmlns:a16="http://schemas.microsoft.com/office/drawing/2014/main" id="{F96B6B40-C73B-BA4D-B4C5-E42CDCCDEF1E}"/>
                  </a:ext>
                </a:extLst>
              </p:cNvPr>
              <p:cNvSpPr>
                <a:spLocks/>
              </p:cNvSpPr>
              <p:nvPr/>
            </p:nvSpPr>
            <p:spPr bwMode="auto">
              <a:xfrm>
                <a:off x="736" y="3753"/>
                <a:ext cx="2" cy="4"/>
              </a:xfrm>
              <a:custGeom>
                <a:avLst/>
                <a:gdLst>
                  <a:gd name="T0" fmla="*/ 0 w 2"/>
                  <a:gd name="T1" fmla="*/ 4 h 4"/>
                  <a:gd name="T2" fmla="*/ 0 w 2"/>
                  <a:gd name="T3" fmla="*/ 4 h 4"/>
                  <a:gd name="T4" fmla="*/ 2 w 2"/>
                  <a:gd name="T5" fmla="*/ 0 h 4"/>
                  <a:gd name="T6" fmla="*/ 0 w 2"/>
                  <a:gd name="T7" fmla="*/ 4 h 4"/>
                </a:gdLst>
                <a:ahLst/>
                <a:cxnLst>
                  <a:cxn ang="0">
                    <a:pos x="T0" y="T1"/>
                  </a:cxn>
                  <a:cxn ang="0">
                    <a:pos x="T2" y="T3"/>
                  </a:cxn>
                  <a:cxn ang="0">
                    <a:pos x="T4" y="T5"/>
                  </a:cxn>
                  <a:cxn ang="0">
                    <a:pos x="T6" y="T7"/>
                  </a:cxn>
                </a:cxnLst>
                <a:rect l="0" t="0" r="r" b="b"/>
                <a:pathLst>
                  <a:path w="2" h="4">
                    <a:moveTo>
                      <a:pt x="0" y="4"/>
                    </a:moveTo>
                    <a:lnTo>
                      <a:pt x="0" y="4"/>
                    </a:lnTo>
                    <a:lnTo>
                      <a:pt x="2" y="0"/>
                    </a:lnTo>
                    <a:lnTo>
                      <a:pt x="0" y="4"/>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79" name="Freeform 1147">
                <a:extLst>
                  <a:ext uri="{FF2B5EF4-FFF2-40B4-BE49-F238E27FC236}">
                    <a16:creationId xmlns:a16="http://schemas.microsoft.com/office/drawing/2014/main" id="{42947190-C092-4F46-A824-FE2AC40D3F80}"/>
                  </a:ext>
                </a:extLst>
              </p:cNvPr>
              <p:cNvSpPr>
                <a:spLocks/>
              </p:cNvSpPr>
              <p:nvPr/>
            </p:nvSpPr>
            <p:spPr bwMode="auto">
              <a:xfrm>
                <a:off x="834" y="3827"/>
                <a:ext cx="9" cy="9"/>
              </a:xfrm>
              <a:custGeom>
                <a:avLst/>
                <a:gdLst>
                  <a:gd name="T0" fmla="*/ 0 w 9"/>
                  <a:gd name="T1" fmla="*/ 0 h 9"/>
                  <a:gd name="T2" fmla="*/ 2 w 9"/>
                  <a:gd name="T3" fmla="*/ 2 h 9"/>
                  <a:gd name="T4" fmla="*/ 6 w 9"/>
                  <a:gd name="T5" fmla="*/ 6 h 9"/>
                  <a:gd name="T6" fmla="*/ 9 w 9"/>
                  <a:gd name="T7" fmla="*/ 9 h 9"/>
                  <a:gd name="T8" fmla="*/ 4 w 9"/>
                  <a:gd name="T9" fmla="*/ 9 h 9"/>
                  <a:gd name="T10" fmla="*/ 0 w 9"/>
                  <a:gd name="T11" fmla="*/ 4 h 9"/>
                  <a:gd name="T12" fmla="*/ 0 w 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0" y="0"/>
                    </a:moveTo>
                    <a:lnTo>
                      <a:pt x="2" y="2"/>
                    </a:lnTo>
                    <a:lnTo>
                      <a:pt x="6" y="6"/>
                    </a:lnTo>
                    <a:lnTo>
                      <a:pt x="9" y="9"/>
                    </a:lnTo>
                    <a:lnTo>
                      <a:pt x="4" y="9"/>
                    </a:lnTo>
                    <a:lnTo>
                      <a:pt x="0" y="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80" name="Freeform 1148">
                <a:extLst>
                  <a:ext uri="{FF2B5EF4-FFF2-40B4-BE49-F238E27FC236}">
                    <a16:creationId xmlns:a16="http://schemas.microsoft.com/office/drawing/2014/main" id="{13A1DF93-B2A5-7B45-90BE-C37B12A038AB}"/>
                  </a:ext>
                </a:extLst>
              </p:cNvPr>
              <p:cNvSpPr>
                <a:spLocks/>
              </p:cNvSpPr>
              <p:nvPr/>
            </p:nvSpPr>
            <p:spPr bwMode="auto">
              <a:xfrm>
                <a:off x="834" y="3827"/>
                <a:ext cx="9" cy="9"/>
              </a:xfrm>
              <a:custGeom>
                <a:avLst/>
                <a:gdLst>
                  <a:gd name="T0" fmla="*/ 0 w 9"/>
                  <a:gd name="T1" fmla="*/ 0 h 9"/>
                  <a:gd name="T2" fmla="*/ 2 w 9"/>
                  <a:gd name="T3" fmla="*/ 2 h 9"/>
                  <a:gd name="T4" fmla="*/ 6 w 9"/>
                  <a:gd name="T5" fmla="*/ 6 h 9"/>
                  <a:gd name="T6" fmla="*/ 9 w 9"/>
                  <a:gd name="T7" fmla="*/ 9 h 9"/>
                  <a:gd name="T8" fmla="*/ 4 w 9"/>
                  <a:gd name="T9" fmla="*/ 9 h 9"/>
                  <a:gd name="T10" fmla="*/ 0 w 9"/>
                  <a:gd name="T11" fmla="*/ 4 h 9"/>
                  <a:gd name="T12" fmla="*/ 0 w 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0" y="0"/>
                    </a:moveTo>
                    <a:lnTo>
                      <a:pt x="2" y="2"/>
                    </a:lnTo>
                    <a:lnTo>
                      <a:pt x="6" y="6"/>
                    </a:lnTo>
                    <a:lnTo>
                      <a:pt x="9" y="9"/>
                    </a:lnTo>
                    <a:lnTo>
                      <a:pt x="4" y="9"/>
                    </a:lnTo>
                    <a:lnTo>
                      <a:pt x="0" y="4"/>
                    </a:lnTo>
                    <a:lnTo>
                      <a:pt x="0"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81" name="Freeform 1149">
                <a:extLst>
                  <a:ext uri="{FF2B5EF4-FFF2-40B4-BE49-F238E27FC236}">
                    <a16:creationId xmlns:a16="http://schemas.microsoft.com/office/drawing/2014/main" id="{534A3F96-3F95-FD47-875E-3EB018FDFD80}"/>
                  </a:ext>
                </a:extLst>
              </p:cNvPr>
              <p:cNvSpPr>
                <a:spLocks/>
              </p:cNvSpPr>
              <p:nvPr/>
            </p:nvSpPr>
            <p:spPr bwMode="auto">
              <a:xfrm>
                <a:off x="836" y="3812"/>
                <a:ext cx="38" cy="26"/>
              </a:xfrm>
              <a:custGeom>
                <a:avLst/>
                <a:gdLst>
                  <a:gd name="T0" fmla="*/ 0 w 38"/>
                  <a:gd name="T1" fmla="*/ 17 h 26"/>
                  <a:gd name="T2" fmla="*/ 4 w 38"/>
                  <a:gd name="T3" fmla="*/ 13 h 26"/>
                  <a:gd name="T4" fmla="*/ 9 w 38"/>
                  <a:gd name="T5" fmla="*/ 13 h 26"/>
                  <a:gd name="T6" fmla="*/ 4 w 38"/>
                  <a:gd name="T7" fmla="*/ 9 h 26"/>
                  <a:gd name="T8" fmla="*/ 9 w 38"/>
                  <a:gd name="T9" fmla="*/ 9 h 26"/>
                  <a:gd name="T10" fmla="*/ 15 w 38"/>
                  <a:gd name="T11" fmla="*/ 11 h 26"/>
                  <a:gd name="T12" fmla="*/ 15 w 38"/>
                  <a:gd name="T13" fmla="*/ 0 h 26"/>
                  <a:gd name="T14" fmla="*/ 21 w 38"/>
                  <a:gd name="T15" fmla="*/ 0 h 26"/>
                  <a:gd name="T16" fmla="*/ 26 w 38"/>
                  <a:gd name="T17" fmla="*/ 4 h 26"/>
                  <a:gd name="T18" fmla="*/ 30 w 38"/>
                  <a:gd name="T19" fmla="*/ 7 h 26"/>
                  <a:gd name="T20" fmla="*/ 34 w 38"/>
                  <a:gd name="T21" fmla="*/ 9 h 26"/>
                  <a:gd name="T22" fmla="*/ 34 w 38"/>
                  <a:gd name="T23" fmla="*/ 13 h 26"/>
                  <a:gd name="T24" fmla="*/ 38 w 38"/>
                  <a:gd name="T25" fmla="*/ 9 h 26"/>
                  <a:gd name="T26" fmla="*/ 38 w 38"/>
                  <a:gd name="T27" fmla="*/ 15 h 26"/>
                  <a:gd name="T28" fmla="*/ 32 w 38"/>
                  <a:gd name="T29" fmla="*/ 19 h 26"/>
                  <a:gd name="T30" fmla="*/ 28 w 38"/>
                  <a:gd name="T31" fmla="*/ 15 h 26"/>
                  <a:gd name="T32" fmla="*/ 24 w 38"/>
                  <a:gd name="T33" fmla="*/ 19 h 26"/>
                  <a:gd name="T34" fmla="*/ 19 w 38"/>
                  <a:gd name="T35" fmla="*/ 19 h 26"/>
                  <a:gd name="T36" fmla="*/ 19 w 38"/>
                  <a:gd name="T37" fmla="*/ 15 h 26"/>
                  <a:gd name="T38" fmla="*/ 17 w 38"/>
                  <a:gd name="T39" fmla="*/ 19 h 26"/>
                  <a:gd name="T40" fmla="*/ 13 w 38"/>
                  <a:gd name="T41" fmla="*/ 21 h 26"/>
                  <a:gd name="T42" fmla="*/ 11 w 38"/>
                  <a:gd name="T43" fmla="*/ 26 h 26"/>
                  <a:gd name="T44" fmla="*/ 4 w 38"/>
                  <a:gd name="T45" fmla="*/ 21 h 26"/>
                  <a:gd name="T46" fmla="*/ 2 w 38"/>
                  <a:gd name="T47" fmla="*/ 19 h 26"/>
                  <a:gd name="T48" fmla="*/ 0 w 38"/>
                  <a:gd name="T49"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 h="26">
                    <a:moveTo>
                      <a:pt x="0" y="17"/>
                    </a:moveTo>
                    <a:lnTo>
                      <a:pt x="4" y="13"/>
                    </a:lnTo>
                    <a:lnTo>
                      <a:pt x="9" y="13"/>
                    </a:lnTo>
                    <a:lnTo>
                      <a:pt x="4" y="9"/>
                    </a:lnTo>
                    <a:lnTo>
                      <a:pt x="9" y="9"/>
                    </a:lnTo>
                    <a:lnTo>
                      <a:pt x="15" y="11"/>
                    </a:lnTo>
                    <a:lnTo>
                      <a:pt x="15" y="0"/>
                    </a:lnTo>
                    <a:lnTo>
                      <a:pt x="21" y="0"/>
                    </a:lnTo>
                    <a:lnTo>
                      <a:pt x="26" y="4"/>
                    </a:lnTo>
                    <a:lnTo>
                      <a:pt x="30" y="7"/>
                    </a:lnTo>
                    <a:lnTo>
                      <a:pt x="34" y="9"/>
                    </a:lnTo>
                    <a:lnTo>
                      <a:pt x="34" y="13"/>
                    </a:lnTo>
                    <a:lnTo>
                      <a:pt x="38" y="9"/>
                    </a:lnTo>
                    <a:lnTo>
                      <a:pt x="38" y="15"/>
                    </a:lnTo>
                    <a:lnTo>
                      <a:pt x="32" y="19"/>
                    </a:lnTo>
                    <a:lnTo>
                      <a:pt x="28" y="15"/>
                    </a:lnTo>
                    <a:lnTo>
                      <a:pt x="24" y="19"/>
                    </a:lnTo>
                    <a:lnTo>
                      <a:pt x="19" y="19"/>
                    </a:lnTo>
                    <a:lnTo>
                      <a:pt x="19" y="15"/>
                    </a:lnTo>
                    <a:lnTo>
                      <a:pt x="17" y="19"/>
                    </a:lnTo>
                    <a:lnTo>
                      <a:pt x="13" y="21"/>
                    </a:lnTo>
                    <a:lnTo>
                      <a:pt x="11" y="26"/>
                    </a:lnTo>
                    <a:lnTo>
                      <a:pt x="4" y="21"/>
                    </a:lnTo>
                    <a:lnTo>
                      <a:pt x="2" y="19"/>
                    </a:lnTo>
                    <a:lnTo>
                      <a:pt x="0" y="17"/>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82" name="Freeform 1150">
                <a:extLst>
                  <a:ext uri="{FF2B5EF4-FFF2-40B4-BE49-F238E27FC236}">
                    <a16:creationId xmlns:a16="http://schemas.microsoft.com/office/drawing/2014/main" id="{194D1779-8385-674A-8447-8020EB6147D7}"/>
                  </a:ext>
                </a:extLst>
              </p:cNvPr>
              <p:cNvSpPr>
                <a:spLocks/>
              </p:cNvSpPr>
              <p:nvPr/>
            </p:nvSpPr>
            <p:spPr bwMode="auto">
              <a:xfrm>
                <a:off x="836" y="3812"/>
                <a:ext cx="38" cy="26"/>
              </a:xfrm>
              <a:custGeom>
                <a:avLst/>
                <a:gdLst>
                  <a:gd name="T0" fmla="*/ 0 w 38"/>
                  <a:gd name="T1" fmla="*/ 17 h 26"/>
                  <a:gd name="T2" fmla="*/ 4 w 38"/>
                  <a:gd name="T3" fmla="*/ 13 h 26"/>
                  <a:gd name="T4" fmla="*/ 9 w 38"/>
                  <a:gd name="T5" fmla="*/ 13 h 26"/>
                  <a:gd name="T6" fmla="*/ 4 w 38"/>
                  <a:gd name="T7" fmla="*/ 9 h 26"/>
                  <a:gd name="T8" fmla="*/ 9 w 38"/>
                  <a:gd name="T9" fmla="*/ 9 h 26"/>
                  <a:gd name="T10" fmla="*/ 15 w 38"/>
                  <a:gd name="T11" fmla="*/ 11 h 26"/>
                  <a:gd name="T12" fmla="*/ 15 w 38"/>
                  <a:gd name="T13" fmla="*/ 0 h 26"/>
                  <a:gd name="T14" fmla="*/ 21 w 38"/>
                  <a:gd name="T15" fmla="*/ 0 h 26"/>
                  <a:gd name="T16" fmla="*/ 26 w 38"/>
                  <a:gd name="T17" fmla="*/ 4 h 26"/>
                  <a:gd name="T18" fmla="*/ 30 w 38"/>
                  <a:gd name="T19" fmla="*/ 7 h 26"/>
                  <a:gd name="T20" fmla="*/ 34 w 38"/>
                  <a:gd name="T21" fmla="*/ 9 h 26"/>
                  <a:gd name="T22" fmla="*/ 34 w 38"/>
                  <a:gd name="T23" fmla="*/ 13 h 26"/>
                  <a:gd name="T24" fmla="*/ 38 w 38"/>
                  <a:gd name="T25" fmla="*/ 9 h 26"/>
                  <a:gd name="T26" fmla="*/ 38 w 38"/>
                  <a:gd name="T27" fmla="*/ 15 h 26"/>
                  <a:gd name="T28" fmla="*/ 32 w 38"/>
                  <a:gd name="T29" fmla="*/ 19 h 26"/>
                  <a:gd name="T30" fmla="*/ 28 w 38"/>
                  <a:gd name="T31" fmla="*/ 15 h 26"/>
                  <a:gd name="T32" fmla="*/ 24 w 38"/>
                  <a:gd name="T33" fmla="*/ 19 h 26"/>
                  <a:gd name="T34" fmla="*/ 19 w 38"/>
                  <a:gd name="T35" fmla="*/ 19 h 26"/>
                  <a:gd name="T36" fmla="*/ 19 w 38"/>
                  <a:gd name="T37" fmla="*/ 15 h 26"/>
                  <a:gd name="T38" fmla="*/ 17 w 38"/>
                  <a:gd name="T39" fmla="*/ 19 h 26"/>
                  <a:gd name="T40" fmla="*/ 13 w 38"/>
                  <a:gd name="T41" fmla="*/ 21 h 26"/>
                  <a:gd name="T42" fmla="*/ 11 w 38"/>
                  <a:gd name="T43" fmla="*/ 26 h 26"/>
                  <a:gd name="T44" fmla="*/ 4 w 38"/>
                  <a:gd name="T45" fmla="*/ 21 h 26"/>
                  <a:gd name="T46" fmla="*/ 2 w 38"/>
                  <a:gd name="T47" fmla="*/ 19 h 26"/>
                  <a:gd name="T48" fmla="*/ 0 w 38"/>
                  <a:gd name="T49"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 h="26">
                    <a:moveTo>
                      <a:pt x="0" y="17"/>
                    </a:moveTo>
                    <a:lnTo>
                      <a:pt x="4" y="13"/>
                    </a:lnTo>
                    <a:lnTo>
                      <a:pt x="9" y="13"/>
                    </a:lnTo>
                    <a:lnTo>
                      <a:pt x="4" y="9"/>
                    </a:lnTo>
                    <a:lnTo>
                      <a:pt x="9" y="9"/>
                    </a:lnTo>
                    <a:lnTo>
                      <a:pt x="15" y="11"/>
                    </a:lnTo>
                    <a:lnTo>
                      <a:pt x="15" y="0"/>
                    </a:lnTo>
                    <a:lnTo>
                      <a:pt x="21" y="0"/>
                    </a:lnTo>
                    <a:lnTo>
                      <a:pt x="26" y="4"/>
                    </a:lnTo>
                    <a:lnTo>
                      <a:pt x="30" y="7"/>
                    </a:lnTo>
                    <a:lnTo>
                      <a:pt x="34" y="9"/>
                    </a:lnTo>
                    <a:lnTo>
                      <a:pt x="34" y="13"/>
                    </a:lnTo>
                    <a:lnTo>
                      <a:pt x="38" y="9"/>
                    </a:lnTo>
                    <a:lnTo>
                      <a:pt x="38" y="15"/>
                    </a:lnTo>
                    <a:lnTo>
                      <a:pt x="32" y="19"/>
                    </a:lnTo>
                    <a:lnTo>
                      <a:pt x="28" y="15"/>
                    </a:lnTo>
                    <a:lnTo>
                      <a:pt x="24" y="19"/>
                    </a:lnTo>
                    <a:lnTo>
                      <a:pt x="19" y="19"/>
                    </a:lnTo>
                    <a:lnTo>
                      <a:pt x="19" y="15"/>
                    </a:lnTo>
                    <a:lnTo>
                      <a:pt x="17" y="19"/>
                    </a:lnTo>
                    <a:lnTo>
                      <a:pt x="13" y="21"/>
                    </a:lnTo>
                    <a:lnTo>
                      <a:pt x="11" y="26"/>
                    </a:lnTo>
                    <a:lnTo>
                      <a:pt x="4" y="21"/>
                    </a:lnTo>
                    <a:lnTo>
                      <a:pt x="2" y="19"/>
                    </a:lnTo>
                    <a:lnTo>
                      <a:pt x="0" y="17"/>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83" name="Freeform 1151">
                <a:extLst>
                  <a:ext uri="{FF2B5EF4-FFF2-40B4-BE49-F238E27FC236}">
                    <a16:creationId xmlns:a16="http://schemas.microsoft.com/office/drawing/2014/main" id="{8AE88100-0B41-0A46-AFEB-878319FE5FE9}"/>
                  </a:ext>
                </a:extLst>
              </p:cNvPr>
              <p:cNvSpPr>
                <a:spLocks/>
              </p:cNvSpPr>
              <p:nvPr/>
            </p:nvSpPr>
            <p:spPr bwMode="auto">
              <a:xfrm>
                <a:off x="836" y="3829"/>
                <a:ext cx="4" cy="4"/>
              </a:xfrm>
              <a:custGeom>
                <a:avLst/>
                <a:gdLst>
                  <a:gd name="T0" fmla="*/ 0 w 4"/>
                  <a:gd name="T1" fmla="*/ 0 h 4"/>
                  <a:gd name="T2" fmla="*/ 2 w 4"/>
                  <a:gd name="T3" fmla="*/ 2 h 4"/>
                  <a:gd name="T4" fmla="*/ 4 w 4"/>
                  <a:gd name="T5" fmla="*/ 4 h 4"/>
                  <a:gd name="T6" fmla="*/ 0 w 4"/>
                  <a:gd name="T7" fmla="*/ 0 h 4"/>
                </a:gdLst>
                <a:ahLst/>
                <a:cxnLst>
                  <a:cxn ang="0">
                    <a:pos x="T0" y="T1"/>
                  </a:cxn>
                  <a:cxn ang="0">
                    <a:pos x="T2" y="T3"/>
                  </a:cxn>
                  <a:cxn ang="0">
                    <a:pos x="T4" y="T5"/>
                  </a:cxn>
                  <a:cxn ang="0">
                    <a:pos x="T6" y="T7"/>
                  </a:cxn>
                </a:cxnLst>
                <a:rect l="0" t="0" r="r" b="b"/>
                <a:pathLst>
                  <a:path w="4" h="4">
                    <a:moveTo>
                      <a:pt x="0" y="0"/>
                    </a:moveTo>
                    <a:lnTo>
                      <a:pt x="2" y="2"/>
                    </a:lnTo>
                    <a:lnTo>
                      <a:pt x="4" y="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84" name="Freeform 1152">
                <a:extLst>
                  <a:ext uri="{FF2B5EF4-FFF2-40B4-BE49-F238E27FC236}">
                    <a16:creationId xmlns:a16="http://schemas.microsoft.com/office/drawing/2014/main" id="{7E0ABAFC-3852-9140-859F-3B77A35ACB78}"/>
                  </a:ext>
                </a:extLst>
              </p:cNvPr>
              <p:cNvSpPr>
                <a:spLocks/>
              </p:cNvSpPr>
              <p:nvPr/>
            </p:nvSpPr>
            <p:spPr bwMode="auto">
              <a:xfrm>
                <a:off x="836" y="3829"/>
                <a:ext cx="4" cy="4"/>
              </a:xfrm>
              <a:custGeom>
                <a:avLst/>
                <a:gdLst>
                  <a:gd name="T0" fmla="*/ 0 w 4"/>
                  <a:gd name="T1" fmla="*/ 0 h 4"/>
                  <a:gd name="T2" fmla="*/ 2 w 4"/>
                  <a:gd name="T3" fmla="*/ 2 h 4"/>
                  <a:gd name="T4" fmla="*/ 4 w 4"/>
                  <a:gd name="T5" fmla="*/ 4 h 4"/>
                  <a:gd name="T6" fmla="*/ 0 w 4"/>
                  <a:gd name="T7" fmla="*/ 0 h 4"/>
                </a:gdLst>
                <a:ahLst/>
                <a:cxnLst>
                  <a:cxn ang="0">
                    <a:pos x="T0" y="T1"/>
                  </a:cxn>
                  <a:cxn ang="0">
                    <a:pos x="T2" y="T3"/>
                  </a:cxn>
                  <a:cxn ang="0">
                    <a:pos x="T4" y="T5"/>
                  </a:cxn>
                  <a:cxn ang="0">
                    <a:pos x="T6" y="T7"/>
                  </a:cxn>
                </a:cxnLst>
                <a:rect l="0" t="0" r="r" b="b"/>
                <a:pathLst>
                  <a:path w="4" h="4">
                    <a:moveTo>
                      <a:pt x="0" y="0"/>
                    </a:moveTo>
                    <a:lnTo>
                      <a:pt x="2" y="2"/>
                    </a:lnTo>
                    <a:lnTo>
                      <a:pt x="4" y="4"/>
                    </a:lnTo>
                    <a:lnTo>
                      <a:pt x="0"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85" name="Freeform 1153">
                <a:extLst>
                  <a:ext uri="{FF2B5EF4-FFF2-40B4-BE49-F238E27FC236}">
                    <a16:creationId xmlns:a16="http://schemas.microsoft.com/office/drawing/2014/main" id="{154A5644-EA82-A843-9126-1055BBE1D46C}"/>
                  </a:ext>
                </a:extLst>
              </p:cNvPr>
              <p:cNvSpPr>
                <a:spLocks/>
              </p:cNvSpPr>
              <p:nvPr/>
            </p:nvSpPr>
            <p:spPr bwMode="auto">
              <a:xfrm>
                <a:off x="1403" y="3808"/>
                <a:ext cx="4" cy="2"/>
              </a:xfrm>
              <a:custGeom>
                <a:avLst/>
                <a:gdLst>
                  <a:gd name="T0" fmla="*/ 0 w 4"/>
                  <a:gd name="T1" fmla="*/ 0 h 2"/>
                  <a:gd name="T2" fmla="*/ 0 w 4"/>
                  <a:gd name="T3" fmla="*/ 0 h 2"/>
                  <a:gd name="T4" fmla="*/ 4 w 4"/>
                  <a:gd name="T5" fmla="*/ 2 h 2"/>
                  <a:gd name="T6" fmla="*/ 0 w 4"/>
                  <a:gd name="T7" fmla="*/ 0 h 2"/>
                </a:gdLst>
                <a:ahLst/>
                <a:cxnLst>
                  <a:cxn ang="0">
                    <a:pos x="T0" y="T1"/>
                  </a:cxn>
                  <a:cxn ang="0">
                    <a:pos x="T2" y="T3"/>
                  </a:cxn>
                  <a:cxn ang="0">
                    <a:pos x="T4" y="T5"/>
                  </a:cxn>
                  <a:cxn ang="0">
                    <a:pos x="T6" y="T7"/>
                  </a:cxn>
                </a:cxnLst>
                <a:rect l="0" t="0" r="r" b="b"/>
                <a:pathLst>
                  <a:path w="4" h="2">
                    <a:moveTo>
                      <a:pt x="0" y="0"/>
                    </a:moveTo>
                    <a:lnTo>
                      <a:pt x="0" y="0"/>
                    </a:lnTo>
                    <a:lnTo>
                      <a:pt x="4" y="2"/>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86" name="Freeform 1154">
                <a:extLst>
                  <a:ext uri="{FF2B5EF4-FFF2-40B4-BE49-F238E27FC236}">
                    <a16:creationId xmlns:a16="http://schemas.microsoft.com/office/drawing/2014/main" id="{188DD703-0DFA-1E4F-839A-49964277661B}"/>
                  </a:ext>
                </a:extLst>
              </p:cNvPr>
              <p:cNvSpPr>
                <a:spLocks/>
              </p:cNvSpPr>
              <p:nvPr/>
            </p:nvSpPr>
            <p:spPr bwMode="auto">
              <a:xfrm>
                <a:off x="1403" y="3808"/>
                <a:ext cx="4" cy="2"/>
              </a:xfrm>
              <a:custGeom>
                <a:avLst/>
                <a:gdLst>
                  <a:gd name="T0" fmla="*/ 0 w 4"/>
                  <a:gd name="T1" fmla="*/ 0 h 2"/>
                  <a:gd name="T2" fmla="*/ 0 w 4"/>
                  <a:gd name="T3" fmla="*/ 0 h 2"/>
                  <a:gd name="T4" fmla="*/ 4 w 4"/>
                  <a:gd name="T5" fmla="*/ 2 h 2"/>
                  <a:gd name="T6" fmla="*/ 0 w 4"/>
                  <a:gd name="T7" fmla="*/ 0 h 2"/>
                </a:gdLst>
                <a:ahLst/>
                <a:cxnLst>
                  <a:cxn ang="0">
                    <a:pos x="T0" y="T1"/>
                  </a:cxn>
                  <a:cxn ang="0">
                    <a:pos x="T2" y="T3"/>
                  </a:cxn>
                  <a:cxn ang="0">
                    <a:pos x="T4" y="T5"/>
                  </a:cxn>
                  <a:cxn ang="0">
                    <a:pos x="T6" y="T7"/>
                  </a:cxn>
                </a:cxnLst>
                <a:rect l="0" t="0" r="r" b="b"/>
                <a:pathLst>
                  <a:path w="4" h="2">
                    <a:moveTo>
                      <a:pt x="0" y="0"/>
                    </a:moveTo>
                    <a:lnTo>
                      <a:pt x="0" y="0"/>
                    </a:lnTo>
                    <a:lnTo>
                      <a:pt x="4" y="2"/>
                    </a:lnTo>
                    <a:lnTo>
                      <a:pt x="0"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87" name="Freeform 1155">
                <a:extLst>
                  <a:ext uri="{FF2B5EF4-FFF2-40B4-BE49-F238E27FC236}">
                    <a16:creationId xmlns:a16="http://schemas.microsoft.com/office/drawing/2014/main" id="{36898F9D-0466-5C4D-A3CA-1BF4ABCD5F97}"/>
                  </a:ext>
                </a:extLst>
              </p:cNvPr>
              <p:cNvSpPr>
                <a:spLocks/>
              </p:cNvSpPr>
              <p:nvPr/>
            </p:nvSpPr>
            <p:spPr bwMode="auto">
              <a:xfrm>
                <a:off x="1400" y="3808"/>
                <a:ext cx="13" cy="6"/>
              </a:xfrm>
              <a:custGeom>
                <a:avLst/>
                <a:gdLst>
                  <a:gd name="T0" fmla="*/ 3 w 13"/>
                  <a:gd name="T1" fmla="*/ 0 h 6"/>
                  <a:gd name="T2" fmla="*/ 7 w 13"/>
                  <a:gd name="T3" fmla="*/ 2 h 6"/>
                  <a:gd name="T4" fmla="*/ 13 w 13"/>
                  <a:gd name="T5" fmla="*/ 6 h 6"/>
                  <a:gd name="T6" fmla="*/ 3 w 13"/>
                  <a:gd name="T7" fmla="*/ 6 h 6"/>
                  <a:gd name="T8" fmla="*/ 0 w 13"/>
                  <a:gd name="T9" fmla="*/ 2 h 6"/>
                  <a:gd name="T10" fmla="*/ 3 w 13"/>
                  <a:gd name="T11" fmla="*/ 0 h 6"/>
                </a:gdLst>
                <a:ahLst/>
                <a:cxnLst>
                  <a:cxn ang="0">
                    <a:pos x="T0" y="T1"/>
                  </a:cxn>
                  <a:cxn ang="0">
                    <a:pos x="T2" y="T3"/>
                  </a:cxn>
                  <a:cxn ang="0">
                    <a:pos x="T4" y="T5"/>
                  </a:cxn>
                  <a:cxn ang="0">
                    <a:pos x="T6" y="T7"/>
                  </a:cxn>
                  <a:cxn ang="0">
                    <a:pos x="T8" y="T9"/>
                  </a:cxn>
                  <a:cxn ang="0">
                    <a:pos x="T10" y="T11"/>
                  </a:cxn>
                </a:cxnLst>
                <a:rect l="0" t="0" r="r" b="b"/>
                <a:pathLst>
                  <a:path w="13" h="6">
                    <a:moveTo>
                      <a:pt x="3" y="0"/>
                    </a:moveTo>
                    <a:lnTo>
                      <a:pt x="7" y="2"/>
                    </a:lnTo>
                    <a:lnTo>
                      <a:pt x="13" y="6"/>
                    </a:lnTo>
                    <a:lnTo>
                      <a:pt x="3" y="6"/>
                    </a:lnTo>
                    <a:lnTo>
                      <a:pt x="0" y="2"/>
                    </a:ln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88" name="Freeform 1156">
                <a:extLst>
                  <a:ext uri="{FF2B5EF4-FFF2-40B4-BE49-F238E27FC236}">
                    <a16:creationId xmlns:a16="http://schemas.microsoft.com/office/drawing/2014/main" id="{61020D71-5B99-7A40-BEDE-CB818D62F2B2}"/>
                  </a:ext>
                </a:extLst>
              </p:cNvPr>
              <p:cNvSpPr>
                <a:spLocks/>
              </p:cNvSpPr>
              <p:nvPr/>
            </p:nvSpPr>
            <p:spPr bwMode="auto">
              <a:xfrm>
                <a:off x="1400" y="3808"/>
                <a:ext cx="13" cy="6"/>
              </a:xfrm>
              <a:custGeom>
                <a:avLst/>
                <a:gdLst>
                  <a:gd name="T0" fmla="*/ 3 w 13"/>
                  <a:gd name="T1" fmla="*/ 0 h 6"/>
                  <a:gd name="T2" fmla="*/ 7 w 13"/>
                  <a:gd name="T3" fmla="*/ 2 h 6"/>
                  <a:gd name="T4" fmla="*/ 13 w 13"/>
                  <a:gd name="T5" fmla="*/ 6 h 6"/>
                  <a:gd name="T6" fmla="*/ 3 w 13"/>
                  <a:gd name="T7" fmla="*/ 6 h 6"/>
                  <a:gd name="T8" fmla="*/ 0 w 13"/>
                  <a:gd name="T9" fmla="*/ 2 h 6"/>
                  <a:gd name="T10" fmla="*/ 3 w 13"/>
                  <a:gd name="T11" fmla="*/ 0 h 6"/>
                </a:gdLst>
                <a:ahLst/>
                <a:cxnLst>
                  <a:cxn ang="0">
                    <a:pos x="T0" y="T1"/>
                  </a:cxn>
                  <a:cxn ang="0">
                    <a:pos x="T2" y="T3"/>
                  </a:cxn>
                  <a:cxn ang="0">
                    <a:pos x="T4" y="T5"/>
                  </a:cxn>
                  <a:cxn ang="0">
                    <a:pos x="T6" y="T7"/>
                  </a:cxn>
                  <a:cxn ang="0">
                    <a:pos x="T8" y="T9"/>
                  </a:cxn>
                  <a:cxn ang="0">
                    <a:pos x="T10" y="T11"/>
                  </a:cxn>
                </a:cxnLst>
                <a:rect l="0" t="0" r="r" b="b"/>
                <a:pathLst>
                  <a:path w="13" h="6">
                    <a:moveTo>
                      <a:pt x="3" y="0"/>
                    </a:moveTo>
                    <a:lnTo>
                      <a:pt x="7" y="2"/>
                    </a:lnTo>
                    <a:lnTo>
                      <a:pt x="13" y="6"/>
                    </a:lnTo>
                    <a:lnTo>
                      <a:pt x="3" y="6"/>
                    </a:lnTo>
                    <a:lnTo>
                      <a:pt x="0" y="2"/>
                    </a:lnTo>
                    <a:lnTo>
                      <a:pt x="3"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89" name="Freeform 1157">
                <a:extLst>
                  <a:ext uri="{FF2B5EF4-FFF2-40B4-BE49-F238E27FC236}">
                    <a16:creationId xmlns:a16="http://schemas.microsoft.com/office/drawing/2014/main" id="{F95BD56A-5A42-FF47-9C9A-BFB01726E3F4}"/>
                  </a:ext>
                </a:extLst>
              </p:cNvPr>
              <p:cNvSpPr>
                <a:spLocks/>
              </p:cNvSpPr>
              <p:nvPr/>
            </p:nvSpPr>
            <p:spPr bwMode="auto">
              <a:xfrm>
                <a:off x="1460" y="3927"/>
                <a:ext cx="2" cy="4"/>
              </a:xfrm>
              <a:custGeom>
                <a:avLst/>
                <a:gdLst>
                  <a:gd name="T0" fmla="*/ 0 w 2"/>
                  <a:gd name="T1" fmla="*/ 2 h 4"/>
                  <a:gd name="T2" fmla="*/ 2 w 2"/>
                  <a:gd name="T3" fmla="*/ 0 h 4"/>
                  <a:gd name="T4" fmla="*/ 2 w 2"/>
                  <a:gd name="T5" fmla="*/ 2 h 4"/>
                  <a:gd name="T6" fmla="*/ 2 w 2"/>
                  <a:gd name="T7" fmla="*/ 4 h 4"/>
                  <a:gd name="T8" fmla="*/ 0 w 2"/>
                  <a:gd name="T9" fmla="*/ 2 h 4"/>
                </a:gdLst>
                <a:ahLst/>
                <a:cxnLst>
                  <a:cxn ang="0">
                    <a:pos x="T0" y="T1"/>
                  </a:cxn>
                  <a:cxn ang="0">
                    <a:pos x="T2" y="T3"/>
                  </a:cxn>
                  <a:cxn ang="0">
                    <a:pos x="T4" y="T5"/>
                  </a:cxn>
                  <a:cxn ang="0">
                    <a:pos x="T6" y="T7"/>
                  </a:cxn>
                  <a:cxn ang="0">
                    <a:pos x="T8" y="T9"/>
                  </a:cxn>
                </a:cxnLst>
                <a:rect l="0" t="0" r="r" b="b"/>
                <a:pathLst>
                  <a:path w="2" h="4">
                    <a:moveTo>
                      <a:pt x="0" y="2"/>
                    </a:moveTo>
                    <a:lnTo>
                      <a:pt x="2" y="0"/>
                    </a:lnTo>
                    <a:lnTo>
                      <a:pt x="2" y="2"/>
                    </a:lnTo>
                    <a:lnTo>
                      <a:pt x="2" y="4"/>
                    </a:ln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90" name="Freeform 1158">
                <a:extLst>
                  <a:ext uri="{FF2B5EF4-FFF2-40B4-BE49-F238E27FC236}">
                    <a16:creationId xmlns:a16="http://schemas.microsoft.com/office/drawing/2014/main" id="{5FAB290D-8DC5-0D4A-AADB-CD88E06E0BD2}"/>
                  </a:ext>
                </a:extLst>
              </p:cNvPr>
              <p:cNvSpPr>
                <a:spLocks/>
              </p:cNvSpPr>
              <p:nvPr/>
            </p:nvSpPr>
            <p:spPr bwMode="auto">
              <a:xfrm>
                <a:off x="1460" y="3927"/>
                <a:ext cx="2" cy="4"/>
              </a:xfrm>
              <a:custGeom>
                <a:avLst/>
                <a:gdLst>
                  <a:gd name="T0" fmla="*/ 0 w 2"/>
                  <a:gd name="T1" fmla="*/ 2 h 4"/>
                  <a:gd name="T2" fmla="*/ 2 w 2"/>
                  <a:gd name="T3" fmla="*/ 0 h 4"/>
                  <a:gd name="T4" fmla="*/ 2 w 2"/>
                  <a:gd name="T5" fmla="*/ 2 h 4"/>
                  <a:gd name="T6" fmla="*/ 2 w 2"/>
                  <a:gd name="T7" fmla="*/ 4 h 4"/>
                  <a:gd name="T8" fmla="*/ 0 w 2"/>
                  <a:gd name="T9" fmla="*/ 2 h 4"/>
                </a:gdLst>
                <a:ahLst/>
                <a:cxnLst>
                  <a:cxn ang="0">
                    <a:pos x="T0" y="T1"/>
                  </a:cxn>
                  <a:cxn ang="0">
                    <a:pos x="T2" y="T3"/>
                  </a:cxn>
                  <a:cxn ang="0">
                    <a:pos x="T4" y="T5"/>
                  </a:cxn>
                  <a:cxn ang="0">
                    <a:pos x="T6" y="T7"/>
                  </a:cxn>
                  <a:cxn ang="0">
                    <a:pos x="T8" y="T9"/>
                  </a:cxn>
                </a:cxnLst>
                <a:rect l="0" t="0" r="r" b="b"/>
                <a:pathLst>
                  <a:path w="2" h="4">
                    <a:moveTo>
                      <a:pt x="0" y="2"/>
                    </a:moveTo>
                    <a:lnTo>
                      <a:pt x="2" y="0"/>
                    </a:lnTo>
                    <a:lnTo>
                      <a:pt x="2" y="2"/>
                    </a:lnTo>
                    <a:lnTo>
                      <a:pt x="2" y="4"/>
                    </a:lnTo>
                    <a:lnTo>
                      <a:pt x="0" y="2"/>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91" name="Freeform 1159">
                <a:extLst>
                  <a:ext uri="{FF2B5EF4-FFF2-40B4-BE49-F238E27FC236}">
                    <a16:creationId xmlns:a16="http://schemas.microsoft.com/office/drawing/2014/main" id="{49BF27C1-4B5A-D347-AC5C-C5B0A2EC838F}"/>
                  </a:ext>
                </a:extLst>
              </p:cNvPr>
              <p:cNvSpPr>
                <a:spLocks/>
              </p:cNvSpPr>
              <p:nvPr/>
            </p:nvSpPr>
            <p:spPr bwMode="auto">
              <a:xfrm>
                <a:off x="1449" y="3929"/>
                <a:ext cx="15" cy="15"/>
              </a:xfrm>
              <a:custGeom>
                <a:avLst/>
                <a:gdLst>
                  <a:gd name="T0" fmla="*/ 11 w 15"/>
                  <a:gd name="T1" fmla="*/ 0 h 15"/>
                  <a:gd name="T2" fmla="*/ 13 w 15"/>
                  <a:gd name="T3" fmla="*/ 2 h 15"/>
                  <a:gd name="T4" fmla="*/ 15 w 15"/>
                  <a:gd name="T5" fmla="*/ 5 h 15"/>
                  <a:gd name="T6" fmla="*/ 9 w 15"/>
                  <a:gd name="T7" fmla="*/ 7 h 15"/>
                  <a:gd name="T8" fmla="*/ 7 w 15"/>
                  <a:gd name="T9" fmla="*/ 11 h 15"/>
                  <a:gd name="T10" fmla="*/ 0 w 15"/>
                  <a:gd name="T11" fmla="*/ 15 h 15"/>
                  <a:gd name="T12" fmla="*/ 0 w 15"/>
                  <a:gd name="T13" fmla="*/ 11 h 15"/>
                  <a:gd name="T14" fmla="*/ 3 w 15"/>
                  <a:gd name="T15" fmla="*/ 5 h 15"/>
                  <a:gd name="T16" fmla="*/ 7 w 15"/>
                  <a:gd name="T17" fmla="*/ 2 h 15"/>
                  <a:gd name="T18" fmla="*/ 11 w 15"/>
                  <a:gd name="T1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5">
                    <a:moveTo>
                      <a:pt x="11" y="0"/>
                    </a:moveTo>
                    <a:lnTo>
                      <a:pt x="13" y="2"/>
                    </a:lnTo>
                    <a:lnTo>
                      <a:pt x="15" y="5"/>
                    </a:lnTo>
                    <a:lnTo>
                      <a:pt x="9" y="7"/>
                    </a:lnTo>
                    <a:lnTo>
                      <a:pt x="7" y="11"/>
                    </a:lnTo>
                    <a:lnTo>
                      <a:pt x="0" y="15"/>
                    </a:lnTo>
                    <a:lnTo>
                      <a:pt x="0" y="11"/>
                    </a:lnTo>
                    <a:lnTo>
                      <a:pt x="3" y="5"/>
                    </a:lnTo>
                    <a:lnTo>
                      <a:pt x="7" y="2"/>
                    </a:lnTo>
                    <a:lnTo>
                      <a:pt x="11"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92" name="Freeform 1160">
                <a:extLst>
                  <a:ext uri="{FF2B5EF4-FFF2-40B4-BE49-F238E27FC236}">
                    <a16:creationId xmlns:a16="http://schemas.microsoft.com/office/drawing/2014/main" id="{BD269B28-B4BB-F743-ADD0-44FD6AD64EC8}"/>
                  </a:ext>
                </a:extLst>
              </p:cNvPr>
              <p:cNvSpPr>
                <a:spLocks/>
              </p:cNvSpPr>
              <p:nvPr/>
            </p:nvSpPr>
            <p:spPr bwMode="auto">
              <a:xfrm>
                <a:off x="1449" y="3929"/>
                <a:ext cx="15" cy="15"/>
              </a:xfrm>
              <a:custGeom>
                <a:avLst/>
                <a:gdLst>
                  <a:gd name="T0" fmla="*/ 11 w 15"/>
                  <a:gd name="T1" fmla="*/ 0 h 15"/>
                  <a:gd name="T2" fmla="*/ 13 w 15"/>
                  <a:gd name="T3" fmla="*/ 2 h 15"/>
                  <a:gd name="T4" fmla="*/ 15 w 15"/>
                  <a:gd name="T5" fmla="*/ 5 h 15"/>
                  <a:gd name="T6" fmla="*/ 9 w 15"/>
                  <a:gd name="T7" fmla="*/ 7 h 15"/>
                  <a:gd name="T8" fmla="*/ 7 w 15"/>
                  <a:gd name="T9" fmla="*/ 11 h 15"/>
                  <a:gd name="T10" fmla="*/ 0 w 15"/>
                  <a:gd name="T11" fmla="*/ 15 h 15"/>
                  <a:gd name="T12" fmla="*/ 0 w 15"/>
                  <a:gd name="T13" fmla="*/ 11 h 15"/>
                  <a:gd name="T14" fmla="*/ 3 w 15"/>
                  <a:gd name="T15" fmla="*/ 5 h 15"/>
                  <a:gd name="T16" fmla="*/ 7 w 15"/>
                  <a:gd name="T17" fmla="*/ 2 h 15"/>
                  <a:gd name="T18" fmla="*/ 11 w 15"/>
                  <a:gd name="T1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5">
                    <a:moveTo>
                      <a:pt x="11" y="0"/>
                    </a:moveTo>
                    <a:lnTo>
                      <a:pt x="13" y="2"/>
                    </a:lnTo>
                    <a:lnTo>
                      <a:pt x="15" y="5"/>
                    </a:lnTo>
                    <a:lnTo>
                      <a:pt x="9" y="7"/>
                    </a:lnTo>
                    <a:lnTo>
                      <a:pt x="7" y="11"/>
                    </a:lnTo>
                    <a:lnTo>
                      <a:pt x="0" y="15"/>
                    </a:lnTo>
                    <a:lnTo>
                      <a:pt x="0" y="11"/>
                    </a:lnTo>
                    <a:lnTo>
                      <a:pt x="3" y="5"/>
                    </a:lnTo>
                    <a:lnTo>
                      <a:pt x="7" y="2"/>
                    </a:lnTo>
                    <a:lnTo>
                      <a:pt x="11"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93" name="Freeform 1161">
                <a:extLst>
                  <a:ext uri="{FF2B5EF4-FFF2-40B4-BE49-F238E27FC236}">
                    <a16:creationId xmlns:a16="http://schemas.microsoft.com/office/drawing/2014/main" id="{2E3ADA24-4B93-B047-81C6-0F6238A03AC1}"/>
                  </a:ext>
                </a:extLst>
              </p:cNvPr>
              <p:cNvSpPr>
                <a:spLocks/>
              </p:cNvSpPr>
              <p:nvPr/>
            </p:nvSpPr>
            <p:spPr bwMode="auto">
              <a:xfrm>
                <a:off x="1564" y="3989"/>
                <a:ext cx="3" cy="2"/>
              </a:xfrm>
              <a:custGeom>
                <a:avLst/>
                <a:gdLst>
                  <a:gd name="T0" fmla="*/ 0 w 3"/>
                  <a:gd name="T1" fmla="*/ 2 h 2"/>
                  <a:gd name="T2" fmla="*/ 3 w 3"/>
                  <a:gd name="T3" fmla="*/ 0 h 2"/>
                  <a:gd name="T4" fmla="*/ 3 w 3"/>
                  <a:gd name="T5" fmla="*/ 2 h 2"/>
                  <a:gd name="T6" fmla="*/ 0 w 3"/>
                  <a:gd name="T7" fmla="*/ 2 h 2"/>
                </a:gdLst>
                <a:ahLst/>
                <a:cxnLst>
                  <a:cxn ang="0">
                    <a:pos x="T0" y="T1"/>
                  </a:cxn>
                  <a:cxn ang="0">
                    <a:pos x="T2" y="T3"/>
                  </a:cxn>
                  <a:cxn ang="0">
                    <a:pos x="T4" y="T5"/>
                  </a:cxn>
                  <a:cxn ang="0">
                    <a:pos x="T6" y="T7"/>
                  </a:cxn>
                </a:cxnLst>
                <a:rect l="0" t="0" r="r" b="b"/>
                <a:pathLst>
                  <a:path w="3" h="2">
                    <a:moveTo>
                      <a:pt x="0" y="2"/>
                    </a:moveTo>
                    <a:lnTo>
                      <a:pt x="3" y="0"/>
                    </a:lnTo>
                    <a:lnTo>
                      <a:pt x="3" y="2"/>
                    </a:ln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94" name="Freeform 1162">
                <a:extLst>
                  <a:ext uri="{FF2B5EF4-FFF2-40B4-BE49-F238E27FC236}">
                    <a16:creationId xmlns:a16="http://schemas.microsoft.com/office/drawing/2014/main" id="{D10D583D-6485-1E4D-9D67-EB83476A6F72}"/>
                  </a:ext>
                </a:extLst>
              </p:cNvPr>
              <p:cNvSpPr>
                <a:spLocks/>
              </p:cNvSpPr>
              <p:nvPr/>
            </p:nvSpPr>
            <p:spPr bwMode="auto">
              <a:xfrm>
                <a:off x="1564" y="3989"/>
                <a:ext cx="3" cy="2"/>
              </a:xfrm>
              <a:custGeom>
                <a:avLst/>
                <a:gdLst>
                  <a:gd name="T0" fmla="*/ 0 w 3"/>
                  <a:gd name="T1" fmla="*/ 2 h 2"/>
                  <a:gd name="T2" fmla="*/ 3 w 3"/>
                  <a:gd name="T3" fmla="*/ 0 h 2"/>
                  <a:gd name="T4" fmla="*/ 3 w 3"/>
                  <a:gd name="T5" fmla="*/ 2 h 2"/>
                  <a:gd name="T6" fmla="*/ 0 w 3"/>
                  <a:gd name="T7" fmla="*/ 2 h 2"/>
                </a:gdLst>
                <a:ahLst/>
                <a:cxnLst>
                  <a:cxn ang="0">
                    <a:pos x="T0" y="T1"/>
                  </a:cxn>
                  <a:cxn ang="0">
                    <a:pos x="T2" y="T3"/>
                  </a:cxn>
                  <a:cxn ang="0">
                    <a:pos x="T4" y="T5"/>
                  </a:cxn>
                  <a:cxn ang="0">
                    <a:pos x="T6" y="T7"/>
                  </a:cxn>
                </a:cxnLst>
                <a:rect l="0" t="0" r="r" b="b"/>
                <a:pathLst>
                  <a:path w="3" h="2">
                    <a:moveTo>
                      <a:pt x="0" y="2"/>
                    </a:moveTo>
                    <a:lnTo>
                      <a:pt x="3" y="0"/>
                    </a:lnTo>
                    <a:lnTo>
                      <a:pt x="3" y="2"/>
                    </a:lnTo>
                    <a:lnTo>
                      <a:pt x="0" y="2"/>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95" name="Freeform 1163">
                <a:extLst>
                  <a:ext uri="{FF2B5EF4-FFF2-40B4-BE49-F238E27FC236}">
                    <a16:creationId xmlns:a16="http://schemas.microsoft.com/office/drawing/2014/main" id="{0F9B058A-51E5-E248-8A14-84301004BAEE}"/>
                  </a:ext>
                </a:extLst>
              </p:cNvPr>
              <p:cNvSpPr>
                <a:spLocks/>
              </p:cNvSpPr>
              <p:nvPr/>
            </p:nvSpPr>
            <p:spPr bwMode="auto">
              <a:xfrm>
                <a:off x="1567" y="3987"/>
                <a:ext cx="2" cy="4"/>
              </a:xfrm>
              <a:custGeom>
                <a:avLst/>
                <a:gdLst>
                  <a:gd name="T0" fmla="*/ 0 w 2"/>
                  <a:gd name="T1" fmla="*/ 2 h 4"/>
                  <a:gd name="T2" fmla="*/ 2 w 2"/>
                  <a:gd name="T3" fmla="*/ 0 h 4"/>
                  <a:gd name="T4" fmla="*/ 2 w 2"/>
                  <a:gd name="T5" fmla="*/ 0 h 4"/>
                  <a:gd name="T6" fmla="*/ 0 w 2"/>
                  <a:gd name="T7" fmla="*/ 4 h 4"/>
                  <a:gd name="T8" fmla="*/ 0 w 2"/>
                  <a:gd name="T9" fmla="*/ 2 h 4"/>
                </a:gdLst>
                <a:ahLst/>
                <a:cxnLst>
                  <a:cxn ang="0">
                    <a:pos x="T0" y="T1"/>
                  </a:cxn>
                  <a:cxn ang="0">
                    <a:pos x="T2" y="T3"/>
                  </a:cxn>
                  <a:cxn ang="0">
                    <a:pos x="T4" y="T5"/>
                  </a:cxn>
                  <a:cxn ang="0">
                    <a:pos x="T6" y="T7"/>
                  </a:cxn>
                  <a:cxn ang="0">
                    <a:pos x="T8" y="T9"/>
                  </a:cxn>
                </a:cxnLst>
                <a:rect l="0" t="0" r="r" b="b"/>
                <a:pathLst>
                  <a:path w="2" h="4">
                    <a:moveTo>
                      <a:pt x="0" y="2"/>
                    </a:moveTo>
                    <a:lnTo>
                      <a:pt x="2" y="0"/>
                    </a:lnTo>
                    <a:lnTo>
                      <a:pt x="2" y="0"/>
                    </a:lnTo>
                    <a:lnTo>
                      <a:pt x="0" y="4"/>
                    </a:ln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96" name="Freeform 1164">
                <a:extLst>
                  <a:ext uri="{FF2B5EF4-FFF2-40B4-BE49-F238E27FC236}">
                    <a16:creationId xmlns:a16="http://schemas.microsoft.com/office/drawing/2014/main" id="{8AA51BDA-9CB8-384D-BC98-4D244F1DC638}"/>
                  </a:ext>
                </a:extLst>
              </p:cNvPr>
              <p:cNvSpPr>
                <a:spLocks/>
              </p:cNvSpPr>
              <p:nvPr/>
            </p:nvSpPr>
            <p:spPr bwMode="auto">
              <a:xfrm>
                <a:off x="1567" y="3987"/>
                <a:ext cx="2" cy="4"/>
              </a:xfrm>
              <a:custGeom>
                <a:avLst/>
                <a:gdLst>
                  <a:gd name="T0" fmla="*/ 0 w 2"/>
                  <a:gd name="T1" fmla="*/ 2 h 4"/>
                  <a:gd name="T2" fmla="*/ 2 w 2"/>
                  <a:gd name="T3" fmla="*/ 0 h 4"/>
                  <a:gd name="T4" fmla="*/ 2 w 2"/>
                  <a:gd name="T5" fmla="*/ 0 h 4"/>
                  <a:gd name="T6" fmla="*/ 0 w 2"/>
                  <a:gd name="T7" fmla="*/ 4 h 4"/>
                  <a:gd name="T8" fmla="*/ 0 w 2"/>
                  <a:gd name="T9" fmla="*/ 2 h 4"/>
                </a:gdLst>
                <a:ahLst/>
                <a:cxnLst>
                  <a:cxn ang="0">
                    <a:pos x="T0" y="T1"/>
                  </a:cxn>
                  <a:cxn ang="0">
                    <a:pos x="T2" y="T3"/>
                  </a:cxn>
                  <a:cxn ang="0">
                    <a:pos x="T4" y="T5"/>
                  </a:cxn>
                  <a:cxn ang="0">
                    <a:pos x="T6" y="T7"/>
                  </a:cxn>
                  <a:cxn ang="0">
                    <a:pos x="T8" y="T9"/>
                  </a:cxn>
                </a:cxnLst>
                <a:rect l="0" t="0" r="r" b="b"/>
                <a:pathLst>
                  <a:path w="2" h="4">
                    <a:moveTo>
                      <a:pt x="0" y="2"/>
                    </a:moveTo>
                    <a:lnTo>
                      <a:pt x="2" y="0"/>
                    </a:lnTo>
                    <a:lnTo>
                      <a:pt x="2" y="0"/>
                    </a:lnTo>
                    <a:lnTo>
                      <a:pt x="0" y="4"/>
                    </a:lnTo>
                    <a:lnTo>
                      <a:pt x="0" y="2"/>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97" name="Rectangle 1165">
                <a:extLst>
                  <a:ext uri="{FF2B5EF4-FFF2-40B4-BE49-F238E27FC236}">
                    <a16:creationId xmlns:a16="http://schemas.microsoft.com/office/drawing/2014/main" id="{56D90C74-B2BA-5D44-A8AB-E56F981D301A}"/>
                  </a:ext>
                </a:extLst>
              </p:cNvPr>
              <p:cNvSpPr>
                <a:spLocks noChangeArrowheads="1"/>
              </p:cNvSpPr>
              <p:nvPr/>
            </p:nvSpPr>
            <p:spPr bwMode="auto">
              <a:xfrm>
                <a:off x="566" y="3510"/>
                <a:ext cx="1" cy="1"/>
              </a:xfrm>
              <a:prstGeom prst="rect">
                <a:avLst/>
              </a:pr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98" name="Freeform 1166">
                <a:extLst>
                  <a:ext uri="{FF2B5EF4-FFF2-40B4-BE49-F238E27FC236}">
                    <a16:creationId xmlns:a16="http://schemas.microsoft.com/office/drawing/2014/main" id="{6FF2F667-5AD4-3F40-B146-31E77047311A}"/>
                  </a:ext>
                </a:extLst>
              </p:cNvPr>
              <p:cNvSpPr>
                <a:spLocks/>
              </p:cNvSpPr>
              <p:nvPr/>
            </p:nvSpPr>
            <p:spPr bwMode="auto">
              <a:xfrm>
                <a:off x="566" y="3510"/>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799" name="Freeform 1167">
                <a:extLst>
                  <a:ext uri="{FF2B5EF4-FFF2-40B4-BE49-F238E27FC236}">
                    <a16:creationId xmlns:a16="http://schemas.microsoft.com/office/drawing/2014/main" id="{6F44A127-3890-4843-8F5E-41EA4C92E38B}"/>
                  </a:ext>
                </a:extLst>
              </p:cNvPr>
              <p:cNvSpPr>
                <a:spLocks/>
              </p:cNvSpPr>
              <p:nvPr/>
            </p:nvSpPr>
            <p:spPr bwMode="auto">
              <a:xfrm>
                <a:off x="566" y="3510"/>
                <a:ext cx="4" cy="4"/>
              </a:xfrm>
              <a:custGeom>
                <a:avLst/>
                <a:gdLst>
                  <a:gd name="T0" fmla="*/ 0 w 4"/>
                  <a:gd name="T1" fmla="*/ 0 h 4"/>
                  <a:gd name="T2" fmla="*/ 4 w 4"/>
                  <a:gd name="T3" fmla="*/ 4 h 4"/>
                  <a:gd name="T4" fmla="*/ 2 w 4"/>
                  <a:gd name="T5" fmla="*/ 4 h 4"/>
                  <a:gd name="T6" fmla="*/ 0 w 4"/>
                  <a:gd name="T7" fmla="*/ 0 h 4"/>
                </a:gdLst>
                <a:ahLst/>
                <a:cxnLst>
                  <a:cxn ang="0">
                    <a:pos x="T0" y="T1"/>
                  </a:cxn>
                  <a:cxn ang="0">
                    <a:pos x="T2" y="T3"/>
                  </a:cxn>
                  <a:cxn ang="0">
                    <a:pos x="T4" y="T5"/>
                  </a:cxn>
                  <a:cxn ang="0">
                    <a:pos x="T6" y="T7"/>
                  </a:cxn>
                </a:cxnLst>
                <a:rect l="0" t="0" r="r" b="b"/>
                <a:pathLst>
                  <a:path w="4" h="4">
                    <a:moveTo>
                      <a:pt x="0" y="0"/>
                    </a:moveTo>
                    <a:lnTo>
                      <a:pt x="4" y="4"/>
                    </a:lnTo>
                    <a:lnTo>
                      <a:pt x="2" y="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00" name="Freeform 1168">
                <a:extLst>
                  <a:ext uri="{FF2B5EF4-FFF2-40B4-BE49-F238E27FC236}">
                    <a16:creationId xmlns:a16="http://schemas.microsoft.com/office/drawing/2014/main" id="{B009548A-1C0B-CC45-B15D-13AD98EFB2E4}"/>
                  </a:ext>
                </a:extLst>
              </p:cNvPr>
              <p:cNvSpPr>
                <a:spLocks/>
              </p:cNvSpPr>
              <p:nvPr/>
            </p:nvSpPr>
            <p:spPr bwMode="auto">
              <a:xfrm>
                <a:off x="566" y="3510"/>
                <a:ext cx="4" cy="4"/>
              </a:xfrm>
              <a:custGeom>
                <a:avLst/>
                <a:gdLst>
                  <a:gd name="T0" fmla="*/ 0 w 4"/>
                  <a:gd name="T1" fmla="*/ 0 h 4"/>
                  <a:gd name="T2" fmla="*/ 4 w 4"/>
                  <a:gd name="T3" fmla="*/ 4 h 4"/>
                  <a:gd name="T4" fmla="*/ 2 w 4"/>
                  <a:gd name="T5" fmla="*/ 4 h 4"/>
                  <a:gd name="T6" fmla="*/ 0 w 4"/>
                  <a:gd name="T7" fmla="*/ 0 h 4"/>
                </a:gdLst>
                <a:ahLst/>
                <a:cxnLst>
                  <a:cxn ang="0">
                    <a:pos x="T0" y="T1"/>
                  </a:cxn>
                  <a:cxn ang="0">
                    <a:pos x="T2" y="T3"/>
                  </a:cxn>
                  <a:cxn ang="0">
                    <a:pos x="T4" y="T5"/>
                  </a:cxn>
                  <a:cxn ang="0">
                    <a:pos x="T6" y="T7"/>
                  </a:cxn>
                </a:cxnLst>
                <a:rect l="0" t="0" r="r" b="b"/>
                <a:pathLst>
                  <a:path w="4" h="4">
                    <a:moveTo>
                      <a:pt x="0" y="0"/>
                    </a:moveTo>
                    <a:lnTo>
                      <a:pt x="4" y="4"/>
                    </a:lnTo>
                    <a:lnTo>
                      <a:pt x="2" y="4"/>
                    </a:lnTo>
                    <a:lnTo>
                      <a:pt x="0"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01" name="Freeform 1169">
                <a:extLst>
                  <a:ext uri="{FF2B5EF4-FFF2-40B4-BE49-F238E27FC236}">
                    <a16:creationId xmlns:a16="http://schemas.microsoft.com/office/drawing/2014/main" id="{42B413E9-0DDF-5146-A06C-8A8D1466DBBD}"/>
                  </a:ext>
                </a:extLst>
              </p:cNvPr>
              <p:cNvSpPr>
                <a:spLocks/>
              </p:cNvSpPr>
              <p:nvPr/>
            </p:nvSpPr>
            <p:spPr bwMode="auto">
              <a:xfrm>
                <a:off x="736" y="3753"/>
                <a:ext cx="2" cy="4"/>
              </a:xfrm>
              <a:custGeom>
                <a:avLst/>
                <a:gdLst>
                  <a:gd name="T0" fmla="*/ 0 w 2"/>
                  <a:gd name="T1" fmla="*/ 4 h 4"/>
                  <a:gd name="T2" fmla="*/ 0 w 2"/>
                  <a:gd name="T3" fmla="*/ 4 h 4"/>
                  <a:gd name="T4" fmla="*/ 2 w 2"/>
                  <a:gd name="T5" fmla="*/ 0 h 4"/>
                  <a:gd name="T6" fmla="*/ 0 w 2"/>
                  <a:gd name="T7" fmla="*/ 4 h 4"/>
                </a:gdLst>
                <a:ahLst/>
                <a:cxnLst>
                  <a:cxn ang="0">
                    <a:pos x="T0" y="T1"/>
                  </a:cxn>
                  <a:cxn ang="0">
                    <a:pos x="T2" y="T3"/>
                  </a:cxn>
                  <a:cxn ang="0">
                    <a:pos x="T4" y="T5"/>
                  </a:cxn>
                  <a:cxn ang="0">
                    <a:pos x="T6" y="T7"/>
                  </a:cxn>
                </a:cxnLst>
                <a:rect l="0" t="0" r="r" b="b"/>
                <a:pathLst>
                  <a:path w="2" h="4">
                    <a:moveTo>
                      <a:pt x="0" y="4"/>
                    </a:moveTo>
                    <a:lnTo>
                      <a:pt x="0" y="4"/>
                    </a:lnTo>
                    <a:lnTo>
                      <a:pt x="2" y="0"/>
                    </a:lnTo>
                    <a:lnTo>
                      <a:pt x="0" y="4"/>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02" name="Freeform 1170">
                <a:extLst>
                  <a:ext uri="{FF2B5EF4-FFF2-40B4-BE49-F238E27FC236}">
                    <a16:creationId xmlns:a16="http://schemas.microsoft.com/office/drawing/2014/main" id="{6642B62E-559F-7946-BA0A-9D75D895C508}"/>
                  </a:ext>
                </a:extLst>
              </p:cNvPr>
              <p:cNvSpPr>
                <a:spLocks/>
              </p:cNvSpPr>
              <p:nvPr/>
            </p:nvSpPr>
            <p:spPr bwMode="auto">
              <a:xfrm>
                <a:off x="736" y="3753"/>
                <a:ext cx="2" cy="4"/>
              </a:xfrm>
              <a:custGeom>
                <a:avLst/>
                <a:gdLst>
                  <a:gd name="T0" fmla="*/ 0 w 2"/>
                  <a:gd name="T1" fmla="*/ 4 h 4"/>
                  <a:gd name="T2" fmla="*/ 0 w 2"/>
                  <a:gd name="T3" fmla="*/ 4 h 4"/>
                  <a:gd name="T4" fmla="*/ 2 w 2"/>
                  <a:gd name="T5" fmla="*/ 0 h 4"/>
                  <a:gd name="T6" fmla="*/ 0 w 2"/>
                  <a:gd name="T7" fmla="*/ 4 h 4"/>
                </a:gdLst>
                <a:ahLst/>
                <a:cxnLst>
                  <a:cxn ang="0">
                    <a:pos x="T0" y="T1"/>
                  </a:cxn>
                  <a:cxn ang="0">
                    <a:pos x="T2" y="T3"/>
                  </a:cxn>
                  <a:cxn ang="0">
                    <a:pos x="T4" y="T5"/>
                  </a:cxn>
                  <a:cxn ang="0">
                    <a:pos x="T6" y="T7"/>
                  </a:cxn>
                </a:cxnLst>
                <a:rect l="0" t="0" r="r" b="b"/>
                <a:pathLst>
                  <a:path w="2" h="4">
                    <a:moveTo>
                      <a:pt x="0" y="4"/>
                    </a:moveTo>
                    <a:lnTo>
                      <a:pt x="0" y="4"/>
                    </a:lnTo>
                    <a:lnTo>
                      <a:pt x="2" y="0"/>
                    </a:lnTo>
                    <a:lnTo>
                      <a:pt x="0" y="4"/>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03" name="Freeform 1171">
                <a:extLst>
                  <a:ext uri="{FF2B5EF4-FFF2-40B4-BE49-F238E27FC236}">
                    <a16:creationId xmlns:a16="http://schemas.microsoft.com/office/drawing/2014/main" id="{1D909AB9-DEF6-5243-B62A-5A84644A1C4A}"/>
                  </a:ext>
                </a:extLst>
              </p:cNvPr>
              <p:cNvSpPr>
                <a:spLocks/>
              </p:cNvSpPr>
              <p:nvPr/>
            </p:nvSpPr>
            <p:spPr bwMode="auto">
              <a:xfrm>
                <a:off x="306" y="3961"/>
                <a:ext cx="64" cy="32"/>
              </a:xfrm>
              <a:custGeom>
                <a:avLst/>
                <a:gdLst>
                  <a:gd name="T0" fmla="*/ 4 w 64"/>
                  <a:gd name="T1" fmla="*/ 32 h 32"/>
                  <a:gd name="T2" fmla="*/ 0 w 64"/>
                  <a:gd name="T3" fmla="*/ 28 h 32"/>
                  <a:gd name="T4" fmla="*/ 6 w 64"/>
                  <a:gd name="T5" fmla="*/ 24 h 32"/>
                  <a:gd name="T6" fmla="*/ 11 w 64"/>
                  <a:gd name="T7" fmla="*/ 26 h 32"/>
                  <a:gd name="T8" fmla="*/ 17 w 64"/>
                  <a:gd name="T9" fmla="*/ 26 h 32"/>
                  <a:gd name="T10" fmla="*/ 28 w 64"/>
                  <a:gd name="T11" fmla="*/ 24 h 32"/>
                  <a:gd name="T12" fmla="*/ 32 w 64"/>
                  <a:gd name="T13" fmla="*/ 24 h 32"/>
                  <a:gd name="T14" fmla="*/ 28 w 64"/>
                  <a:gd name="T15" fmla="*/ 22 h 32"/>
                  <a:gd name="T16" fmla="*/ 34 w 64"/>
                  <a:gd name="T17" fmla="*/ 19 h 32"/>
                  <a:gd name="T18" fmla="*/ 34 w 64"/>
                  <a:gd name="T19" fmla="*/ 15 h 32"/>
                  <a:gd name="T20" fmla="*/ 45 w 64"/>
                  <a:gd name="T21" fmla="*/ 17 h 32"/>
                  <a:gd name="T22" fmla="*/ 40 w 64"/>
                  <a:gd name="T23" fmla="*/ 13 h 32"/>
                  <a:gd name="T24" fmla="*/ 36 w 64"/>
                  <a:gd name="T25" fmla="*/ 11 h 32"/>
                  <a:gd name="T26" fmla="*/ 32 w 64"/>
                  <a:gd name="T27" fmla="*/ 5 h 32"/>
                  <a:gd name="T28" fmla="*/ 38 w 64"/>
                  <a:gd name="T29" fmla="*/ 0 h 32"/>
                  <a:gd name="T30" fmla="*/ 45 w 64"/>
                  <a:gd name="T31" fmla="*/ 0 h 32"/>
                  <a:gd name="T32" fmla="*/ 49 w 64"/>
                  <a:gd name="T33" fmla="*/ 0 h 32"/>
                  <a:gd name="T34" fmla="*/ 53 w 64"/>
                  <a:gd name="T35" fmla="*/ 2 h 32"/>
                  <a:gd name="T36" fmla="*/ 51 w 64"/>
                  <a:gd name="T37" fmla="*/ 9 h 32"/>
                  <a:gd name="T38" fmla="*/ 55 w 64"/>
                  <a:gd name="T39" fmla="*/ 9 h 32"/>
                  <a:gd name="T40" fmla="*/ 62 w 64"/>
                  <a:gd name="T41" fmla="*/ 5 h 32"/>
                  <a:gd name="T42" fmla="*/ 64 w 64"/>
                  <a:gd name="T43" fmla="*/ 11 h 32"/>
                  <a:gd name="T44" fmla="*/ 57 w 64"/>
                  <a:gd name="T45" fmla="*/ 15 h 32"/>
                  <a:gd name="T46" fmla="*/ 53 w 64"/>
                  <a:gd name="T47" fmla="*/ 15 h 32"/>
                  <a:gd name="T48" fmla="*/ 51 w 64"/>
                  <a:gd name="T49" fmla="*/ 22 h 32"/>
                  <a:gd name="T50" fmla="*/ 55 w 64"/>
                  <a:gd name="T51" fmla="*/ 17 h 32"/>
                  <a:gd name="T52" fmla="*/ 60 w 64"/>
                  <a:gd name="T53" fmla="*/ 24 h 32"/>
                  <a:gd name="T54" fmla="*/ 53 w 64"/>
                  <a:gd name="T55" fmla="*/ 24 h 32"/>
                  <a:gd name="T56" fmla="*/ 49 w 64"/>
                  <a:gd name="T57" fmla="*/ 24 h 32"/>
                  <a:gd name="T58" fmla="*/ 45 w 64"/>
                  <a:gd name="T59" fmla="*/ 28 h 32"/>
                  <a:gd name="T60" fmla="*/ 40 w 64"/>
                  <a:gd name="T61" fmla="*/ 24 h 32"/>
                  <a:gd name="T62" fmla="*/ 40 w 64"/>
                  <a:gd name="T63" fmla="*/ 30 h 32"/>
                  <a:gd name="T64" fmla="*/ 34 w 64"/>
                  <a:gd name="T65" fmla="*/ 28 h 32"/>
                  <a:gd name="T66" fmla="*/ 30 w 64"/>
                  <a:gd name="T67" fmla="*/ 28 h 32"/>
                  <a:gd name="T68" fmla="*/ 19 w 64"/>
                  <a:gd name="T69" fmla="*/ 30 h 32"/>
                  <a:gd name="T70" fmla="*/ 4 w 64"/>
                  <a:gd name="T7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4" h="32">
                    <a:moveTo>
                      <a:pt x="4" y="32"/>
                    </a:moveTo>
                    <a:lnTo>
                      <a:pt x="0" y="28"/>
                    </a:lnTo>
                    <a:lnTo>
                      <a:pt x="6" y="24"/>
                    </a:lnTo>
                    <a:lnTo>
                      <a:pt x="11" y="26"/>
                    </a:lnTo>
                    <a:lnTo>
                      <a:pt x="17" y="26"/>
                    </a:lnTo>
                    <a:lnTo>
                      <a:pt x="28" y="24"/>
                    </a:lnTo>
                    <a:lnTo>
                      <a:pt x="32" y="24"/>
                    </a:lnTo>
                    <a:lnTo>
                      <a:pt x="28" y="22"/>
                    </a:lnTo>
                    <a:lnTo>
                      <a:pt x="34" y="19"/>
                    </a:lnTo>
                    <a:lnTo>
                      <a:pt x="34" y="15"/>
                    </a:lnTo>
                    <a:lnTo>
                      <a:pt x="45" y="17"/>
                    </a:lnTo>
                    <a:lnTo>
                      <a:pt x="40" y="13"/>
                    </a:lnTo>
                    <a:lnTo>
                      <a:pt x="36" y="11"/>
                    </a:lnTo>
                    <a:lnTo>
                      <a:pt x="32" y="5"/>
                    </a:lnTo>
                    <a:lnTo>
                      <a:pt x="38" y="0"/>
                    </a:lnTo>
                    <a:lnTo>
                      <a:pt x="45" y="0"/>
                    </a:lnTo>
                    <a:lnTo>
                      <a:pt x="49" y="0"/>
                    </a:lnTo>
                    <a:lnTo>
                      <a:pt x="53" y="2"/>
                    </a:lnTo>
                    <a:lnTo>
                      <a:pt x="51" y="9"/>
                    </a:lnTo>
                    <a:lnTo>
                      <a:pt x="55" y="9"/>
                    </a:lnTo>
                    <a:lnTo>
                      <a:pt x="62" y="5"/>
                    </a:lnTo>
                    <a:lnTo>
                      <a:pt x="64" y="11"/>
                    </a:lnTo>
                    <a:lnTo>
                      <a:pt x="57" y="15"/>
                    </a:lnTo>
                    <a:lnTo>
                      <a:pt x="53" y="15"/>
                    </a:lnTo>
                    <a:lnTo>
                      <a:pt x="51" y="22"/>
                    </a:lnTo>
                    <a:lnTo>
                      <a:pt x="55" y="17"/>
                    </a:lnTo>
                    <a:lnTo>
                      <a:pt x="60" y="24"/>
                    </a:lnTo>
                    <a:lnTo>
                      <a:pt x="53" y="24"/>
                    </a:lnTo>
                    <a:lnTo>
                      <a:pt x="49" y="24"/>
                    </a:lnTo>
                    <a:lnTo>
                      <a:pt x="45" y="28"/>
                    </a:lnTo>
                    <a:lnTo>
                      <a:pt x="40" y="24"/>
                    </a:lnTo>
                    <a:lnTo>
                      <a:pt x="40" y="30"/>
                    </a:lnTo>
                    <a:lnTo>
                      <a:pt x="34" y="28"/>
                    </a:lnTo>
                    <a:lnTo>
                      <a:pt x="30" y="28"/>
                    </a:lnTo>
                    <a:lnTo>
                      <a:pt x="19" y="30"/>
                    </a:lnTo>
                    <a:lnTo>
                      <a:pt x="4" y="32"/>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04" name="Freeform 1172">
                <a:extLst>
                  <a:ext uri="{FF2B5EF4-FFF2-40B4-BE49-F238E27FC236}">
                    <a16:creationId xmlns:a16="http://schemas.microsoft.com/office/drawing/2014/main" id="{847B512F-072B-5444-B09B-45A363FB14D9}"/>
                  </a:ext>
                </a:extLst>
              </p:cNvPr>
              <p:cNvSpPr>
                <a:spLocks/>
              </p:cNvSpPr>
              <p:nvPr/>
            </p:nvSpPr>
            <p:spPr bwMode="auto">
              <a:xfrm>
                <a:off x="306" y="3961"/>
                <a:ext cx="64" cy="32"/>
              </a:xfrm>
              <a:custGeom>
                <a:avLst/>
                <a:gdLst>
                  <a:gd name="T0" fmla="*/ 4 w 64"/>
                  <a:gd name="T1" fmla="*/ 32 h 32"/>
                  <a:gd name="T2" fmla="*/ 0 w 64"/>
                  <a:gd name="T3" fmla="*/ 28 h 32"/>
                  <a:gd name="T4" fmla="*/ 6 w 64"/>
                  <a:gd name="T5" fmla="*/ 24 h 32"/>
                  <a:gd name="T6" fmla="*/ 11 w 64"/>
                  <a:gd name="T7" fmla="*/ 26 h 32"/>
                  <a:gd name="T8" fmla="*/ 17 w 64"/>
                  <a:gd name="T9" fmla="*/ 26 h 32"/>
                  <a:gd name="T10" fmla="*/ 28 w 64"/>
                  <a:gd name="T11" fmla="*/ 24 h 32"/>
                  <a:gd name="T12" fmla="*/ 32 w 64"/>
                  <a:gd name="T13" fmla="*/ 24 h 32"/>
                  <a:gd name="T14" fmla="*/ 28 w 64"/>
                  <a:gd name="T15" fmla="*/ 22 h 32"/>
                  <a:gd name="T16" fmla="*/ 34 w 64"/>
                  <a:gd name="T17" fmla="*/ 19 h 32"/>
                  <a:gd name="T18" fmla="*/ 34 w 64"/>
                  <a:gd name="T19" fmla="*/ 15 h 32"/>
                  <a:gd name="T20" fmla="*/ 45 w 64"/>
                  <a:gd name="T21" fmla="*/ 17 h 32"/>
                  <a:gd name="T22" fmla="*/ 40 w 64"/>
                  <a:gd name="T23" fmla="*/ 13 h 32"/>
                  <a:gd name="T24" fmla="*/ 36 w 64"/>
                  <a:gd name="T25" fmla="*/ 11 h 32"/>
                  <a:gd name="T26" fmla="*/ 32 w 64"/>
                  <a:gd name="T27" fmla="*/ 5 h 32"/>
                  <a:gd name="T28" fmla="*/ 38 w 64"/>
                  <a:gd name="T29" fmla="*/ 0 h 32"/>
                  <a:gd name="T30" fmla="*/ 45 w 64"/>
                  <a:gd name="T31" fmla="*/ 0 h 32"/>
                  <a:gd name="T32" fmla="*/ 49 w 64"/>
                  <a:gd name="T33" fmla="*/ 0 h 32"/>
                  <a:gd name="T34" fmla="*/ 53 w 64"/>
                  <a:gd name="T35" fmla="*/ 2 h 32"/>
                  <a:gd name="T36" fmla="*/ 51 w 64"/>
                  <a:gd name="T37" fmla="*/ 9 h 32"/>
                  <a:gd name="T38" fmla="*/ 55 w 64"/>
                  <a:gd name="T39" fmla="*/ 9 h 32"/>
                  <a:gd name="T40" fmla="*/ 62 w 64"/>
                  <a:gd name="T41" fmla="*/ 5 h 32"/>
                  <a:gd name="T42" fmla="*/ 64 w 64"/>
                  <a:gd name="T43" fmla="*/ 11 h 32"/>
                  <a:gd name="T44" fmla="*/ 57 w 64"/>
                  <a:gd name="T45" fmla="*/ 15 h 32"/>
                  <a:gd name="T46" fmla="*/ 53 w 64"/>
                  <a:gd name="T47" fmla="*/ 15 h 32"/>
                  <a:gd name="T48" fmla="*/ 51 w 64"/>
                  <a:gd name="T49" fmla="*/ 22 h 32"/>
                  <a:gd name="T50" fmla="*/ 55 w 64"/>
                  <a:gd name="T51" fmla="*/ 17 h 32"/>
                  <a:gd name="T52" fmla="*/ 60 w 64"/>
                  <a:gd name="T53" fmla="*/ 24 h 32"/>
                  <a:gd name="T54" fmla="*/ 53 w 64"/>
                  <a:gd name="T55" fmla="*/ 24 h 32"/>
                  <a:gd name="T56" fmla="*/ 49 w 64"/>
                  <a:gd name="T57" fmla="*/ 24 h 32"/>
                  <a:gd name="T58" fmla="*/ 45 w 64"/>
                  <a:gd name="T59" fmla="*/ 28 h 32"/>
                  <a:gd name="T60" fmla="*/ 40 w 64"/>
                  <a:gd name="T61" fmla="*/ 24 h 32"/>
                  <a:gd name="T62" fmla="*/ 40 w 64"/>
                  <a:gd name="T63" fmla="*/ 30 h 32"/>
                  <a:gd name="T64" fmla="*/ 34 w 64"/>
                  <a:gd name="T65" fmla="*/ 28 h 32"/>
                  <a:gd name="T66" fmla="*/ 30 w 64"/>
                  <a:gd name="T67" fmla="*/ 28 h 32"/>
                  <a:gd name="T68" fmla="*/ 19 w 64"/>
                  <a:gd name="T69" fmla="*/ 30 h 32"/>
                  <a:gd name="T70" fmla="*/ 4 w 64"/>
                  <a:gd name="T7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4" h="32">
                    <a:moveTo>
                      <a:pt x="4" y="32"/>
                    </a:moveTo>
                    <a:lnTo>
                      <a:pt x="0" y="28"/>
                    </a:lnTo>
                    <a:lnTo>
                      <a:pt x="6" y="24"/>
                    </a:lnTo>
                    <a:lnTo>
                      <a:pt x="11" y="26"/>
                    </a:lnTo>
                    <a:lnTo>
                      <a:pt x="17" y="26"/>
                    </a:lnTo>
                    <a:lnTo>
                      <a:pt x="28" y="24"/>
                    </a:lnTo>
                    <a:lnTo>
                      <a:pt x="32" y="24"/>
                    </a:lnTo>
                    <a:lnTo>
                      <a:pt x="28" y="22"/>
                    </a:lnTo>
                    <a:lnTo>
                      <a:pt x="34" y="19"/>
                    </a:lnTo>
                    <a:lnTo>
                      <a:pt x="34" y="15"/>
                    </a:lnTo>
                    <a:lnTo>
                      <a:pt x="45" y="17"/>
                    </a:lnTo>
                    <a:lnTo>
                      <a:pt x="40" y="13"/>
                    </a:lnTo>
                    <a:lnTo>
                      <a:pt x="36" y="11"/>
                    </a:lnTo>
                    <a:lnTo>
                      <a:pt x="32" y="5"/>
                    </a:lnTo>
                    <a:lnTo>
                      <a:pt x="38" y="0"/>
                    </a:lnTo>
                    <a:lnTo>
                      <a:pt x="45" y="0"/>
                    </a:lnTo>
                    <a:lnTo>
                      <a:pt x="49" y="0"/>
                    </a:lnTo>
                    <a:lnTo>
                      <a:pt x="53" y="2"/>
                    </a:lnTo>
                    <a:lnTo>
                      <a:pt x="51" y="9"/>
                    </a:lnTo>
                    <a:lnTo>
                      <a:pt x="55" y="9"/>
                    </a:lnTo>
                    <a:lnTo>
                      <a:pt x="62" y="5"/>
                    </a:lnTo>
                    <a:lnTo>
                      <a:pt x="64" y="11"/>
                    </a:lnTo>
                    <a:lnTo>
                      <a:pt x="57" y="15"/>
                    </a:lnTo>
                    <a:lnTo>
                      <a:pt x="53" y="15"/>
                    </a:lnTo>
                    <a:lnTo>
                      <a:pt x="51" y="22"/>
                    </a:lnTo>
                    <a:lnTo>
                      <a:pt x="55" y="17"/>
                    </a:lnTo>
                    <a:lnTo>
                      <a:pt x="60" y="24"/>
                    </a:lnTo>
                    <a:lnTo>
                      <a:pt x="53" y="24"/>
                    </a:lnTo>
                    <a:lnTo>
                      <a:pt x="49" y="24"/>
                    </a:lnTo>
                    <a:lnTo>
                      <a:pt x="45" y="28"/>
                    </a:lnTo>
                    <a:lnTo>
                      <a:pt x="40" y="24"/>
                    </a:lnTo>
                    <a:lnTo>
                      <a:pt x="40" y="30"/>
                    </a:lnTo>
                    <a:lnTo>
                      <a:pt x="34" y="28"/>
                    </a:lnTo>
                    <a:lnTo>
                      <a:pt x="30" y="28"/>
                    </a:lnTo>
                    <a:lnTo>
                      <a:pt x="19" y="30"/>
                    </a:lnTo>
                    <a:lnTo>
                      <a:pt x="4" y="32"/>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05" name="Freeform 1173">
                <a:extLst>
                  <a:ext uri="{FF2B5EF4-FFF2-40B4-BE49-F238E27FC236}">
                    <a16:creationId xmlns:a16="http://schemas.microsoft.com/office/drawing/2014/main" id="{280210D2-6F57-2A4B-8C98-66CE92C055BB}"/>
                  </a:ext>
                </a:extLst>
              </p:cNvPr>
              <p:cNvSpPr>
                <a:spLocks/>
              </p:cNvSpPr>
              <p:nvPr/>
            </p:nvSpPr>
            <p:spPr bwMode="auto">
              <a:xfrm>
                <a:off x="366" y="3978"/>
                <a:ext cx="6" cy="7"/>
              </a:xfrm>
              <a:custGeom>
                <a:avLst/>
                <a:gdLst>
                  <a:gd name="T0" fmla="*/ 2 w 6"/>
                  <a:gd name="T1" fmla="*/ 7 h 7"/>
                  <a:gd name="T2" fmla="*/ 0 w 6"/>
                  <a:gd name="T3" fmla="*/ 0 h 7"/>
                  <a:gd name="T4" fmla="*/ 6 w 6"/>
                  <a:gd name="T5" fmla="*/ 0 h 7"/>
                  <a:gd name="T6" fmla="*/ 4 w 6"/>
                  <a:gd name="T7" fmla="*/ 5 h 7"/>
                  <a:gd name="T8" fmla="*/ 2 w 6"/>
                  <a:gd name="T9" fmla="*/ 7 h 7"/>
                </a:gdLst>
                <a:ahLst/>
                <a:cxnLst>
                  <a:cxn ang="0">
                    <a:pos x="T0" y="T1"/>
                  </a:cxn>
                  <a:cxn ang="0">
                    <a:pos x="T2" y="T3"/>
                  </a:cxn>
                  <a:cxn ang="0">
                    <a:pos x="T4" y="T5"/>
                  </a:cxn>
                  <a:cxn ang="0">
                    <a:pos x="T6" y="T7"/>
                  </a:cxn>
                  <a:cxn ang="0">
                    <a:pos x="T8" y="T9"/>
                  </a:cxn>
                </a:cxnLst>
                <a:rect l="0" t="0" r="r" b="b"/>
                <a:pathLst>
                  <a:path w="6" h="7">
                    <a:moveTo>
                      <a:pt x="2" y="7"/>
                    </a:moveTo>
                    <a:lnTo>
                      <a:pt x="0" y="0"/>
                    </a:lnTo>
                    <a:lnTo>
                      <a:pt x="6" y="0"/>
                    </a:lnTo>
                    <a:lnTo>
                      <a:pt x="4" y="5"/>
                    </a:lnTo>
                    <a:lnTo>
                      <a:pt x="2" y="7"/>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06" name="Freeform 1174">
                <a:extLst>
                  <a:ext uri="{FF2B5EF4-FFF2-40B4-BE49-F238E27FC236}">
                    <a16:creationId xmlns:a16="http://schemas.microsoft.com/office/drawing/2014/main" id="{97759B18-58AF-424F-B852-88C01058B61C}"/>
                  </a:ext>
                </a:extLst>
              </p:cNvPr>
              <p:cNvSpPr>
                <a:spLocks/>
              </p:cNvSpPr>
              <p:nvPr/>
            </p:nvSpPr>
            <p:spPr bwMode="auto">
              <a:xfrm>
                <a:off x="366" y="3978"/>
                <a:ext cx="6" cy="7"/>
              </a:xfrm>
              <a:custGeom>
                <a:avLst/>
                <a:gdLst>
                  <a:gd name="T0" fmla="*/ 2 w 6"/>
                  <a:gd name="T1" fmla="*/ 7 h 7"/>
                  <a:gd name="T2" fmla="*/ 0 w 6"/>
                  <a:gd name="T3" fmla="*/ 0 h 7"/>
                  <a:gd name="T4" fmla="*/ 6 w 6"/>
                  <a:gd name="T5" fmla="*/ 0 h 7"/>
                  <a:gd name="T6" fmla="*/ 4 w 6"/>
                  <a:gd name="T7" fmla="*/ 5 h 7"/>
                  <a:gd name="T8" fmla="*/ 2 w 6"/>
                  <a:gd name="T9" fmla="*/ 7 h 7"/>
                </a:gdLst>
                <a:ahLst/>
                <a:cxnLst>
                  <a:cxn ang="0">
                    <a:pos x="T0" y="T1"/>
                  </a:cxn>
                  <a:cxn ang="0">
                    <a:pos x="T2" y="T3"/>
                  </a:cxn>
                  <a:cxn ang="0">
                    <a:pos x="T4" y="T5"/>
                  </a:cxn>
                  <a:cxn ang="0">
                    <a:pos x="T6" y="T7"/>
                  </a:cxn>
                  <a:cxn ang="0">
                    <a:pos x="T8" y="T9"/>
                  </a:cxn>
                </a:cxnLst>
                <a:rect l="0" t="0" r="r" b="b"/>
                <a:pathLst>
                  <a:path w="6" h="7">
                    <a:moveTo>
                      <a:pt x="2" y="7"/>
                    </a:moveTo>
                    <a:lnTo>
                      <a:pt x="0" y="0"/>
                    </a:lnTo>
                    <a:lnTo>
                      <a:pt x="6" y="0"/>
                    </a:lnTo>
                    <a:lnTo>
                      <a:pt x="4" y="5"/>
                    </a:lnTo>
                    <a:lnTo>
                      <a:pt x="2" y="7"/>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07" name="Freeform 1175">
                <a:extLst>
                  <a:ext uri="{FF2B5EF4-FFF2-40B4-BE49-F238E27FC236}">
                    <a16:creationId xmlns:a16="http://schemas.microsoft.com/office/drawing/2014/main" id="{1F5905D2-3CA9-3D4C-AE03-1D634997060D}"/>
                  </a:ext>
                </a:extLst>
              </p:cNvPr>
              <p:cNvSpPr>
                <a:spLocks/>
              </p:cNvSpPr>
              <p:nvPr/>
            </p:nvSpPr>
            <p:spPr bwMode="auto">
              <a:xfrm>
                <a:off x="455" y="3614"/>
                <a:ext cx="49" cy="36"/>
              </a:xfrm>
              <a:custGeom>
                <a:avLst/>
                <a:gdLst>
                  <a:gd name="T0" fmla="*/ 6 w 49"/>
                  <a:gd name="T1" fmla="*/ 15 h 36"/>
                  <a:gd name="T2" fmla="*/ 2 w 49"/>
                  <a:gd name="T3" fmla="*/ 13 h 36"/>
                  <a:gd name="T4" fmla="*/ 0 w 49"/>
                  <a:gd name="T5" fmla="*/ 2 h 36"/>
                  <a:gd name="T6" fmla="*/ 6 w 49"/>
                  <a:gd name="T7" fmla="*/ 0 h 36"/>
                  <a:gd name="T8" fmla="*/ 15 w 49"/>
                  <a:gd name="T9" fmla="*/ 4 h 36"/>
                  <a:gd name="T10" fmla="*/ 19 w 49"/>
                  <a:gd name="T11" fmla="*/ 0 h 36"/>
                  <a:gd name="T12" fmla="*/ 23 w 49"/>
                  <a:gd name="T13" fmla="*/ 2 h 36"/>
                  <a:gd name="T14" fmla="*/ 30 w 49"/>
                  <a:gd name="T15" fmla="*/ 0 h 36"/>
                  <a:gd name="T16" fmla="*/ 34 w 49"/>
                  <a:gd name="T17" fmla="*/ 0 h 36"/>
                  <a:gd name="T18" fmla="*/ 38 w 49"/>
                  <a:gd name="T19" fmla="*/ 7 h 36"/>
                  <a:gd name="T20" fmla="*/ 45 w 49"/>
                  <a:gd name="T21" fmla="*/ 7 h 36"/>
                  <a:gd name="T22" fmla="*/ 49 w 49"/>
                  <a:gd name="T23" fmla="*/ 11 h 36"/>
                  <a:gd name="T24" fmla="*/ 45 w 49"/>
                  <a:gd name="T25" fmla="*/ 26 h 36"/>
                  <a:gd name="T26" fmla="*/ 45 w 49"/>
                  <a:gd name="T27" fmla="*/ 32 h 36"/>
                  <a:gd name="T28" fmla="*/ 40 w 49"/>
                  <a:gd name="T29" fmla="*/ 32 h 36"/>
                  <a:gd name="T30" fmla="*/ 30 w 49"/>
                  <a:gd name="T31" fmla="*/ 32 h 36"/>
                  <a:gd name="T32" fmla="*/ 23 w 49"/>
                  <a:gd name="T33" fmla="*/ 30 h 36"/>
                  <a:gd name="T34" fmla="*/ 28 w 49"/>
                  <a:gd name="T35" fmla="*/ 36 h 36"/>
                  <a:gd name="T36" fmla="*/ 19 w 49"/>
                  <a:gd name="T37" fmla="*/ 28 h 36"/>
                  <a:gd name="T38" fmla="*/ 15 w 49"/>
                  <a:gd name="T39" fmla="*/ 26 h 36"/>
                  <a:gd name="T40" fmla="*/ 6 w 49"/>
                  <a:gd name="T41" fmla="*/ 15 h 36"/>
                  <a:gd name="T42" fmla="*/ 6 w 49"/>
                  <a:gd name="T43" fmla="*/ 1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36">
                    <a:moveTo>
                      <a:pt x="6" y="15"/>
                    </a:moveTo>
                    <a:lnTo>
                      <a:pt x="2" y="13"/>
                    </a:lnTo>
                    <a:lnTo>
                      <a:pt x="0" y="2"/>
                    </a:lnTo>
                    <a:lnTo>
                      <a:pt x="6" y="0"/>
                    </a:lnTo>
                    <a:lnTo>
                      <a:pt x="15" y="4"/>
                    </a:lnTo>
                    <a:lnTo>
                      <a:pt x="19" y="0"/>
                    </a:lnTo>
                    <a:lnTo>
                      <a:pt x="23" y="2"/>
                    </a:lnTo>
                    <a:lnTo>
                      <a:pt x="30" y="0"/>
                    </a:lnTo>
                    <a:lnTo>
                      <a:pt x="34" y="0"/>
                    </a:lnTo>
                    <a:lnTo>
                      <a:pt x="38" y="7"/>
                    </a:lnTo>
                    <a:lnTo>
                      <a:pt x="45" y="7"/>
                    </a:lnTo>
                    <a:lnTo>
                      <a:pt x="49" y="11"/>
                    </a:lnTo>
                    <a:lnTo>
                      <a:pt x="45" y="26"/>
                    </a:lnTo>
                    <a:lnTo>
                      <a:pt x="45" y="32"/>
                    </a:lnTo>
                    <a:lnTo>
                      <a:pt x="40" y="32"/>
                    </a:lnTo>
                    <a:lnTo>
                      <a:pt x="30" y="32"/>
                    </a:lnTo>
                    <a:lnTo>
                      <a:pt x="23" y="30"/>
                    </a:lnTo>
                    <a:lnTo>
                      <a:pt x="28" y="36"/>
                    </a:lnTo>
                    <a:lnTo>
                      <a:pt x="19" y="28"/>
                    </a:lnTo>
                    <a:lnTo>
                      <a:pt x="15" y="26"/>
                    </a:lnTo>
                    <a:lnTo>
                      <a:pt x="6" y="15"/>
                    </a:lnTo>
                    <a:lnTo>
                      <a:pt x="6" y="15"/>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08" name="Freeform 1176">
                <a:extLst>
                  <a:ext uri="{FF2B5EF4-FFF2-40B4-BE49-F238E27FC236}">
                    <a16:creationId xmlns:a16="http://schemas.microsoft.com/office/drawing/2014/main" id="{587BE140-E9F2-614E-B07E-E3A062703C02}"/>
                  </a:ext>
                </a:extLst>
              </p:cNvPr>
              <p:cNvSpPr>
                <a:spLocks/>
              </p:cNvSpPr>
              <p:nvPr/>
            </p:nvSpPr>
            <p:spPr bwMode="auto">
              <a:xfrm>
                <a:off x="455" y="3614"/>
                <a:ext cx="49" cy="36"/>
              </a:xfrm>
              <a:custGeom>
                <a:avLst/>
                <a:gdLst>
                  <a:gd name="T0" fmla="*/ 6 w 49"/>
                  <a:gd name="T1" fmla="*/ 15 h 36"/>
                  <a:gd name="T2" fmla="*/ 2 w 49"/>
                  <a:gd name="T3" fmla="*/ 13 h 36"/>
                  <a:gd name="T4" fmla="*/ 0 w 49"/>
                  <a:gd name="T5" fmla="*/ 2 h 36"/>
                  <a:gd name="T6" fmla="*/ 6 w 49"/>
                  <a:gd name="T7" fmla="*/ 0 h 36"/>
                  <a:gd name="T8" fmla="*/ 15 w 49"/>
                  <a:gd name="T9" fmla="*/ 4 h 36"/>
                  <a:gd name="T10" fmla="*/ 19 w 49"/>
                  <a:gd name="T11" fmla="*/ 0 h 36"/>
                  <a:gd name="T12" fmla="*/ 23 w 49"/>
                  <a:gd name="T13" fmla="*/ 2 h 36"/>
                  <a:gd name="T14" fmla="*/ 30 w 49"/>
                  <a:gd name="T15" fmla="*/ 0 h 36"/>
                  <a:gd name="T16" fmla="*/ 34 w 49"/>
                  <a:gd name="T17" fmla="*/ 0 h 36"/>
                  <a:gd name="T18" fmla="*/ 38 w 49"/>
                  <a:gd name="T19" fmla="*/ 7 h 36"/>
                  <a:gd name="T20" fmla="*/ 45 w 49"/>
                  <a:gd name="T21" fmla="*/ 7 h 36"/>
                  <a:gd name="T22" fmla="*/ 49 w 49"/>
                  <a:gd name="T23" fmla="*/ 11 h 36"/>
                  <a:gd name="T24" fmla="*/ 45 w 49"/>
                  <a:gd name="T25" fmla="*/ 26 h 36"/>
                  <a:gd name="T26" fmla="*/ 45 w 49"/>
                  <a:gd name="T27" fmla="*/ 32 h 36"/>
                  <a:gd name="T28" fmla="*/ 40 w 49"/>
                  <a:gd name="T29" fmla="*/ 32 h 36"/>
                  <a:gd name="T30" fmla="*/ 30 w 49"/>
                  <a:gd name="T31" fmla="*/ 32 h 36"/>
                  <a:gd name="T32" fmla="*/ 23 w 49"/>
                  <a:gd name="T33" fmla="*/ 30 h 36"/>
                  <a:gd name="T34" fmla="*/ 28 w 49"/>
                  <a:gd name="T35" fmla="*/ 36 h 36"/>
                  <a:gd name="T36" fmla="*/ 19 w 49"/>
                  <a:gd name="T37" fmla="*/ 28 h 36"/>
                  <a:gd name="T38" fmla="*/ 15 w 49"/>
                  <a:gd name="T39" fmla="*/ 26 h 36"/>
                  <a:gd name="T40" fmla="*/ 6 w 49"/>
                  <a:gd name="T41" fmla="*/ 15 h 36"/>
                  <a:gd name="T42" fmla="*/ 6 w 49"/>
                  <a:gd name="T43" fmla="*/ 1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36">
                    <a:moveTo>
                      <a:pt x="6" y="15"/>
                    </a:moveTo>
                    <a:lnTo>
                      <a:pt x="2" y="13"/>
                    </a:lnTo>
                    <a:lnTo>
                      <a:pt x="0" y="2"/>
                    </a:lnTo>
                    <a:lnTo>
                      <a:pt x="6" y="0"/>
                    </a:lnTo>
                    <a:lnTo>
                      <a:pt x="15" y="4"/>
                    </a:lnTo>
                    <a:lnTo>
                      <a:pt x="19" y="0"/>
                    </a:lnTo>
                    <a:lnTo>
                      <a:pt x="23" y="2"/>
                    </a:lnTo>
                    <a:lnTo>
                      <a:pt x="30" y="0"/>
                    </a:lnTo>
                    <a:lnTo>
                      <a:pt x="34" y="0"/>
                    </a:lnTo>
                    <a:lnTo>
                      <a:pt x="38" y="7"/>
                    </a:lnTo>
                    <a:lnTo>
                      <a:pt x="45" y="7"/>
                    </a:lnTo>
                    <a:lnTo>
                      <a:pt x="49" y="11"/>
                    </a:lnTo>
                    <a:lnTo>
                      <a:pt x="45" y="26"/>
                    </a:lnTo>
                    <a:lnTo>
                      <a:pt x="45" y="32"/>
                    </a:lnTo>
                    <a:lnTo>
                      <a:pt x="40" y="32"/>
                    </a:lnTo>
                    <a:lnTo>
                      <a:pt x="30" y="32"/>
                    </a:lnTo>
                    <a:lnTo>
                      <a:pt x="23" y="30"/>
                    </a:lnTo>
                    <a:lnTo>
                      <a:pt x="28" y="36"/>
                    </a:lnTo>
                    <a:lnTo>
                      <a:pt x="19" y="28"/>
                    </a:lnTo>
                    <a:lnTo>
                      <a:pt x="15" y="26"/>
                    </a:lnTo>
                    <a:lnTo>
                      <a:pt x="6" y="15"/>
                    </a:lnTo>
                    <a:lnTo>
                      <a:pt x="6" y="15"/>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09" name="Freeform 1177">
                <a:extLst>
                  <a:ext uri="{FF2B5EF4-FFF2-40B4-BE49-F238E27FC236}">
                    <a16:creationId xmlns:a16="http://schemas.microsoft.com/office/drawing/2014/main" id="{34D3FB3B-A976-7C49-A2C5-2C29E951DB4D}"/>
                  </a:ext>
                </a:extLst>
              </p:cNvPr>
              <p:cNvSpPr>
                <a:spLocks/>
              </p:cNvSpPr>
              <p:nvPr/>
            </p:nvSpPr>
            <p:spPr bwMode="auto">
              <a:xfrm>
                <a:off x="378" y="3959"/>
                <a:ext cx="15" cy="11"/>
              </a:xfrm>
              <a:custGeom>
                <a:avLst/>
                <a:gdLst>
                  <a:gd name="T0" fmla="*/ 5 w 15"/>
                  <a:gd name="T1" fmla="*/ 11 h 11"/>
                  <a:gd name="T2" fmla="*/ 0 w 15"/>
                  <a:gd name="T3" fmla="*/ 9 h 11"/>
                  <a:gd name="T4" fmla="*/ 0 w 15"/>
                  <a:gd name="T5" fmla="*/ 4 h 11"/>
                  <a:gd name="T6" fmla="*/ 5 w 15"/>
                  <a:gd name="T7" fmla="*/ 0 h 11"/>
                  <a:gd name="T8" fmla="*/ 9 w 15"/>
                  <a:gd name="T9" fmla="*/ 4 h 11"/>
                  <a:gd name="T10" fmla="*/ 15 w 15"/>
                  <a:gd name="T11" fmla="*/ 9 h 11"/>
                  <a:gd name="T12" fmla="*/ 5 w 15"/>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5" h="11">
                    <a:moveTo>
                      <a:pt x="5" y="11"/>
                    </a:moveTo>
                    <a:lnTo>
                      <a:pt x="0" y="9"/>
                    </a:lnTo>
                    <a:lnTo>
                      <a:pt x="0" y="4"/>
                    </a:lnTo>
                    <a:lnTo>
                      <a:pt x="5" y="0"/>
                    </a:lnTo>
                    <a:lnTo>
                      <a:pt x="9" y="4"/>
                    </a:lnTo>
                    <a:lnTo>
                      <a:pt x="15" y="9"/>
                    </a:lnTo>
                    <a:lnTo>
                      <a:pt x="5" y="11"/>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10" name="Freeform 1178">
                <a:extLst>
                  <a:ext uri="{FF2B5EF4-FFF2-40B4-BE49-F238E27FC236}">
                    <a16:creationId xmlns:a16="http://schemas.microsoft.com/office/drawing/2014/main" id="{DFDC4317-C320-114E-9EF4-F39B5977AE46}"/>
                  </a:ext>
                </a:extLst>
              </p:cNvPr>
              <p:cNvSpPr>
                <a:spLocks/>
              </p:cNvSpPr>
              <p:nvPr/>
            </p:nvSpPr>
            <p:spPr bwMode="auto">
              <a:xfrm>
                <a:off x="378" y="3959"/>
                <a:ext cx="15" cy="11"/>
              </a:xfrm>
              <a:custGeom>
                <a:avLst/>
                <a:gdLst>
                  <a:gd name="T0" fmla="*/ 5 w 15"/>
                  <a:gd name="T1" fmla="*/ 11 h 11"/>
                  <a:gd name="T2" fmla="*/ 0 w 15"/>
                  <a:gd name="T3" fmla="*/ 9 h 11"/>
                  <a:gd name="T4" fmla="*/ 0 w 15"/>
                  <a:gd name="T5" fmla="*/ 4 h 11"/>
                  <a:gd name="T6" fmla="*/ 5 w 15"/>
                  <a:gd name="T7" fmla="*/ 0 h 11"/>
                  <a:gd name="T8" fmla="*/ 9 w 15"/>
                  <a:gd name="T9" fmla="*/ 4 h 11"/>
                  <a:gd name="T10" fmla="*/ 15 w 15"/>
                  <a:gd name="T11" fmla="*/ 9 h 11"/>
                  <a:gd name="T12" fmla="*/ 5 w 15"/>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5" h="11">
                    <a:moveTo>
                      <a:pt x="5" y="11"/>
                    </a:moveTo>
                    <a:lnTo>
                      <a:pt x="0" y="9"/>
                    </a:lnTo>
                    <a:lnTo>
                      <a:pt x="0" y="4"/>
                    </a:lnTo>
                    <a:lnTo>
                      <a:pt x="5" y="0"/>
                    </a:lnTo>
                    <a:lnTo>
                      <a:pt x="9" y="4"/>
                    </a:lnTo>
                    <a:lnTo>
                      <a:pt x="15" y="9"/>
                    </a:lnTo>
                    <a:lnTo>
                      <a:pt x="5" y="11"/>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11" name="Freeform 1179">
                <a:extLst>
                  <a:ext uri="{FF2B5EF4-FFF2-40B4-BE49-F238E27FC236}">
                    <a16:creationId xmlns:a16="http://schemas.microsoft.com/office/drawing/2014/main" id="{1F3ACDEC-687E-EE4A-871F-DF37EB4BE5F7}"/>
                  </a:ext>
                </a:extLst>
              </p:cNvPr>
              <p:cNvSpPr>
                <a:spLocks/>
              </p:cNvSpPr>
              <p:nvPr/>
            </p:nvSpPr>
            <p:spPr bwMode="auto">
              <a:xfrm>
                <a:off x="395" y="3959"/>
                <a:ext cx="5" cy="11"/>
              </a:xfrm>
              <a:custGeom>
                <a:avLst/>
                <a:gdLst>
                  <a:gd name="T0" fmla="*/ 0 w 5"/>
                  <a:gd name="T1" fmla="*/ 11 h 11"/>
                  <a:gd name="T2" fmla="*/ 0 w 5"/>
                  <a:gd name="T3" fmla="*/ 4 h 11"/>
                  <a:gd name="T4" fmla="*/ 3 w 5"/>
                  <a:gd name="T5" fmla="*/ 0 h 11"/>
                  <a:gd name="T6" fmla="*/ 5 w 5"/>
                  <a:gd name="T7" fmla="*/ 7 h 11"/>
                  <a:gd name="T8" fmla="*/ 0 w 5"/>
                  <a:gd name="T9" fmla="*/ 11 h 11"/>
                  <a:gd name="T10" fmla="*/ 0 w 5"/>
                  <a:gd name="T11" fmla="*/ 11 h 11"/>
                </a:gdLst>
                <a:ahLst/>
                <a:cxnLst>
                  <a:cxn ang="0">
                    <a:pos x="T0" y="T1"/>
                  </a:cxn>
                  <a:cxn ang="0">
                    <a:pos x="T2" y="T3"/>
                  </a:cxn>
                  <a:cxn ang="0">
                    <a:pos x="T4" y="T5"/>
                  </a:cxn>
                  <a:cxn ang="0">
                    <a:pos x="T6" y="T7"/>
                  </a:cxn>
                  <a:cxn ang="0">
                    <a:pos x="T8" y="T9"/>
                  </a:cxn>
                  <a:cxn ang="0">
                    <a:pos x="T10" y="T11"/>
                  </a:cxn>
                </a:cxnLst>
                <a:rect l="0" t="0" r="r" b="b"/>
                <a:pathLst>
                  <a:path w="5" h="11">
                    <a:moveTo>
                      <a:pt x="0" y="11"/>
                    </a:moveTo>
                    <a:lnTo>
                      <a:pt x="0" y="4"/>
                    </a:lnTo>
                    <a:lnTo>
                      <a:pt x="3" y="0"/>
                    </a:lnTo>
                    <a:lnTo>
                      <a:pt x="5" y="7"/>
                    </a:lnTo>
                    <a:lnTo>
                      <a:pt x="0" y="11"/>
                    </a:lnTo>
                    <a:lnTo>
                      <a:pt x="0" y="11"/>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12" name="Freeform 1180">
                <a:extLst>
                  <a:ext uri="{FF2B5EF4-FFF2-40B4-BE49-F238E27FC236}">
                    <a16:creationId xmlns:a16="http://schemas.microsoft.com/office/drawing/2014/main" id="{6290FCD0-20F3-D645-A81D-1B2CA3BE2FEE}"/>
                  </a:ext>
                </a:extLst>
              </p:cNvPr>
              <p:cNvSpPr>
                <a:spLocks/>
              </p:cNvSpPr>
              <p:nvPr/>
            </p:nvSpPr>
            <p:spPr bwMode="auto">
              <a:xfrm>
                <a:off x="395" y="3959"/>
                <a:ext cx="5" cy="11"/>
              </a:xfrm>
              <a:custGeom>
                <a:avLst/>
                <a:gdLst>
                  <a:gd name="T0" fmla="*/ 0 w 5"/>
                  <a:gd name="T1" fmla="*/ 11 h 11"/>
                  <a:gd name="T2" fmla="*/ 0 w 5"/>
                  <a:gd name="T3" fmla="*/ 4 h 11"/>
                  <a:gd name="T4" fmla="*/ 3 w 5"/>
                  <a:gd name="T5" fmla="*/ 0 h 11"/>
                  <a:gd name="T6" fmla="*/ 5 w 5"/>
                  <a:gd name="T7" fmla="*/ 7 h 11"/>
                  <a:gd name="T8" fmla="*/ 0 w 5"/>
                  <a:gd name="T9" fmla="*/ 11 h 11"/>
                  <a:gd name="T10" fmla="*/ 0 w 5"/>
                  <a:gd name="T11" fmla="*/ 11 h 11"/>
                </a:gdLst>
                <a:ahLst/>
                <a:cxnLst>
                  <a:cxn ang="0">
                    <a:pos x="T0" y="T1"/>
                  </a:cxn>
                  <a:cxn ang="0">
                    <a:pos x="T2" y="T3"/>
                  </a:cxn>
                  <a:cxn ang="0">
                    <a:pos x="T4" y="T5"/>
                  </a:cxn>
                  <a:cxn ang="0">
                    <a:pos x="T6" y="T7"/>
                  </a:cxn>
                  <a:cxn ang="0">
                    <a:pos x="T8" y="T9"/>
                  </a:cxn>
                  <a:cxn ang="0">
                    <a:pos x="T10" y="T11"/>
                  </a:cxn>
                </a:cxnLst>
                <a:rect l="0" t="0" r="r" b="b"/>
                <a:pathLst>
                  <a:path w="5" h="11">
                    <a:moveTo>
                      <a:pt x="0" y="11"/>
                    </a:moveTo>
                    <a:lnTo>
                      <a:pt x="0" y="4"/>
                    </a:lnTo>
                    <a:lnTo>
                      <a:pt x="3" y="0"/>
                    </a:lnTo>
                    <a:lnTo>
                      <a:pt x="5" y="7"/>
                    </a:lnTo>
                    <a:lnTo>
                      <a:pt x="0" y="11"/>
                    </a:lnTo>
                    <a:lnTo>
                      <a:pt x="0" y="11"/>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13" name="Freeform 1181">
                <a:extLst>
                  <a:ext uri="{FF2B5EF4-FFF2-40B4-BE49-F238E27FC236}">
                    <a16:creationId xmlns:a16="http://schemas.microsoft.com/office/drawing/2014/main" id="{56C53FA9-AB4F-FD4E-9CD4-9C20CF534FBC}"/>
                  </a:ext>
                </a:extLst>
              </p:cNvPr>
              <p:cNvSpPr>
                <a:spLocks/>
              </p:cNvSpPr>
              <p:nvPr/>
            </p:nvSpPr>
            <p:spPr bwMode="auto">
              <a:xfrm>
                <a:off x="400" y="3972"/>
                <a:ext cx="4" cy="4"/>
              </a:xfrm>
              <a:custGeom>
                <a:avLst/>
                <a:gdLst>
                  <a:gd name="T0" fmla="*/ 4 w 4"/>
                  <a:gd name="T1" fmla="*/ 4 h 4"/>
                  <a:gd name="T2" fmla="*/ 0 w 4"/>
                  <a:gd name="T3" fmla="*/ 0 h 4"/>
                  <a:gd name="T4" fmla="*/ 4 w 4"/>
                  <a:gd name="T5" fmla="*/ 2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2"/>
                    </a:lnTo>
                    <a:lnTo>
                      <a:pt x="4" y="4"/>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14" name="Freeform 1182">
                <a:extLst>
                  <a:ext uri="{FF2B5EF4-FFF2-40B4-BE49-F238E27FC236}">
                    <a16:creationId xmlns:a16="http://schemas.microsoft.com/office/drawing/2014/main" id="{89847211-FC6C-4F4A-A019-526F2C6F7AF6}"/>
                  </a:ext>
                </a:extLst>
              </p:cNvPr>
              <p:cNvSpPr>
                <a:spLocks/>
              </p:cNvSpPr>
              <p:nvPr/>
            </p:nvSpPr>
            <p:spPr bwMode="auto">
              <a:xfrm>
                <a:off x="400" y="3972"/>
                <a:ext cx="4" cy="4"/>
              </a:xfrm>
              <a:custGeom>
                <a:avLst/>
                <a:gdLst>
                  <a:gd name="T0" fmla="*/ 4 w 4"/>
                  <a:gd name="T1" fmla="*/ 4 h 4"/>
                  <a:gd name="T2" fmla="*/ 0 w 4"/>
                  <a:gd name="T3" fmla="*/ 0 h 4"/>
                  <a:gd name="T4" fmla="*/ 4 w 4"/>
                  <a:gd name="T5" fmla="*/ 2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2"/>
                    </a:lnTo>
                    <a:lnTo>
                      <a:pt x="4" y="4"/>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15" name="Freeform 1183">
                <a:extLst>
                  <a:ext uri="{FF2B5EF4-FFF2-40B4-BE49-F238E27FC236}">
                    <a16:creationId xmlns:a16="http://schemas.microsoft.com/office/drawing/2014/main" id="{FA40CA4E-AF9D-6F4D-8768-4812A13DABF2}"/>
                  </a:ext>
                </a:extLst>
              </p:cNvPr>
              <p:cNvSpPr>
                <a:spLocks/>
              </p:cNvSpPr>
              <p:nvPr/>
            </p:nvSpPr>
            <p:spPr bwMode="auto">
              <a:xfrm>
                <a:off x="423" y="3934"/>
                <a:ext cx="62" cy="29"/>
              </a:xfrm>
              <a:custGeom>
                <a:avLst/>
                <a:gdLst>
                  <a:gd name="T0" fmla="*/ 2 w 62"/>
                  <a:gd name="T1" fmla="*/ 15 h 29"/>
                  <a:gd name="T2" fmla="*/ 11 w 62"/>
                  <a:gd name="T3" fmla="*/ 12 h 29"/>
                  <a:gd name="T4" fmla="*/ 19 w 62"/>
                  <a:gd name="T5" fmla="*/ 4 h 29"/>
                  <a:gd name="T6" fmla="*/ 23 w 62"/>
                  <a:gd name="T7" fmla="*/ 2 h 29"/>
                  <a:gd name="T8" fmla="*/ 28 w 62"/>
                  <a:gd name="T9" fmla="*/ 4 h 29"/>
                  <a:gd name="T10" fmla="*/ 34 w 62"/>
                  <a:gd name="T11" fmla="*/ 2 h 29"/>
                  <a:gd name="T12" fmla="*/ 45 w 62"/>
                  <a:gd name="T13" fmla="*/ 0 h 29"/>
                  <a:gd name="T14" fmla="*/ 49 w 62"/>
                  <a:gd name="T15" fmla="*/ 2 h 29"/>
                  <a:gd name="T16" fmla="*/ 53 w 62"/>
                  <a:gd name="T17" fmla="*/ 6 h 29"/>
                  <a:gd name="T18" fmla="*/ 55 w 62"/>
                  <a:gd name="T19" fmla="*/ 10 h 29"/>
                  <a:gd name="T20" fmla="*/ 55 w 62"/>
                  <a:gd name="T21" fmla="*/ 17 h 29"/>
                  <a:gd name="T22" fmla="*/ 58 w 62"/>
                  <a:gd name="T23" fmla="*/ 21 h 29"/>
                  <a:gd name="T24" fmla="*/ 62 w 62"/>
                  <a:gd name="T25" fmla="*/ 23 h 29"/>
                  <a:gd name="T26" fmla="*/ 62 w 62"/>
                  <a:gd name="T27" fmla="*/ 29 h 29"/>
                  <a:gd name="T28" fmla="*/ 58 w 62"/>
                  <a:gd name="T29" fmla="*/ 25 h 29"/>
                  <a:gd name="T30" fmla="*/ 53 w 62"/>
                  <a:gd name="T31" fmla="*/ 21 h 29"/>
                  <a:gd name="T32" fmla="*/ 51 w 62"/>
                  <a:gd name="T33" fmla="*/ 25 h 29"/>
                  <a:gd name="T34" fmla="*/ 45 w 62"/>
                  <a:gd name="T35" fmla="*/ 27 h 29"/>
                  <a:gd name="T36" fmla="*/ 36 w 62"/>
                  <a:gd name="T37" fmla="*/ 23 h 29"/>
                  <a:gd name="T38" fmla="*/ 30 w 62"/>
                  <a:gd name="T39" fmla="*/ 21 h 29"/>
                  <a:gd name="T40" fmla="*/ 26 w 62"/>
                  <a:gd name="T41" fmla="*/ 21 h 29"/>
                  <a:gd name="T42" fmla="*/ 19 w 62"/>
                  <a:gd name="T43" fmla="*/ 25 h 29"/>
                  <a:gd name="T44" fmla="*/ 15 w 62"/>
                  <a:gd name="T45" fmla="*/ 29 h 29"/>
                  <a:gd name="T46" fmla="*/ 11 w 62"/>
                  <a:gd name="T47" fmla="*/ 29 h 29"/>
                  <a:gd name="T48" fmla="*/ 6 w 62"/>
                  <a:gd name="T49" fmla="*/ 27 h 29"/>
                  <a:gd name="T50" fmla="*/ 0 w 62"/>
                  <a:gd name="T51" fmla="*/ 25 h 29"/>
                  <a:gd name="T52" fmla="*/ 0 w 62"/>
                  <a:gd name="T53" fmla="*/ 19 h 29"/>
                  <a:gd name="T54" fmla="*/ 2 w 62"/>
                  <a:gd name="T55"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2" h="29">
                    <a:moveTo>
                      <a:pt x="2" y="15"/>
                    </a:moveTo>
                    <a:lnTo>
                      <a:pt x="11" y="12"/>
                    </a:lnTo>
                    <a:lnTo>
                      <a:pt x="19" y="4"/>
                    </a:lnTo>
                    <a:lnTo>
                      <a:pt x="23" y="2"/>
                    </a:lnTo>
                    <a:lnTo>
                      <a:pt x="28" y="4"/>
                    </a:lnTo>
                    <a:lnTo>
                      <a:pt x="34" y="2"/>
                    </a:lnTo>
                    <a:lnTo>
                      <a:pt x="45" y="0"/>
                    </a:lnTo>
                    <a:lnTo>
                      <a:pt x="49" y="2"/>
                    </a:lnTo>
                    <a:lnTo>
                      <a:pt x="53" y="6"/>
                    </a:lnTo>
                    <a:lnTo>
                      <a:pt x="55" y="10"/>
                    </a:lnTo>
                    <a:lnTo>
                      <a:pt x="55" y="17"/>
                    </a:lnTo>
                    <a:lnTo>
                      <a:pt x="58" y="21"/>
                    </a:lnTo>
                    <a:lnTo>
                      <a:pt x="62" y="23"/>
                    </a:lnTo>
                    <a:lnTo>
                      <a:pt x="62" y="29"/>
                    </a:lnTo>
                    <a:lnTo>
                      <a:pt x="58" y="25"/>
                    </a:lnTo>
                    <a:lnTo>
                      <a:pt x="53" y="21"/>
                    </a:lnTo>
                    <a:lnTo>
                      <a:pt x="51" y="25"/>
                    </a:lnTo>
                    <a:lnTo>
                      <a:pt x="45" y="27"/>
                    </a:lnTo>
                    <a:lnTo>
                      <a:pt x="36" y="23"/>
                    </a:lnTo>
                    <a:lnTo>
                      <a:pt x="30" y="21"/>
                    </a:lnTo>
                    <a:lnTo>
                      <a:pt x="26" y="21"/>
                    </a:lnTo>
                    <a:lnTo>
                      <a:pt x="19" y="25"/>
                    </a:lnTo>
                    <a:lnTo>
                      <a:pt x="15" y="29"/>
                    </a:lnTo>
                    <a:lnTo>
                      <a:pt x="11" y="29"/>
                    </a:lnTo>
                    <a:lnTo>
                      <a:pt x="6" y="27"/>
                    </a:lnTo>
                    <a:lnTo>
                      <a:pt x="0" y="25"/>
                    </a:lnTo>
                    <a:lnTo>
                      <a:pt x="0" y="19"/>
                    </a:lnTo>
                    <a:lnTo>
                      <a:pt x="2" y="15"/>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16" name="Freeform 1184">
                <a:extLst>
                  <a:ext uri="{FF2B5EF4-FFF2-40B4-BE49-F238E27FC236}">
                    <a16:creationId xmlns:a16="http://schemas.microsoft.com/office/drawing/2014/main" id="{DA49ED1F-C8E3-5947-862D-D1012501B72B}"/>
                  </a:ext>
                </a:extLst>
              </p:cNvPr>
              <p:cNvSpPr>
                <a:spLocks/>
              </p:cNvSpPr>
              <p:nvPr/>
            </p:nvSpPr>
            <p:spPr bwMode="auto">
              <a:xfrm>
                <a:off x="423" y="3934"/>
                <a:ext cx="62" cy="29"/>
              </a:xfrm>
              <a:custGeom>
                <a:avLst/>
                <a:gdLst>
                  <a:gd name="T0" fmla="*/ 2 w 62"/>
                  <a:gd name="T1" fmla="*/ 15 h 29"/>
                  <a:gd name="T2" fmla="*/ 11 w 62"/>
                  <a:gd name="T3" fmla="*/ 12 h 29"/>
                  <a:gd name="T4" fmla="*/ 19 w 62"/>
                  <a:gd name="T5" fmla="*/ 4 h 29"/>
                  <a:gd name="T6" fmla="*/ 23 w 62"/>
                  <a:gd name="T7" fmla="*/ 2 h 29"/>
                  <a:gd name="T8" fmla="*/ 28 w 62"/>
                  <a:gd name="T9" fmla="*/ 4 h 29"/>
                  <a:gd name="T10" fmla="*/ 34 w 62"/>
                  <a:gd name="T11" fmla="*/ 2 h 29"/>
                  <a:gd name="T12" fmla="*/ 45 w 62"/>
                  <a:gd name="T13" fmla="*/ 0 h 29"/>
                  <a:gd name="T14" fmla="*/ 49 w 62"/>
                  <a:gd name="T15" fmla="*/ 2 h 29"/>
                  <a:gd name="T16" fmla="*/ 53 w 62"/>
                  <a:gd name="T17" fmla="*/ 6 h 29"/>
                  <a:gd name="T18" fmla="*/ 55 w 62"/>
                  <a:gd name="T19" fmla="*/ 10 h 29"/>
                  <a:gd name="T20" fmla="*/ 55 w 62"/>
                  <a:gd name="T21" fmla="*/ 17 h 29"/>
                  <a:gd name="T22" fmla="*/ 58 w 62"/>
                  <a:gd name="T23" fmla="*/ 21 h 29"/>
                  <a:gd name="T24" fmla="*/ 62 w 62"/>
                  <a:gd name="T25" fmla="*/ 23 h 29"/>
                  <a:gd name="T26" fmla="*/ 62 w 62"/>
                  <a:gd name="T27" fmla="*/ 29 h 29"/>
                  <a:gd name="T28" fmla="*/ 58 w 62"/>
                  <a:gd name="T29" fmla="*/ 25 h 29"/>
                  <a:gd name="T30" fmla="*/ 53 w 62"/>
                  <a:gd name="T31" fmla="*/ 21 h 29"/>
                  <a:gd name="T32" fmla="*/ 51 w 62"/>
                  <a:gd name="T33" fmla="*/ 25 h 29"/>
                  <a:gd name="T34" fmla="*/ 45 w 62"/>
                  <a:gd name="T35" fmla="*/ 27 h 29"/>
                  <a:gd name="T36" fmla="*/ 36 w 62"/>
                  <a:gd name="T37" fmla="*/ 23 h 29"/>
                  <a:gd name="T38" fmla="*/ 30 w 62"/>
                  <a:gd name="T39" fmla="*/ 21 h 29"/>
                  <a:gd name="T40" fmla="*/ 26 w 62"/>
                  <a:gd name="T41" fmla="*/ 21 h 29"/>
                  <a:gd name="T42" fmla="*/ 19 w 62"/>
                  <a:gd name="T43" fmla="*/ 25 h 29"/>
                  <a:gd name="T44" fmla="*/ 15 w 62"/>
                  <a:gd name="T45" fmla="*/ 29 h 29"/>
                  <a:gd name="T46" fmla="*/ 11 w 62"/>
                  <a:gd name="T47" fmla="*/ 29 h 29"/>
                  <a:gd name="T48" fmla="*/ 6 w 62"/>
                  <a:gd name="T49" fmla="*/ 27 h 29"/>
                  <a:gd name="T50" fmla="*/ 0 w 62"/>
                  <a:gd name="T51" fmla="*/ 25 h 29"/>
                  <a:gd name="T52" fmla="*/ 0 w 62"/>
                  <a:gd name="T53" fmla="*/ 19 h 29"/>
                  <a:gd name="T54" fmla="*/ 2 w 62"/>
                  <a:gd name="T55"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2" h="29">
                    <a:moveTo>
                      <a:pt x="2" y="15"/>
                    </a:moveTo>
                    <a:lnTo>
                      <a:pt x="11" y="12"/>
                    </a:lnTo>
                    <a:lnTo>
                      <a:pt x="19" y="4"/>
                    </a:lnTo>
                    <a:lnTo>
                      <a:pt x="23" y="2"/>
                    </a:lnTo>
                    <a:lnTo>
                      <a:pt x="28" y="4"/>
                    </a:lnTo>
                    <a:lnTo>
                      <a:pt x="34" y="2"/>
                    </a:lnTo>
                    <a:lnTo>
                      <a:pt x="45" y="0"/>
                    </a:lnTo>
                    <a:lnTo>
                      <a:pt x="49" y="2"/>
                    </a:lnTo>
                    <a:lnTo>
                      <a:pt x="53" y="6"/>
                    </a:lnTo>
                    <a:lnTo>
                      <a:pt x="55" y="10"/>
                    </a:lnTo>
                    <a:lnTo>
                      <a:pt x="55" y="17"/>
                    </a:lnTo>
                    <a:lnTo>
                      <a:pt x="58" y="21"/>
                    </a:lnTo>
                    <a:lnTo>
                      <a:pt x="62" y="23"/>
                    </a:lnTo>
                    <a:lnTo>
                      <a:pt x="62" y="29"/>
                    </a:lnTo>
                    <a:lnTo>
                      <a:pt x="58" y="25"/>
                    </a:lnTo>
                    <a:lnTo>
                      <a:pt x="53" y="21"/>
                    </a:lnTo>
                    <a:lnTo>
                      <a:pt x="51" y="25"/>
                    </a:lnTo>
                    <a:lnTo>
                      <a:pt x="45" y="27"/>
                    </a:lnTo>
                    <a:lnTo>
                      <a:pt x="36" y="23"/>
                    </a:lnTo>
                    <a:lnTo>
                      <a:pt x="30" y="21"/>
                    </a:lnTo>
                    <a:lnTo>
                      <a:pt x="26" y="21"/>
                    </a:lnTo>
                    <a:lnTo>
                      <a:pt x="19" y="25"/>
                    </a:lnTo>
                    <a:lnTo>
                      <a:pt x="15" y="29"/>
                    </a:lnTo>
                    <a:lnTo>
                      <a:pt x="11" y="29"/>
                    </a:lnTo>
                    <a:lnTo>
                      <a:pt x="6" y="27"/>
                    </a:lnTo>
                    <a:lnTo>
                      <a:pt x="0" y="25"/>
                    </a:lnTo>
                    <a:lnTo>
                      <a:pt x="0" y="19"/>
                    </a:lnTo>
                    <a:lnTo>
                      <a:pt x="2" y="15"/>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17" name="Freeform 1185">
                <a:extLst>
                  <a:ext uri="{FF2B5EF4-FFF2-40B4-BE49-F238E27FC236}">
                    <a16:creationId xmlns:a16="http://schemas.microsoft.com/office/drawing/2014/main" id="{F3AD9567-73F0-D647-9AE5-9909C21CD0F1}"/>
                  </a:ext>
                </a:extLst>
              </p:cNvPr>
              <p:cNvSpPr>
                <a:spLocks/>
              </p:cNvSpPr>
              <p:nvPr/>
            </p:nvSpPr>
            <p:spPr bwMode="auto">
              <a:xfrm>
                <a:off x="491" y="3974"/>
                <a:ext cx="7" cy="9"/>
              </a:xfrm>
              <a:custGeom>
                <a:avLst/>
                <a:gdLst>
                  <a:gd name="T0" fmla="*/ 2 w 7"/>
                  <a:gd name="T1" fmla="*/ 2 h 9"/>
                  <a:gd name="T2" fmla="*/ 7 w 7"/>
                  <a:gd name="T3" fmla="*/ 4 h 9"/>
                  <a:gd name="T4" fmla="*/ 4 w 7"/>
                  <a:gd name="T5" fmla="*/ 9 h 9"/>
                  <a:gd name="T6" fmla="*/ 0 w 7"/>
                  <a:gd name="T7" fmla="*/ 6 h 9"/>
                  <a:gd name="T8" fmla="*/ 0 w 7"/>
                  <a:gd name="T9" fmla="*/ 0 h 9"/>
                  <a:gd name="T10" fmla="*/ 2 w 7"/>
                  <a:gd name="T11" fmla="*/ 2 h 9"/>
                </a:gdLst>
                <a:ahLst/>
                <a:cxnLst>
                  <a:cxn ang="0">
                    <a:pos x="T0" y="T1"/>
                  </a:cxn>
                  <a:cxn ang="0">
                    <a:pos x="T2" y="T3"/>
                  </a:cxn>
                  <a:cxn ang="0">
                    <a:pos x="T4" y="T5"/>
                  </a:cxn>
                  <a:cxn ang="0">
                    <a:pos x="T6" y="T7"/>
                  </a:cxn>
                  <a:cxn ang="0">
                    <a:pos x="T8" y="T9"/>
                  </a:cxn>
                  <a:cxn ang="0">
                    <a:pos x="T10" y="T11"/>
                  </a:cxn>
                </a:cxnLst>
                <a:rect l="0" t="0" r="r" b="b"/>
                <a:pathLst>
                  <a:path w="7" h="9">
                    <a:moveTo>
                      <a:pt x="2" y="2"/>
                    </a:moveTo>
                    <a:lnTo>
                      <a:pt x="7" y="4"/>
                    </a:lnTo>
                    <a:lnTo>
                      <a:pt x="4" y="9"/>
                    </a:lnTo>
                    <a:lnTo>
                      <a:pt x="0" y="6"/>
                    </a:lnTo>
                    <a:lnTo>
                      <a:pt x="0" y="0"/>
                    </a:lnTo>
                    <a:lnTo>
                      <a:pt x="2" y="2"/>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18" name="Freeform 1186">
                <a:extLst>
                  <a:ext uri="{FF2B5EF4-FFF2-40B4-BE49-F238E27FC236}">
                    <a16:creationId xmlns:a16="http://schemas.microsoft.com/office/drawing/2014/main" id="{1CF6BD78-7670-AC45-B342-8B928219B90D}"/>
                  </a:ext>
                </a:extLst>
              </p:cNvPr>
              <p:cNvSpPr>
                <a:spLocks/>
              </p:cNvSpPr>
              <p:nvPr/>
            </p:nvSpPr>
            <p:spPr bwMode="auto">
              <a:xfrm>
                <a:off x="491" y="3974"/>
                <a:ext cx="7" cy="9"/>
              </a:xfrm>
              <a:custGeom>
                <a:avLst/>
                <a:gdLst>
                  <a:gd name="T0" fmla="*/ 2 w 7"/>
                  <a:gd name="T1" fmla="*/ 2 h 9"/>
                  <a:gd name="T2" fmla="*/ 7 w 7"/>
                  <a:gd name="T3" fmla="*/ 4 h 9"/>
                  <a:gd name="T4" fmla="*/ 4 w 7"/>
                  <a:gd name="T5" fmla="*/ 9 h 9"/>
                  <a:gd name="T6" fmla="*/ 0 w 7"/>
                  <a:gd name="T7" fmla="*/ 6 h 9"/>
                  <a:gd name="T8" fmla="*/ 0 w 7"/>
                  <a:gd name="T9" fmla="*/ 0 h 9"/>
                  <a:gd name="T10" fmla="*/ 2 w 7"/>
                  <a:gd name="T11" fmla="*/ 2 h 9"/>
                </a:gdLst>
                <a:ahLst/>
                <a:cxnLst>
                  <a:cxn ang="0">
                    <a:pos x="T0" y="T1"/>
                  </a:cxn>
                  <a:cxn ang="0">
                    <a:pos x="T2" y="T3"/>
                  </a:cxn>
                  <a:cxn ang="0">
                    <a:pos x="T4" y="T5"/>
                  </a:cxn>
                  <a:cxn ang="0">
                    <a:pos x="T6" y="T7"/>
                  </a:cxn>
                  <a:cxn ang="0">
                    <a:pos x="T8" y="T9"/>
                  </a:cxn>
                  <a:cxn ang="0">
                    <a:pos x="T10" y="T11"/>
                  </a:cxn>
                </a:cxnLst>
                <a:rect l="0" t="0" r="r" b="b"/>
                <a:pathLst>
                  <a:path w="7" h="9">
                    <a:moveTo>
                      <a:pt x="2" y="2"/>
                    </a:moveTo>
                    <a:lnTo>
                      <a:pt x="7" y="4"/>
                    </a:lnTo>
                    <a:lnTo>
                      <a:pt x="4" y="9"/>
                    </a:lnTo>
                    <a:lnTo>
                      <a:pt x="0" y="6"/>
                    </a:lnTo>
                    <a:lnTo>
                      <a:pt x="0" y="0"/>
                    </a:lnTo>
                    <a:lnTo>
                      <a:pt x="2" y="2"/>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19" name="Freeform 1187">
                <a:extLst>
                  <a:ext uri="{FF2B5EF4-FFF2-40B4-BE49-F238E27FC236}">
                    <a16:creationId xmlns:a16="http://schemas.microsoft.com/office/drawing/2014/main" id="{9422193C-D10A-BB43-93A5-11C4F73467DA}"/>
                  </a:ext>
                </a:extLst>
              </p:cNvPr>
              <p:cNvSpPr>
                <a:spLocks/>
              </p:cNvSpPr>
              <p:nvPr/>
            </p:nvSpPr>
            <p:spPr bwMode="auto">
              <a:xfrm>
                <a:off x="510" y="3953"/>
                <a:ext cx="7" cy="4"/>
              </a:xfrm>
              <a:custGeom>
                <a:avLst/>
                <a:gdLst>
                  <a:gd name="T0" fmla="*/ 7 w 7"/>
                  <a:gd name="T1" fmla="*/ 0 h 4"/>
                  <a:gd name="T2" fmla="*/ 5 w 7"/>
                  <a:gd name="T3" fmla="*/ 4 h 4"/>
                  <a:gd name="T4" fmla="*/ 0 w 7"/>
                  <a:gd name="T5" fmla="*/ 4 h 4"/>
                  <a:gd name="T6" fmla="*/ 3 w 7"/>
                  <a:gd name="T7" fmla="*/ 0 h 4"/>
                  <a:gd name="T8" fmla="*/ 7 w 7"/>
                  <a:gd name="T9" fmla="*/ 0 h 4"/>
                </a:gdLst>
                <a:ahLst/>
                <a:cxnLst>
                  <a:cxn ang="0">
                    <a:pos x="T0" y="T1"/>
                  </a:cxn>
                  <a:cxn ang="0">
                    <a:pos x="T2" y="T3"/>
                  </a:cxn>
                  <a:cxn ang="0">
                    <a:pos x="T4" y="T5"/>
                  </a:cxn>
                  <a:cxn ang="0">
                    <a:pos x="T6" y="T7"/>
                  </a:cxn>
                  <a:cxn ang="0">
                    <a:pos x="T8" y="T9"/>
                  </a:cxn>
                </a:cxnLst>
                <a:rect l="0" t="0" r="r" b="b"/>
                <a:pathLst>
                  <a:path w="7" h="4">
                    <a:moveTo>
                      <a:pt x="7" y="0"/>
                    </a:moveTo>
                    <a:lnTo>
                      <a:pt x="5" y="4"/>
                    </a:lnTo>
                    <a:lnTo>
                      <a:pt x="0" y="4"/>
                    </a:lnTo>
                    <a:lnTo>
                      <a:pt x="3" y="0"/>
                    </a:lnTo>
                    <a:lnTo>
                      <a:pt x="7"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20" name="Freeform 1188">
                <a:extLst>
                  <a:ext uri="{FF2B5EF4-FFF2-40B4-BE49-F238E27FC236}">
                    <a16:creationId xmlns:a16="http://schemas.microsoft.com/office/drawing/2014/main" id="{75B76A67-4040-EC4B-98D4-911289F27640}"/>
                  </a:ext>
                </a:extLst>
              </p:cNvPr>
              <p:cNvSpPr>
                <a:spLocks/>
              </p:cNvSpPr>
              <p:nvPr/>
            </p:nvSpPr>
            <p:spPr bwMode="auto">
              <a:xfrm>
                <a:off x="510" y="3953"/>
                <a:ext cx="7" cy="4"/>
              </a:xfrm>
              <a:custGeom>
                <a:avLst/>
                <a:gdLst>
                  <a:gd name="T0" fmla="*/ 7 w 7"/>
                  <a:gd name="T1" fmla="*/ 0 h 4"/>
                  <a:gd name="T2" fmla="*/ 5 w 7"/>
                  <a:gd name="T3" fmla="*/ 4 h 4"/>
                  <a:gd name="T4" fmla="*/ 0 w 7"/>
                  <a:gd name="T5" fmla="*/ 4 h 4"/>
                  <a:gd name="T6" fmla="*/ 3 w 7"/>
                  <a:gd name="T7" fmla="*/ 0 h 4"/>
                  <a:gd name="T8" fmla="*/ 7 w 7"/>
                  <a:gd name="T9" fmla="*/ 0 h 4"/>
                </a:gdLst>
                <a:ahLst/>
                <a:cxnLst>
                  <a:cxn ang="0">
                    <a:pos x="T0" y="T1"/>
                  </a:cxn>
                  <a:cxn ang="0">
                    <a:pos x="T2" y="T3"/>
                  </a:cxn>
                  <a:cxn ang="0">
                    <a:pos x="T4" y="T5"/>
                  </a:cxn>
                  <a:cxn ang="0">
                    <a:pos x="T6" y="T7"/>
                  </a:cxn>
                  <a:cxn ang="0">
                    <a:pos x="T8" y="T9"/>
                  </a:cxn>
                </a:cxnLst>
                <a:rect l="0" t="0" r="r" b="b"/>
                <a:pathLst>
                  <a:path w="7" h="4">
                    <a:moveTo>
                      <a:pt x="7" y="0"/>
                    </a:moveTo>
                    <a:lnTo>
                      <a:pt x="5" y="4"/>
                    </a:lnTo>
                    <a:lnTo>
                      <a:pt x="0" y="4"/>
                    </a:lnTo>
                    <a:lnTo>
                      <a:pt x="3" y="0"/>
                    </a:lnTo>
                    <a:lnTo>
                      <a:pt x="7"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21" name="Rectangle 1189">
                <a:extLst>
                  <a:ext uri="{FF2B5EF4-FFF2-40B4-BE49-F238E27FC236}">
                    <a16:creationId xmlns:a16="http://schemas.microsoft.com/office/drawing/2014/main" id="{A25F11BB-8C54-0043-A2FC-A5689A451CA7}"/>
                  </a:ext>
                </a:extLst>
              </p:cNvPr>
              <p:cNvSpPr>
                <a:spLocks noChangeArrowheads="1"/>
              </p:cNvSpPr>
              <p:nvPr/>
            </p:nvSpPr>
            <p:spPr bwMode="auto">
              <a:xfrm>
                <a:off x="640" y="3463"/>
                <a:ext cx="5" cy="4"/>
              </a:xfrm>
              <a:prstGeom prst="rect">
                <a:avLst/>
              </a:pr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22" name="Rectangle 1190">
                <a:extLst>
                  <a:ext uri="{FF2B5EF4-FFF2-40B4-BE49-F238E27FC236}">
                    <a16:creationId xmlns:a16="http://schemas.microsoft.com/office/drawing/2014/main" id="{09A2C392-54F5-2F43-BFF9-CDB6639A8DCD}"/>
                  </a:ext>
                </a:extLst>
              </p:cNvPr>
              <p:cNvSpPr>
                <a:spLocks noChangeArrowheads="1"/>
              </p:cNvSpPr>
              <p:nvPr/>
            </p:nvSpPr>
            <p:spPr bwMode="auto">
              <a:xfrm>
                <a:off x="640" y="3463"/>
                <a:ext cx="5" cy="4"/>
              </a:xfrm>
              <a:prstGeom prst="rect">
                <a:avLst/>
              </a:pr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23" name="Freeform 1191">
                <a:extLst>
                  <a:ext uri="{FF2B5EF4-FFF2-40B4-BE49-F238E27FC236}">
                    <a16:creationId xmlns:a16="http://schemas.microsoft.com/office/drawing/2014/main" id="{64475304-0269-2441-B687-618462D0DE8E}"/>
                  </a:ext>
                </a:extLst>
              </p:cNvPr>
              <p:cNvSpPr>
                <a:spLocks/>
              </p:cNvSpPr>
              <p:nvPr/>
            </p:nvSpPr>
            <p:spPr bwMode="auto">
              <a:xfrm>
                <a:off x="534" y="3946"/>
                <a:ext cx="2" cy="7"/>
              </a:xfrm>
              <a:custGeom>
                <a:avLst/>
                <a:gdLst>
                  <a:gd name="T0" fmla="*/ 2 w 2"/>
                  <a:gd name="T1" fmla="*/ 0 h 7"/>
                  <a:gd name="T2" fmla="*/ 2 w 2"/>
                  <a:gd name="T3" fmla="*/ 7 h 7"/>
                  <a:gd name="T4" fmla="*/ 0 w 2"/>
                  <a:gd name="T5" fmla="*/ 0 h 7"/>
                  <a:gd name="T6" fmla="*/ 2 w 2"/>
                  <a:gd name="T7" fmla="*/ 0 h 7"/>
                </a:gdLst>
                <a:ahLst/>
                <a:cxnLst>
                  <a:cxn ang="0">
                    <a:pos x="T0" y="T1"/>
                  </a:cxn>
                  <a:cxn ang="0">
                    <a:pos x="T2" y="T3"/>
                  </a:cxn>
                  <a:cxn ang="0">
                    <a:pos x="T4" y="T5"/>
                  </a:cxn>
                  <a:cxn ang="0">
                    <a:pos x="T6" y="T7"/>
                  </a:cxn>
                </a:cxnLst>
                <a:rect l="0" t="0" r="r" b="b"/>
                <a:pathLst>
                  <a:path w="2" h="7">
                    <a:moveTo>
                      <a:pt x="2" y="0"/>
                    </a:moveTo>
                    <a:lnTo>
                      <a:pt x="2" y="7"/>
                    </a:lnTo>
                    <a:lnTo>
                      <a:pt x="0" y="0"/>
                    </a:lnTo>
                    <a:lnTo>
                      <a:pt x="2"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24" name="Freeform 1192">
                <a:extLst>
                  <a:ext uri="{FF2B5EF4-FFF2-40B4-BE49-F238E27FC236}">
                    <a16:creationId xmlns:a16="http://schemas.microsoft.com/office/drawing/2014/main" id="{BFF243C2-0B1F-F84D-A749-6E96FDBBAE38}"/>
                  </a:ext>
                </a:extLst>
              </p:cNvPr>
              <p:cNvSpPr>
                <a:spLocks/>
              </p:cNvSpPr>
              <p:nvPr/>
            </p:nvSpPr>
            <p:spPr bwMode="auto">
              <a:xfrm>
                <a:off x="534" y="3946"/>
                <a:ext cx="2" cy="7"/>
              </a:xfrm>
              <a:custGeom>
                <a:avLst/>
                <a:gdLst>
                  <a:gd name="T0" fmla="*/ 2 w 2"/>
                  <a:gd name="T1" fmla="*/ 0 h 7"/>
                  <a:gd name="T2" fmla="*/ 2 w 2"/>
                  <a:gd name="T3" fmla="*/ 7 h 7"/>
                  <a:gd name="T4" fmla="*/ 0 w 2"/>
                  <a:gd name="T5" fmla="*/ 0 h 7"/>
                  <a:gd name="T6" fmla="*/ 2 w 2"/>
                  <a:gd name="T7" fmla="*/ 0 h 7"/>
                </a:gdLst>
                <a:ahLst/>
                <a:cxnLst>
                  <a:cxn ang="0">
                    <a:pos x="T0" y="T1"/>
                  </a:cxn>
                  <a:cxn ang="0">
                    <a:pos x="T2" y="T3"/>
                  </a:cxn>
                  <a:cxn ang="0">
                    <a:pos x="T4" y="T5"/>
                  </a:cxn>
                  <a:cxn ang="0">
                    <a:pos x="T6" y="T7"/>
                  </a:cxn>
                </a:cxnLst>
                <a:rect l="0" t="0" r="r" b="b"/>
                <a:pathLst>
                  <a:path w="2" h="7">
                    <a:moveTo>
                      <a:pt x="2" y="0"/>
                    </a:moveTo>
                    <a:lnTo>
                      <a:pt x="2" y="7"/>
                    </a:lnTo>
                    <a:lnTo>
                      <a:pt x="0" y="0"/>
                    </a:lnTo>
                    <a:lnTo>
                      <a:pt x="2"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25" name="Freeform 1193">
                <a:extLst>
                  <a:ext uri="{FF2B5EF4-FFF2-40B4-BE49-F238E27FC236}">
                    <a16:creationId xmlns:a16="http://schemas.microsoft.com/office/drawing/2014/main" id="{38D62937-5C7C-784D-A425-C333FA4760AD}"/>
                  </a:ext>
                </a:extLst>
              </p:cNvPr>
              <p:cNvSpPr>
                <a:spLocks/>
              </p:cNvSpPr>
              <p:nvPr/>
            </p:nvSpPr>
            <p:spPr bwMode="auto">
              <a:xfrm>
                <a:off x="606" y="3748"/>
                <a:ext cx="11" cy="11"/>
              </a:xfrm>
              <a:custGeom>
                <a:avLst/>
                <a:gdLst>
                  <a:gd name="T0" fmla="*/ 0 w 11"/>
                  <a:gd name="T1" fmla="*/ 7 h 11"/>
                  <a:gd name="T2" fmla="*/ 7 w 11"/>
                  <a:gd name="T3" fmla="*/ 2 h 11"/>
                  <a:gd name="T4" fmla="*/ 11 w 11"/>
                  <a:gd name="T5" fmla="*/ 0 h 11"/>
                  <a:gd name="T6" fmla="*/ 9 w 11"/>
                  <a:gd name="T7" fmla="*/ 7 h 11"/>
                  <a:gd name="T8" fmla="*/ 7 w 11"/>
                  <a:gd name="T9" fmla="*/ 11 h 11"/>
                  <a:gd name="T10" fmla="*/ 0 w 11"/>
                  <a:gd name="T11" fmla="*/ 11 h 11"/>
                  <a:gd name="T12" fmla="*/ 0 w 11"/>
                  <a:gd name="T13" fmla="*/ 7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0" y="7"/>
                    </a:moveTo>
                    <a:lnTo>
                      <a:pt x="7" y="2"/>
                    </a:lnTo>
                    <a:lnTo>
                      <a:pt x="11" y="0"/>
                    </a:lnTo>
                    <a:lnTo>
                      <a:pt x="9" y="7"/>
                    </a:lnTo>
                    <a:lnTo>
                      <a:pt x="7" y="11"/>
                    </a:lnTo>
                    <a:lnTo>
                      <a:pt x="0" y="11"/>
                    </a:lnTo>
                    <a:lnTo>
                      <a:pt x="0" y="7"/>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26" name="Freeform 1194">
                <a:extLst>
                  <a:ext uri="{FF2B5EF4-FFF2-40B4-BE49-F238E27FC236}">
                    <a16:creationId xmlns:a16="http://schemas.microsoft.com/office/drawing/2014/main" id="{A8F8B174-51DD-FE4B-A713-801BBA6CC764}"/>
                  </a:ext>
                </a:extLst>
              </p:cNvPr>
              <p:cNvSpPr>
                <a:spLocks/>
              </p:cNvSpPr>
              <p:nvPr/>
            </p:nvSpPr>
            <p:spPr bwMode="auto">
              <a:xfrm>
                <a:off x="606" y="3748"/>
                <a:ext cx="11" cy="11"/>
              </a:xfrm>
              <a:custGeom>
                <a:avLst/>
                <a:gdLst>
                  <a:gd name="T0" fmla="*/ 0 w 11"/>
                  <a:gd name="T1" fmla="*/ 7 h 11"/>
                  <a:gd name="T2" fmla="*/ 7 w 11"/>
                  <a:gd name="T3" fmla="*/ 2 h 11"/>
                  <a:gd name="T4" fmla="*/ 11 w 11"/>
                  <a:gd name="T5" fmla="*/ 0 h 11"/>
                  <a:gd name="T6" fmla="*/ 9 w 11"/>
                  <a:gd name="T7" fmla="*/ 7 h 11"/>
                  <a:gd name="T8" fmla="*/ 7 w 11"/>
                  <a:gd name="T9" fmla="*/ 11 h 11"/>
                  <a:gd name="T10" fmla="*/ 0 w 11"/>
                  <a:gd name="T11" fmla="*/ 11 h 11"/>
                  <a:gd name="T12" fmla="*/ 0 w 11"/>
                  <a:gd name="T13" fmla="*/ 7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0" y="7"/>
                    </a:moveTo>
                    <a:lnTo>
                      <a:pt x="7" y="2"/>
                    </a:lnTo>
                    <a:lnTo>
                      <a:pt x="11" y="0"/>
                    </a:lnTo>
                    <a:lnTo>
                      <a:pt x="9" y="7"/>
                    </a:lnTo>
                    <a:lnTo>
                      <a:pt x="7" y="11"/>
                    </a:lnTo>
                    <a:lnTo>
                      <a:pt x="0" y="11"/>
                    </a:lnTo>
                    <a:lnTo>
                      <a:pt x="0" y="7"/>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27" name="Freeform 1195">
                <a:extLst>
                  <a:ext uri="{FF2B5EF4-FFF2-40B4-BE49-F238E27FC236}">
                    <a16:creationId xmlns:a16="http://schemas.microsoft.com/office/drawing/2014/main" id="{D4BB816C-8D1A-EC42-95D5-4920E0E5F6B3}"/>
                  </a:ext>
                </a:extLst>
              </p:cNvPr>
              <p:cNvSpPr>
                <a:spLocks/>
              </p:cNvSpPr>
              <p:nvPr/>
            </p:nvSpPr>
            <p:spPr bwMode="auto">
              <a:xfrm>
                <a:off x="566" y="3942"/>
                <a:ext cx="13" cy="15"/>
              </a:xfrm>
              <a:custGeom>
                <a:avLst/>
                <a:gdLst>
                  <a:gd name="T0" fmla="*/ 8 w 13"/>
                  <a:gd name="T1" fmla="*/ 0 h 15"/>
                  <a:gd name="T2" fmla="*/ 6 w 13"/>
                  <a:gd name="T3" fmla="*/ 4 h 15"/>
                  <a:gd name="T4" fmla="*/ 13 w 13"/>
                  <a:gd name="T5" fmla="*/ 2 h 15"/>
                  <a:gd name="T6" fmla="*/ 8 w 13"/>
                  <a:gd name="T7" fmla="*/ 7 h 15"/>
                  <a:gd name="T8" fmla="*/ 10 w 13"/>
                  <a:gd name="T9" fmla="*/ 11 h 15"/>
                  <a:gd name="T10" fmla="*/ 0 w 13"/>
                  <a:gd name="T11" fmla="*/ 15 h 15"/>
                  <a:gd name="T12" fmla="*/ 0 w 13"/>
                  <a:gd name="T13" fmla="*/ 9 h 15"/>
                  <a:gd name="T14" fmla="*/ 0 w 13"/>
                  <a:gd name="T15" fmla="*/ 4 h 15"/>
                  <a:gd name="T16" fmla="*/ 4 w 13"/>
                  <a:gd name="T17" fmla="*/ 0 h 15"/>
                  <a:gd name="T18" fmla="*/ 8 w 13"/>
                  <a:gd name="T1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5">
                    <a:moveTo>
                      <a:pt x="8" y="0"/>
                    </a:moveTo>
                    <a:lnTo>
                      <a:pt x="6" y="4"/>
                    </a:lnTo>
                    <a:lnTo>
                      <a:pt x="13" y="2"/>
                    </a:lnTo>
                    <a:lnTo>
                      <a:pt x="8" y="7"/>
                    </a:lnTo>
                    <a:lnTo>
                      <a:pt x="10" y="11"/>
                    </a:lnTo>
                    <a:lnTo>
                      <a:pt x="0" y="15"/>
                    </a:lnTo>
                    <a:lnTo>
                      <a:pt x="0" y="9"/>
                    </a:lnTo>
                    <a:lnTo>
                      <a:pt x="0" y="4"/>
                    </a:lnTo>
                    <a:lnTo>
                      <a:pt x="4" y="0"/>
                    </a:lnTo>
                    <a:lnTo>
                      <a:pt x="8"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28" name="Freeform 1196">
                <a:extLst>
                  <a:ext uri="{FF2B5EF4-FFF2-40B4-BE49-F238E27FC236}">
                    <a16:creationId xmlns:a16="http://schemas.microsoft.com/office/drawing/2014/main" id="{FECE7224-DF97-A54B-B387-964BBB84A07F}"/>
                  </a:ext>
                </a:extLst>
              </p:cNvPr>
              <p:cNvSpPr>
                <a:spLocks/>
              </p:cNvSpPr>
              <p:nvPr/>
            </p:nvSpPr>
            <p:spPr bwMode="auto">
              <a:xfrm>
                <a:off x="566" y="3942"/>
                <a:ext cx="13" cy="15"/>
              </a:xfrm>
              <a:custGeom>
                <a:avLst/>
                <a:gdLst>
                  <a:gd name="T0" fmla="*/ 8 w 13"/>
                  <a:gd name="T1" fmla="*/ 0 h 15"/>
                  <a:gd name="T2" fmla="*/ 6 w 13"/>
                  <a:gd name="T3" fmla="*/ 4 h 15"/>
                  <a:gd name="T4" fmla="*/ 13 w 13"/>
                  <a:gd name="T5" fmla="*/ 2 h 15"/>
                  <a:gd name="T6" fmla="*/ 8 w 13"/>
                  <a:gd name="T7" fmla="*/ 7 h 15"/>
                  <a:gd name="T8" fmla="*/ 10 w 13"/>
                  <a:gd name="T9" fmla="*/ 11 h 15"/>
                  <a:gd name="T10" fmla="*/ 0 w 13"/>
                  <a:gd name="T11" fmla="*/ 15 h 15"/>
                  <a:gd name="T12" fmla="*/ 0 w 13"/>
                  <a:gd name="T13" fmla="*/ 9 h 15"/>
                  <a:gd name="T14" fmla="*/ 0 w 13"/>
                  <a:gd name="T15" fmla="*/ 4 h 15"/>
                  <a:gd name="T16" fmla="*/ 4 w 13"/>
                  <a:gd name="T17" fmla="*/ 0 h 15"/>
                  <a:gd name="T18" fmla="*/ 8 w 13"/>
                  <a:gd name="T1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5">
                    <a:moveTo>
                      <a:pt x="8" y="0"/>
                    </a:moveTo>
                    <a:lnTo>
                      <a:pt x="6" y="4"/>
                    </a:lnTo>
                    <a:lnTo>
                      <a:pt x="13" y="2"/>
                    </a:lnTo>
                    <a:lnTo>
                      <a:pt x="8" y="7"/>
                    </a:lnTo>
                    <a:lnTo>
                      <a:pt x="10" y="11"/>
                    </a:lnTo>
                    <a:lnTo>
                      <a:pt x="0" y="15"/>
                    </a:lnTo>
                    <a:lnTo>
                      <a:pt x="0" y="9"/>
                    </a:lnTo>
                    <a:lnTo>
                      <a:pt x="0" y="4"/>
                    </a:lnTo>
                    <a:lnTo>
                      <a:pt x="4" y="0"/>
                    </a:lnTo>
                    <a:lnTo>
                      <a:pt x="8"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29" name="Freeform 1197">
                <a:extLst>
                  <a:ext uri="{FF2B5EF4-FFF2-40B4-BE49-F238E27FC236}">
                    <a16:creationId xmlns:a16="http://schemas.microsoft.com/office/drawing/2014/main" id="{4341B904-DE69-4A4A-9532-D7C4D965E53E}"/>
                  </a:ext>
                </a:extLst>
              </p:cNvPr>
              <p:cNvSpPr>
                <a:spLocks/>
              </p:cNvSpPr>
              <p:nvPr/>
            </p:nvSpPr>
            <p:spPr bwMode="auto">
              <a:xfrm>
                <a:off x="579" y="3946"/>
                <a:ext cx="6" cy="7"/>
              </a:xfrm>
              <a:custGeom>
                <a:avLst/>
                <a:gdLst>
                  <a:gd name="T0" fmla="*/ 6 w 6"/>
                  <a:gd name="T1" fmla="*/ 0 h 7"/>
                  <a:gd name="T2" fmla="*/ 4 w 6"/>
                  <a:gd name="T3" fmla="*/ 7 h 7"/>
                  <a:gd name="T4" fmla="*/ 0 w 6"/>
                  <a:gd name="T5" fmla="*/ 3 h 7"/>
                  <a:gd name="T6" fmla="*/ 6 w 6"/>
                  <a:gd name="T7" fmla="*/ 0 h 7"/>
                  <a:gd name="T8" fmla="*/ 6 w 6"/>
                  <a:gd name="T9" fmla="*/ 0 h 7"/>
                </a:gdLst>
                <a:ahLst/>
                <a:cxnLst>
                  <a:cxn ang="0">
                    <a:pos x="T0" y="T1"/>
                  </a:cxn>
                  <a:cxn ang="0">
                    <a:pos x="T2" y="T3"/>
                  </a:cxn>
                  <a:cxn ang="0">
                    <a:pos x="T4" y="T5"/>
                  </a:cxn>
                  <a:cxn ang="0">
                    <a:pos x="T6" y="T7"/>
                  </a:cxn>
                  <a:cxn ang="0">
                    <a:pos x="T8" y="T9"/>
                  </a:cxn>
                </a:cxnLst>
                <a:rect l="0" t="0" r="r" b="b"/>
                <a:pathLst>
                  <a:path w="6" h="7">
                    <a:moveTo>
                      <a:pt x="6" y="0"/>
                    </a:moveTo>
                    <a:lnTo>
                      <a:pt x="4" y="7"/>
                    </a:lnTo>
                    <a:lnTo>
                      <a:pt x="0" y="3"/>
                    </a:lnTo>
                    <a:lnTo>
                      <a:pt x="6" y="0"/>
                    </a:lnTo>
                    <a:lnTo>
                      <a:pt x="6"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30" name="Freeform 1198">
                <a:extLst>
                  <a:ext uri="{FF2B5EF4-FFF2-40B4-BE49-F238E27FC236}">
                    <a16:creationId xmlns:a16="http://schemas.microsoft.com/office/drawing/2014/main" id="{469ED611-A62C-AC49-8979-5C89A76B0845}"/>
                  </a:ext>
                </a:extLst>
              </p:cNvPr>
              <p:cNvSpPr>
                <a:spLocks/>
              </p:cNvSpPr>
              <p:nvPr/>
            </p:nvSpPr>
            <p:spPr bwMode="auto">
              <a:xfrm>
                <a:off x="579" y="3946"/>
                <a:ext cx="6" cy="7"/>
              </a:xfrm>
              <a:custGeom>
                <a:avLst/>
                <a:gdLst>
                  <a:gd name="T0" fmla="*/ 6 w 6"/>
                  <a:gd name="T1" fmla="*/ 0 h 7"/>
                  <a:gd name="T2" fmla="*/ 4 w 6"/>
                  <a:gd name="T3" fmla="*/ 7 h 7"/>
                  <a:gd name="T4" fmla="*/ 0 w 6"/>
                  <a:gd name="T5" fmla="*/ 3 h 7"/>
                  <a:gd name="T6" fmla="*/ 6 w 6"/>
                  <a:gd name="T7" fmla="*/ 0 h 7"/>
                  <a:gd name="T8" fmla="*/ 6 w 6"/>
                  <a:gd name="T9" fmla="*/ 0 h 7"/>
                </a:gdLst>
                <a:ahLst/>
                <a:cxnLst>
                  <a:cxn ang="0">
                    <a:pos x="T0" y="T1"/>
                  </a:cxn>
                  <a:cxn ang="0">
                    <a:pos x="T2" y="T3"/>
                  </a:cxn>
                  <a:cxn ang="0">
                    <a:pos x="T4" y="T5"/>
                  </a:cxn>
                  <a:cxn ang="0">
                    <a:pos x="T6" y="T7"/>
                  </a:cxn>
                  <a:cxn ang="0">
                    <a:pos x="T8" y="T9"/>
                  </a:cxn>
                </a:cxnLst>
                <a:rect l="0" t="0" r="r" b="b"/>
                <a:pathLst>
                  <a:path w="6" h="7">
                    <a:moveTo>
                      <a:pt x="6" y="0"/>
                    </a:moveTo>
                    <a:lnTo>
                      <a:pt x="4" y="7"/>
                    </a:lnTo>
                    <a:lnTo>
                      <a:pt x="0" y="3"/>
                    </a:lnTo>
                    <a:lnTo>
                      <a:pt x="6" y="0"/>
                    </a:lnTo>
                    <a:lnTo>
                      <a:pt x="6"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31" name="Freeform 1199">
                <a:extLst>
                  <a:ext uri="{FF2B5EF4-FFF2-40B4-BE49-F238E27FC236}">
                    <a16:creationId xmlns:a16="http://schemas.microsoft.com/office/drawing/2014/main" id="{F1F278C3-376A-AB44-BBFB-1AD9F6D06B3D}"/>
                  </a:ext>
                </a:extLst>
              </p:cNvPr>
              <p:cNvSpPr>
                <a:spLocks/>
              </p:cNvSpPr>
              <p:nvPr/>
            </p:nvSpPr>
            <p:spPr bwMode="auto">
              <a:xfrm>
                <a:off x="583" y="3955"/>
                <a:ext cx="15" cy="19"/>
              </a:xfrm>
              <a:custGeom>
                <a:avLst/>
                <a:gdLst>
                  <a:gd name="T0" fmla="*/ 8 w 15"/>
                  <a:gd name="T1" fmla="*/ 11 h 19"/>
                  <a:gd name="T2" fmla="*/ 0 w 15"/>
                  <a:gd name="T3" fmla="*/ 19 h 19"/>
                  <a:gd name="T4" fmla="*/ 2 w 15"/>
                  <a:gd name="T5" fmla="*/ 15 h 19"/>
                  <a:gd name="T6" fmla="*/ 4 w 15"/>
                  <a:gd name="T7" fmla="*/ 8 h 19"/>
                  <a:gd name="T8" fmla="*/ 6 w 15"/>
                  <a:gd name="T9" fmla="*/ 4 h 19"/>
                  <a:gd name="T10" fmla="*/ 10 w 15"/>
                  <a:gd name="T11" fmla="*/ 4 h 19"/>
                  <a:gd name="T12" fmla="*/ 15 w 15"/>
                  <a:gd name="T13" fmla="*/ 0 h 19"/>
                  <a:gd name="T14" fmla="*/ 13 w 15"/>
                  <a:gd name="T15" fmla="*/ 4 h 19"/>
                  <a:gd name="T16" fmla="*/ 8 w 15"/>
                  <a:gd name="T17"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9">
                    <a:moveTo>
                      <a:pt x="8" y="11"/>
                    </a:moveTo>
                    <a:lnTo>
                      <a:pt x="0" y="19"/>
                    </a:lnTo>
                    <a:lnTo>
                      <a:pt x="2" y="15"/>
                    </a:lnTo>
                    <a:lnTo>
                      <a:pt x="4" y="8"/>
                    </a:lnTo>
                    <a:lnTo>
                      <a:pt x="6" y="4"/>
                    </a:lnTo>
                    <a:lnTo>
                      <a:pt x="10" y="4"/>
                    </a:lnTo>
                    <a:lnTo>
                      <a:pt x="15" y="0"/>
                    </a:lnTo>
                    <a:lnTo>
                      <a:pt x="13" y="4"/>
                    </a:lnTo>
                    <a:lnTo>
                      <a:pt x="8" y="11"/>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32" name="Freeform 1200">
                <a:extLst>
                  <a:ext uri="{FF2B5EF4-FFF2-40B4-BE49-F238E27FC236}">
                    <a16:creationId xmlns:a16="http://schemas.microsoft.com/office/drawing/2014/main" id="{FD2F1263-071C-A843-A422-E6B884011A55}"/>
                  </a:ext>
                </a:extLst>
              </p:cNvPr>
              <p:cNvSpPr>
                <a:spLocks/>
              </p:cNvSpPr>
              <p:nvPr/>
            </p:nvSpPr>
            <p:spPr bwMode="auto">
              <a:xfrm>
                <a:off x="583" y="3955"/>
                <a:ext cx="15" cy="19"/>
              </a:xfrm>
              <a:custGeom>
                <a:avLst/>
                <a:gdLst>
                  <a:gd name="T0" fmla="*/ 8 w 15"/>
                  <a:gd name="T1" fmla="*/ 11 h 19"/>
                  <a:gd name="T2" fmla="*/ 0 w 15"/>
                  <a:gd name="T3" fmla="*/ 19 h 19"/>
                  <a:gd name="T4" fmla="*/ 2 w 15"/>
                  <a:gd name="T5" fmla="*/ 15 h 19"/>
                  <a:gd name="T6" fmla="*/ 4 w 15"/>
                  <a:gd name="T7" fmla="*/ 8 h 19"/>
                  <a:gd name="T8" fmla="*/ 6 w 15"/>
                  <a:gd name="T9" fmla="*/ 4 h 19"/>
                  <a:gd name="T10" fmla="*/ 10 w 15"/>
                  <a:gd name="T11" fmla="*/ 4 h 19"/>
                  <a:gd name="T12" fmla="*/ 15 w 15"/>
                  <a:gd name="T13" fmla="*/ 0 h 19"/>
                  <a:gd name="T14" fmla="*/ 13 w 15"/>
                  <a:gd name="T15" fmla="*/ 4 h 19"/>
                  <a:gd name="T16" fmla="*/ 8 w 15"/>
                  <a:gd name="T17"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9">
                    <a:moveTo>
                      <a:pt x="8" y="11"/>
                    </a:moveTo>
                    <a:lnTo>
                      <a:pt x="0" y="19"/>
                    </a:lnTo>
                    <a:lnTo>
                      <a:pt x="2" y="15"/>
                    </a:lnTo>
                    <a:lnTo>
                      <a:pt x="4" y="8"/>
                    </a:lnTo>
                    <a:lnTo>
                      <a:pt x="6" y="4"/>
                    </a:lnTo>
                    <a:lnTo>
                      <a:pt x="10" y="4"/>
                    </a:lnTo>
                    <a:lnTo>
                      <a:pt x="15" y="0"/>
                    </a:lnTo>
                    <a:lnTo>
                      <a:pt x="13" y="4"/>
                    </a:lnTo>
                    <a:lnTo>
                      <a:pt x="8" y="11"/>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33" name="Freeform 1201">
                <a:extLst>
                  <a:ext uri="{FF2B5EF4-FFF2-40B4-BE49-F238E27FC236}">
                    <a16:creationId xmlns:a16="http://schemas.microsoft.com/office/drawing/2014/main" id="{B808FDEE-EDA5-EA40-B282-B9B572673552}"/>
                  </a:ext>
                </a:extLst>
              </p:cNvPr>
              <p:cNvSpPr>
                <a:spLocks/>
              </p:cNvSpPr>
              <p:nvPr/>
            </p:nvSpPr>
            <p:spPr bwMode="auto">
              <a:xfrm>
                <a:off x="606" y="3959"/>
                <a:ext cx="2" cy="11"/>
              </a:xfrm>
              <a:custGeom>
                <a:avLst/>
                <a:gdLst>
                  <a:gd name="T0" fmla="*/ 2 w 2"/>
                  <a:gd name="T1" fmla="*/ 0 h 11"/>
                  <a:gd name="T2" fmla="*/ 0 w 2"/>
                  <a:gd name="T3" fmla="*/ 11 h 11"/>
                  <a:gd name="T4" fmla="*/ 0 w 2"/>
                  <a:gd name="T5" fmla="*/ 4 h 11"/>
                  <a:gd name="T6" fmla="*/ 2 w 2"/>
                  <a:gd name="T7" fmla="*/ 0 h 11"/>
                  <a:gd name="T8" fmla="*/ 2 w 2"/>
                  <a:gd name="T9" fmla="*/ 0 h 11"/>
                </a:gdLst>
                <a:ahLst/>
                <a:cxnLst>
                  <a:cxn ang="0">
                    <a:pos x="T0" y="T1"/>
                  </a:cxn>
                  <a:cxn ang="0">
                    <a:pos x="T2" y="T3"/>
                  </a:cxn>
                  <a:cxn ang="0">
                    <a:pos x="T4" y="T5"/>
                  </a:cxn>
                  <a:cxn ang="0">
                    <a:pos x="T6" y="T7"/>
                  </a:cxn>
                  <a:cxn ang="0">
                    <a:pos x="T8" y="T9"/>
                  </a:cxn>
                </a:cxnLst>
                <a:rect l="0" t="0" r="r" b="b"/>
                <a:pathLst>
                  <a:path w="2" h="11">
                    <a:moveTo>
                      <a:pt x="2" y="0"/>
                    </a:moveTo>
                    <a:lnTo>
                      <a:pt x="0" y="11"/>
                    </a:lnTo>
                    <a:lnTo>
                      <a:pt x="0" y="4"/>
                    </a:lnTo>
                    <a:lnTo>
                      <a:pt x="2" y="0"/>
                    </a:lnTo>
                    <a:lnTo>
                      <a:pt x="2"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34" name="Freeform 1202">
                <a:extLst>
                  <a:ext uri="{FF2B5EF4-FFF2-40B4-BE49-F238E27FC236}">
                    <a16:creationId xmlns:a16="http://schemas.microsoft.com/office/drawing/2014/main" id="{6F3C16A4-783A-AD43-9CC4-785ADA742DED}"/>
                  </a:ext>
                </a:extLst>
              </p:cNvPr>
              <p:cNvSpPr>
                <a:spLocks/>
              </p:cNvSpPr>
              <p:nvPr/>
            </p:nvSpPr>
            <p:spPr bwMode="auto">
              <a:xfrm>
                <a:off x="606" y="3959"/>
                <a:ext cx="2" cy="11"/>
              </a:xfrm>
              <a:custGeom>
                <a:avLst/>
                <a:gdLst>
                  <a:gd name="T0" fmla="*/ 2 w 2"/>
                  <a:gd name="T1" fmla="*/ 0 h 11"/>
                  <a:gd name="T2" fmla="*/ 0 w 2"/>
                  <a:gd name="T3" fmla="*/ 11 h 11"/>
                  <a:gd name="T4" fmla="*/ 0 w 2"/>
                  <a:gd name="T5" fmla="*/ 4 h 11"/>
                  <a:gd name="T6" fmla="*/ 2 w 2"/>
                  <a:gd name="T7" fmla="*/ 0 h 11"/>
                  <a:gd name="T8" fmla="*/ 2 w 2"/>
                  <a:gd name="T9" fmla="*/ 0 h 11"/>
                </a:gdLst>
                <a:ahLst/>
                <a:cxnLst>
                  <a:cxn ang="0">
                    <a:pos x="T0" y="T1"/>
                  </a:cxn>
                  <a:cxn ang="0">
                    <a:pos x="T2" y="T3"/>
                  </a:cxn>
                  <a:cxn ang="0">
                    <a:pos x="T4" y="T5"/>
                  </a:cxn>
                  <a:cxn ang="0">
                    <a:pos x="T6" y="T7"/>
                  </a:cxn>
                  <a:cxn ang="0">
                    <a:pos x="T8" y="T9"/>
                  </a:cxn>
                </a:cxnLst>
                <a:rect l="0" t="0" r="r" b="b"/>
                <a:pathLst>
                  <a:path w="2" h="11">
                    <a:moveTo>
                      <a:pt x="2" y="0"/>
                    </a:moveTo>
                    <a:lnTo>
                      <a:pt x="0" y="11"/>
                    </a:lnTo>
                    <a:lnTo>
                      <a:pt x="0" y="4"/>
                    </a:lnTo>
                    <a:lnTo>
                      <a:pt x="2" y="0"/>
                    </a:lnTo>
                    <a:lnTo>
                      <a:pt x="2"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35" name="Freeform 1203">
                <a:extLst>
                  <a:ext uri="{FF2B5EF4-FFF2-40B4-BE49-F238E27FC236}">
                    <a16:creationId xmlns:a16="http://schemas.microsoft.com/office/drawing/2014/main" id="{61F6D31F-E9F7-D247-9CF2-DD9593FFBFB3}"/>
                  </a:ext>
                </a:extLst>
              </p:cNvPr>
              <p:cNvSpPr>
                <a:spLocks/>
              </p:cNvSpPr>
              <p:nvPr/>
            </p:nvSpPr>
            <p:spPr bwMode="auto">
              <a:xfrm>
                <a:off x="608" y="3970"/>
                <a:ext cx="2" cy="6"/>
              </a:xfrm>
              <a:custGeom>
                <a:avLst/>
                <a:gdLst>
                  <a:gd name="T0" fmla="*/ 2 w 2"/>
                  <a:gd name="T1" fmla="*/ 0 h 6"/>
                  <a:gd name="T2" fmla="*/ 2 w 2"/>
                  <a:gd name="T3" fmla="*/ 6 h 6"/>
                  <a:gd name="T4" fmla="*/ 0 w 2"/>
                  <a:gd name="T5" fmla="*/ 0 h 6"/>
                  <a:gd name="T6" fmla="*/ 2 w 2"/>
                  <a:gd name="T7" fmla="*/ 0 h 6"/>
                </a:gdLst>
                <a:ahLst/>
                <a:cxnLst>
                  <a:cxn ang="0">
                    <a:pos x="T0" y="T1"/>
                  </a:cxn>
                  <a:cxn ang="0">
                    <a:pos x="T2" y="T3"/>
                  </a:cxn>
                  <a:cxn ang="0">
                    <a:pos x="T4" y="T5"/>
                  </a:cxn>
                  <a:cxn ang="0">
                    <a:pos x="T6" y="T7"/>
                  </a:cxn>
                </a:cxnLst>
                <a:rect l="0" t="0" r="r" b="b"/>
                <a:pathLst>
                  <a:path w="2" h="6">
                    <a:moveTo>
                      <a:pt x="2" y="0"/>
                    </a:moveTo>
                    <a:lnTo>
                      <a:pt x="2" y="6"/>
                    </a:lnTo>
                    <a:lnTo>
                      <a:pt x="0" y="0"/>
                    </a:lnTo>
                    <a:lnTo>
                      <a:pt x="2"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36" name="Freeform 1204">
                <a:extLst>
                  <a:ext uri="{FF2B5EF4-FFF2-40B4-BE49-F238E27FC236}">
                    <a16:creationId xmlns:a16="http://schemas.microsoft.com/office/drawing/2014/main" id="{582894F2-6725-5E44-8AD5-3B40C2CC5245}"/>
                  </a:ext>
                </a:extLst>
              </p:cNvPr>
              <p:cNvSpPr>
                <a:spLocks/>
              </p:cNvSpPr>
              <p:nvPr/>
            </p:nvSpPr>
            <p:spPr bwMode="auto">
              <a:xfrm>
                <a:off x="608" y="3970"/>
                <a:ext cx="2" cy="6"/>
              </a:xfrm>
              <a:custGeom>
                <a:avLst/>
                <a:gdLst>
                  <a:gd name="T0" fmla="*/ 2 w 2"/>
                  <a:gd name="T1" fmla="*/ 0 h 6"/>
                  <a:gd name="T2" fmla="*/ 2 w 2"/>
                  <a:gd name="T3" fmla="*/ 6 h 6"/>
                  <a:gd name="T4" fmla="*/ 0 w 2"/>
                  <a:gd name="T5" fmla="*/ 0 h 6"/>
                  <a:gd name="T6" fmla="*/ 2 w 2"/>
                  <a:gd name="T7" fmla="*/ 0 h 6"/>
                </a:gdLst>
                <a:ahLst/>
                <a:cxnLst>
                  <a:cxn ang="0">
                    <a:pos x="T0" y="T1"/>
                  </a:cxn>
                  <a:cxn ang="0">
                    <a:pos x="T2" y="T3"/>
                  </a:cxn>
                  <a:cxn ang="0">
                    <a:pos x="T4" y="T5"/>
                  </a:cxn>
                  <a:cxn ang="0">
                    <a:pos x="T6" y="T7"/>
                  </a:cxn>
                </a:cxnLst>
                <a:rect l="0" t="0" r="r" b="b"/>
                <a:pathLst>
                  <a:path w="2" h="6">
                    <a:moveTo>
                      <a:pt x="2" y="0"/>
                    </a:moveTo>
                    <a:lnTo>
                      <a:pt x="2" y="6"/>
                    </a:lnTo>
                    <a:lnTo>
                      <a:pt x="0" y="0"/>
                    </a:lnTo>
                    <a:lnTo>
                      <a:pt x="2"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37" name="Freeform 1205">
                <a:extLst>
                  <a:ext uri="{FF2B5EF4-FFF2-40B4-BE49-F238E27FC236}">
                    <a16:creationId xmlns:a16="http://schemas.microsoft.com/office/drawing/2014/main" id="{E536CBDB-32B0-A24E-A8CF-9B9B01211C0B}"/>
                  </a:ext>
                </a:extLst>
              </p:cNvPr>
              <p:cNvSpPr>
                <a:spLocks/>
              </p:cNvSpPr>
              <p:nvPr/>
            </p:nvSpPr>
            <p:spPr bwMode="auto">
              <a:xfrm>
                <a:off x="638" y="3927"/>
                <a:ext cx="2" cy="4"/>
              </a:xfrm>
              <a:custGeom>
                <a:avLst/>
                <a:gdLst>
                  <a:gd name="T0" fmla="*/ 2 w 2"/>
                  <a:gd name="T1" fmla="*/ 0 h 4"/>
                  <a:gd name="T2" fmla="*/ 0 w 2"/>
                  <a:gd name="T3" fmla="*/ 4 h 4"/>
                  <a:gd name="T4" fmla="*/ 0 w 2"/>
                  <a:gd name="T5" fmla="*/ 0 h 4"/>
                  <a:gd name="T6" fmla="*/ 2 w 2"/>
                  <a:gd name="T7" fmla="*/ 0 h 4"/>
                </a:gdLst>
                <a:ahLst/>
                <a:cxnLst>
                  <a:cxn ang="0">
                    <a:pos x="T0" y="T1"/>
                  </a:cxn>
                  <a:cxn ang="0">
                    <a:pos x="T2" y="T3"/>
                  </a:cxn>
                  <a:cxn ang="0">
                    <a:pos x="T4" y="T5"/>
                  </a:cxn>
                  <a:cxn ang="0">
                    <a:pos x="T6" y="T7"/>
                  </a:cxn>
                </a:cxnLst>
                <a:rect l="0" t="0" r="r" b="b"/>
                <a:pathLst>
                  <a:path w="2" h="4">
                    <a:moveTo>
                      <a:pt x="2" y="0"/>
                    </a:moveTo>
                    <a:lnTo>
                      <a:pt x="0" y="4"/>
                    </a:lnTo>
                    <a:lnTo>
                      <a:pt x="0" y="0"/>
                    </a:lnTo>
                    <a:lnTo>
                      <a:pt x="2"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38" name="Freeform 1206">
                <a:extLst>
                  <a:ext uri="{FF2B5EF4-FFF2-40B4-BE49-F238E27FC236}">
                    <a16:creationId xmlns:a16="http://schemas.microsoft.com/office/drawing/2014/main" id="{613A93B9-0B4C-7245-BF6D-10C2F1692DAC}"/>
                  </a:ext>
                </a:extLst>
              </p:cNvPr>
              <p:cNvSpPr>
                <a:spLocks/>
              </p:cNvSpPr>
              <p:nvPr/>
            </p:nvSpPr>
            <p:spPr bwMode="auto">
              <a:xfrm>
                <a:off x="638" y="3927"/>
                <a:ext cx="2" cy="4"/>
              </a:xfrm>
              <a:custGeom>
                <a:avLst/>
                <a:gdLst>
                  <a:gd name="T0" fmla="*/ 2 w 2"/>
                  <a:gd name="T1" fmla="*/ 0 h 4"/>
                  <a:gd name="T2" fmla="*/ 0 w 2"/>
                  <a:gd name="T3" fmla="*/ 4 h 4"/>
                  <a:gd name="T4" fmla="*/ 0 w 2"/>
                  <a:gd name="T5" fmla="*/ 0 h 4"/>
                  <a:gd name="T6" fmla="*/ 2 w 2"/>
                  <a:gd name="T7" fmla="*/ 0 h 4"/>
                </a:gdLst>
                <a:ahLst/>
                <a:cxnLst>
                  <a:cxn ang="0">
                    <a:pos x="T0" y="T1"/>
                  </a:cxn>
                  <a:cxn ang="0">
                    <a:pos x="T2" y="T3"/>
                  </a:cxn>
                  <a:cxn ang="0">
                    <a:pos x="T4" y="T5"/>
                  </a:cxn>
                  <a:cxn ang="0">
                    <a:pos x="T6" y="T7"/>
                  </a:cxn>
                </a:cxnLst>
                <a:rect l="0" t="0" r="r" b="b"/>
                <a:pathLst>
                  <a:path w="2" h="4">
                    <a:moveTo>
                      <a:pt x="2" y="0"/>
                    </a:moveTo>
                    <a:lnTo>
                      <a:pt x="0" y="4"/>
                    </a:lnTo>
                    <a:lnTo>
                      <a:pt x="0" y="0"/>
                    </a:lnTo>
                    <a:lnTo>
                      <a:pt x="2"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39" name="Freeform 1207">
                <a:extLst>
                  <a:ext uri="{FF2B5EF4-FFF2-40B4-BE49-F238E27FC236}">
                    <a16:creationId xmlns:a16="http://schemas.microsoft.com/office/drawing/2014/main" id="{BE322383-21FA-4C44-B99E-08295113FB7B}"/>
                  </a:ext>
                </a:extLst>
              </p:cNvPr>
              <p:cNvSpPr>
                <a:spLocks/>
              </p:cNvSpPr>
              <p:nvPr/>
            </p:nvSpPr>
            <p:spPr bwMode="auto">
              <a:xfrm>
                <a:off x="696" y="3897"/>
                <a:ext cx="6" cy="5"/>
              </a:xfrm>
              <a:custGeom>
                <a:avLst/>
                <a:gdLst>
                  <a:gd name="T0" fmla="*/ 2 w 6"/>
                  <a:gd name="T1" fmla="*/ 0 h 5"/>
                  <a:gd name="T2" fmla="*/ 6 w 6"/>
                  <a:gd name="T3" fmla="*/ 3 h 5"/>
                  <a:gd name="T4" fmla="*/ 0 w 6"/>
                  <a:gd name="T5" fmla="*/ 5 h 5"/>
                  <a:gd name="T6" fmla="*/ 2 w 6"/>
                  <a:gd name="T7" fmla="*/ 0 h 5"/>
                </a:gdLst>
                <a:ahLst/>
                <a:cxnLst>
                  <a:cxn ang="0">
                    <a:pos x="T0" y="T1"/>
                  </a:cxn>
                  <a:cxn ang="0">
                    <a:pos x="T2" y="T3"/>
                  </a:cxn>
                  <a:cxn ang="0">
                    <a:pos x="T4" y="T5"/>
                  </a:cxn>
                  <a:cxn ang="0">
                    <a:pos x="T6" y="T7"/>
                  </a:cxn>
                </a:cxnLst>
                <a:rect l="0" t="0" r="r" b="b"/>
                <a:pathLst>
                  <a:path w="6" h="5">
                    <a:moveTo>
                      <a:pt x="2" y="0"/>
                    </a:moveTo>
                    <a:lnTo>
                      <a:pt x="6" y="3"/>
                    </a:lnTo>
                    <a:lnTo>
                      <a:pt x="0" y="5"/>
                    </a:lnTo>
                    <a:lnTo>
                      <a:pt x="2"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40" name="Freeform 1208">
                <a:extLst>
                  <a:ext uri="{FF2B5EF4-FFF2-40B4-BE49-F238E27FC236}">
                    <a16:creationId xmlns:a16="http://schemas.microsoft.com/office/drawing/2014/main" id="{70BCABED-3392-BF4E-9262-6E7AD7DA211D}"/>
                  </a:ext>
                </a:extLst>
              </p:cNvPr>
              <p:cNvSpPr>
                <a:spLocks/>
              </p:cNvSpPr>
              <p:nvPr/>
            </p:nvSpPr>
            <p:spPr bwMode="auto">
              <a:xfrm>
                <a:off x="696" y="3897"/>
                <a:ext cx="6" cy="5"/>
              </a:xfrm>
              <a:custGeom>
                <a:avLst/>
                <a:gdLst>
                  <a:gd name="T0" fmla="*/ 2 w 6"/>
                  <a:gd name="T1" fmla="*/ 0 h 5"/>
                  <a:gd name="T2" fmla="*/ 6 w 6"/>
                  <a:gd name="T3" fmla="*/ 3 h 5"/>
                  <a:gd name="T4" fmla="*/ 0 w 6"/>
                  <a:gd name="T5" fmla="*/ 5 h 5"/>
                  <a:gd name="T6" fmla="*/ 2 w 6"/>
                  <a:gd name="T7" fmla="*/ 0 h 5"/>
                </a:gdLst>
                <a:ahLst/>
                <a:cxnLst>
                  <a:cxn ang="0">
                    <a:pos x="T0" y="T1"/>
                  </a:cxn>
                  <a:cxn ang="0">
                    <a:pos x="T2" y="T3"/>
                  </a:cxn>
                  <a:cxn ang="0">
                    <a:pos x="T4" y="T5"/>
                  </a:cxn>
                  <a:cxn ang="0">
                    <a:pos x="T6" y="T7"/>
                  </a:cxn>
                </a:cxnLst>
                <a:rect l="0" t="0" r="r" b="b"/>
                <a:pathLst>
                  <a:path w="6" h="5">
                    <a:moveTo>
                      <a:pt x="2" y="0"/>
                    </a:moveTo>
                    <a:lnTo>
                      <a:pt x="6" y="3"/>
                    </a:lnTo>
                    <a:lnTo>
                      <a:pt x="0" y="5"/>
                    </a:lnTo>
                    <a:lnTo>
                      <a:pt x="2"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41" name="Freeform 1209">
                <a:extLst>
                  <a:ext uri="{FF2B5EF4-FFF2-40B4-BE49-F238E27FC236}">
                    <a16:creationId xmlns:a16="http://schemas.microsoft.com/office/drawing/2014/main" id="{A28228CE-BC75-4A4A-A630-2B1E09094595}"/>
                  </a:ext>
                </a:extLst>
              </p:cNvPr>
              <p:cNvSpPr>
                <a:spLocks/>
              </p:cNvSpPr>
              <p:nvPr/>
            </p:nvSpPr>
            <p:spPr bwMode="auto">
              <a:xfrm>
                <a:off x="738" y="3946"/>
                <a:ext cx="7" cy="7"/>
              </a:xfrm>
              <a:custGeom>
                <a:avLst/>
                <a:gdLst>
                  <a:gd name="T0" fmla="*/ 7 w 7"/>
                  <a:gd name="T1" fmla="*/ 0 h 7"/>
                  <a:gd name="T2" fmla="*/ 4 w 7"/>
                  <a:gd name="T3" fmla="*/ 5 h 7"/>
                  <a:gd name="T4" fmla="*/ 0 w 7"/>
                  <a:gd name="T5" fmla="*/ 7 h 7"/>
                  <a:gd name="T6" fmla="*/ 2 w 7"/>
                  <a:gd name="T7" fmla="*/ 3 h 7"/>
                  <a:gd name="T8" fmla="*/ 7 w 7"/>
                  <a:gd name="T9" fmla="*/ 0 h 7"/>
                </a:gdLst>
                <a:ahLst/>
                <a:cxnLst>
                  <a:cxn ang="0">
                    <a:pos x="T0" y="T1"/>
                  </a:cxn>
                  <a:cxn ang="0">
                    <a:pos x="T2" y="T3"/>
                  </a:cxn>
                  <a:cxn ang="0">
                    <a:pos x="T4" y="T5"/>
                  </a:cxn>
                  <a:cxn ang="0">
                    <a:pos x="T6" y="T7"/>
                  </a:cxn>
                  <a:cxn ang="0">
                    <a:pos x="T8" y="T9"/>
                  </a:cxn>
                </a:cxnLst>
                <a:rect l="0" t="0" r="r" b="b"/>
                <a:pathLst>
                  <a:path w="7" h="7">
                    <a:moveTo>
                      <a:pt x="7" y="0"/>
                    </a:moveTo>
                    <a:lnTo>
                      <a:pt x="4" y="5"/>
                    </a:lnTo>
                    <a:lnTo>
                      <a:pt x="0" y="7"/>
                    </a:lnTo>
                    <a:lnTo>
                      <a:pt x="2" y="3"/>
                    </a:lnTo>
                    <a:lnTo>
                      <a:pt x="7"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42" name="Freeform 1210">
                <a:extLst>
                  <a:ext uri="{FF2B5EF4-FFF2-40B4-BE49-F238E27FC236}">
                    <a16:creationId xmlns:a16="http://schemas.microsoft.com/office/drawing/2014/main" id="{D7274A80-C672-1841-86B6-D5EFD8B4FD3E}"/>
                  </a:ext>
                </a:extLst>
              </p:cNvPr>
              <p:cNvSpPr>
                <a:spLocks/>
              </p:cNvSpPr>
              <p:nvPr/>
            </p:nvSpPr>
            <p:spPr bwMode="auto">
              <a:xfrm>
                <a:off x="738" y="3946"/>
                <a:ext cx="7" cy="7"/>
              </a:xfrm>
              <a:custGeom>
                <a:avLst/>
                <a:gdLst>
                  <a:gd name="T0" fmla="*/ 7 w 7"/>
                  <a:gd name="T1" fmla="*/ 0 h 7"/>
                  <a:gd name="T2" fmla="*/ 4 w 7"/>
                  <a:gd name="T3" fmla="*/ 5 h 7"/>
                  <a:gd name="T4" fmla="*/ 0 w 7"/>
                  <a:gd name="T5" fmla="*/ 7 h 7"/>
                  <a:gd name="T6" fmla="*/ 2 w 7"/>
                  <a:gd name="T7" fmla="*/ 3 h 7"/>
                  <a:gd name="T8" fmla="*/ 7 w 7"/>
                  <a:gd name="T9" fmla="*/ 0 h 7"/>
                </a:gdLst>
                <a:ahLst/>
                <a:cxnLst>
                  <a:cxn ang="0">
                    <a:pos x="T0" y="T1"/>
                  </a:cxn>
                  <a:cxn ang="0">
                    <a:pos x="T2" y="T3"/>
                  </a:cxn>
                  <a:cxn ang="0">
                    <a:pos x="T4" y="T5"/>
                  </a:cxn>
                  <a:cxn ang="0">
                    <a:pos x="T6" y="T7"/>
                  </a:cxn>
                  <a:cxn ang="0">
                    <a:pos x="T8" y="T9"/>
                  </a:cxn>
                </a:cxnLst>
                <a:rect l="0" t="0" r="r" b="b"/>
                <a:pathLst>
                  <a:path w="7" h="7">
                    <a:moveTo>
                      <a:pt x="7" y="0"/>
                    </a:moveTo>
                    <a:lnTo>
                      <a:pt x="4" y="5"/>
                    </a:lnTo>
                    <a:lnTo>
                      <a:pt x="0" y="7"/>
                    </a:lnTo>
                    <a:lnTo>
                      <a:pt x="2" y="3"/>
                    </a:lnTo>
                    <a:lnTo>
                      <a:pt x="7"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43" name="Freeform 1211">
                <a:extLst>
                  <a:ext uri="{FF2B5EF4-FFF2-40B4-BE49-F238E27FC236}">
                    <a16:creationId xmlns:a16="http://schemas.microsoft.com/office/drawing/2014/main" id="{37A97284-E155-6449-ABD1-F1B357E45037}"/>
                  </a:ext>
                </a:extLst>
              </p:cNvPr>
              <p:cNvSpPr>
                <a:spLocks/>
              </p:cNvSpPr>
              <p:nvPr/>
            </p:nvSpPr>
            <p:spPr bwMode="auto">
              <a:xfrm>
                <a:off x="777" y="3910"/>
                <a:ext cx="8" cy="9"/>
              </a:xfrm>
              <a:custGeom>
                <a:avLst/>
                <a:gdLst>
                  <a:gd name="T0" fmla="*/ 8 w 8"/>
                  <a:gd name="T1" fmla="*/ 2 h 9"/>
                  <a:gd name="T2" fmla="*/ 6 w 8"/>
                  <a:gd name="T3" fmla="*/ 7 h 9"/>
                  <a:gd name="T4" fmla="*/ 0 w 8"/>
                  <a:gd name="T5" fmla="*/ 9 h 9"/>
                  <a:gd name="T6" fmla="*/ 2 w 8"/>
                  <a:gd name="T7" fmla="*/ 4 h 9"/>
                  <a:gd name="T8" fmla="*/ 6 w 8"/>
                  <a:gd name="T9" fmla="*/ 0 h 9"/>
                  <a:gd name="T10" fmla="*/ 8 w 8"/>
                  <a:gd name="T11" fmla="*/ 2 h 9"/>
                </a:gdLst>
                <a:ahLst/>
                <a:cxnLst>
                  <a:cxn ang="0">
                    <a:pos x="T0" y="T1"/>
                  </a:cxn>
                  <a:cxn ang="0">
                    <a:pos x="T2" y="T3"/>
                  </a:cxn>
                  <a:cxn ang="0">
                    <a:pos x="T4" y="T5"/>
                  </a:cxn>
                  <a:cxn ang="0">
                    <a:pos x="T6" y="T7"/>
                  </a:cxn>
                  <a:cxn ang="0">
                    <a:pos x="T8" y="T9"/>
                  </a:cxn>
                  <a:cxn ang="0">
                    <a:pos x="T10" y="T11"/>
                  </a:cxn>
                </a:cxnLst>
                <a:rect l="0" t="0" r="r" b="b"/>
                <a:pathLst>
                  <a:path w="8" h="9">
                    <a:moveTo>
                      <a:pt x="8" y="2"/>
                    </a:moveTo>
                    <a:lnTo>
                      <a:pt x="6" y="7"/>
                    </a:lnTo>
                    <a:lnTo>
                      <a:pt x="0" y="9"/>
                    </a:lnTo>
                    <a:lnTo>
                      <a:pt x="2" y="4"/>
                    </a:lnTo>
                    <a:lnTo>
                      <a:pt x="6" y="0"/>
                    </a:lnTo>
                    <a:lnTo>
                      <a:pt x="8" y="2"/>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44" name="Freeform 1212">
                <a:extLst>
                  <a:ext uri="{FF2B5EF4-FFF2-40B4-BE49-F238E27FC236}">
                    <a16:creationId xmlns:a16="http://schemas.microsoft.com/office/drawing/2014/main" id="{0A7EEF7B-A02C-134C-9032-B8CA2A7BE157}"/>
                  </a:ext>
                </a:extLst>
              </p:cNvPr>
              <p:cNvSpPr>
                <a:spLocks/>
              </p:cNvSpPr>
              <p:nvPr/>
            </p:nvSpPr>
            <p:spPr bwMode="auto">
              <a:xfrm>
                <a:off x="777" y="3910"/>
                <a:ext cx="8" cy="9"/>
              </a:xfrm>
              <a:custGeom>
                <a:avLst/>
                <a:gdLst>
                  <a:gd name="T0" fmla="*/ 8 w 8"/>
                  <a:gd name="T1" fmla="*/ 2 h 9"/>
                  <a:gd name="T2" fmla="*/ 6 w 8"/>
                  <a:gd name="T3" fmla="*/ 7 h 9"/>
                  <a:gd name="T4" fmla="*/ 0 w 8"/>
                  <a:gd name="T5" fmla="*/ 9 h 9"/>
                  <a:gd name="T6" fmla="*/ 2 w 8"/>
                  <a:gd name="T7" fmla="*/ 4 h 9"/>
                  <a:gd name="T8" fmla="*/ 6 w 8"/>
                  <a:gd name="T9" fmla="*/ 0 h 9"/>
                  <a:gd name="T10" fmla="*/ 8 w 8"/>
                  <a:gd name="T11" fmla="*/ 2 h 9"/>
                </a:gdLst>
                <a:ahLst/>
                <a:cxnLst>
                  <a:cxn ang="0">
                    <a:pos x="T0" y="T1"/>
                  </a:cxn>
                  <a:cxn ang="0">
                    <a:pos x="T2" y="T3"/>
                  </a:cxn>
                  <a:cxn ang="0">
                    <a:pos x="T4" y="T5"/>
                  </a:cxn>
                  <a:cxn ang="0">
                    <a:pos x="T6" y="T7"/>
                  </a:cxn>
                  <a:cxn ang="0">
                    <a:pos x="T8" y="T9"/>
                  </a:cxn>
                  <a:cxn ang="0">
                    <a:pos x="T10" y="T11"/>
                  </a:cxn>
                </a:cxnLst>
                <a:rect l="0" t="0" r="r" b="b"/>
                <a:pathLst>
                  <a:path w="8" h="9">
                    <a:moveTo>
                      <a:pt x="8" y="2"/>
                    </a:moveTo>
                    <a:lnTo>
                      <a:pt x="6" y="7"/>
                    </a:lnTo>
                    <a:lnTo>
                      <a:pt x="0" y="9"/>
                    </a:lnTo>
                    <a:lnTo>
                      <a:pt x="2" y="4"/>
                    </a:lnTo>
                    <a:lnTo>
                      <a:pt x="6" y="0"/>
                    </a:lnTo>
                    <a:lnTo>
                      <a:pt x="8" y="2"/>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45" name="Freeform 1213">
                <a:extLst>
                  <a:ext uri="{FF2B5EF4-FFF2-40B4-BE49-F238E27FC236}">
                    <a16:creationId xmlns:a16="http://schemas.microsoft.com/office/drawing/2014/main" id="{9E009D6F-0F55-9D4A-88D1-019296D3BB34}"/>
                  </a:ext>
                </a:extLst>
              </p:cNvPr>
              <p:cNvSpPr>
                <a:spLocks/>
              </p:cNvSpPr>
              <p:nvPr/>
            </p:nvSpPr>
            <p:spPr bwMode="auto">
              <a:xfrm>
                <a:off x="789" y="3912"/>
                <a:ext cx="7" cy="7"/>
              </a:xfrm>
              <a:custGeom>
                <a:avLst/>
                <a:gdLst>
                  <a:gd name="T0" fmla="*/ 7 w 7"/>
                  <a:gd name="T1" fmla="*/ 0 h 7"/>
                  <a:gd name="T2" fmla="*/ 5 w 7"/>
                  <a:gd name="T3" fmla="*/ 7 h 7"/>
                  <a:gd name="T4" fmla="*/ 0 w 7"/>
                  <a:gd name="T5" fmla="*/ 5 h 7"/>
                  <a:gd name="T6" fmla="*/ 0 w 7"/>
                  <a:gd name="T7" fmla="*/ 0 h 7"/>
                  <a:gd name="T8" fmla="*/ 7 w 7"/>
                  <a:gd name="T9" fmla="*/ 0 h 7"/>
                  <a:gd name="T10" fmla="*/ 7 w 7"/>
                  <a:gd name="T11" fmla="*/ 0 h 7"/>
                </a:gdLst>
                <a:ahLst/>
                <a:cxnLst>
                  <a:cxn ang="0">
                    <a:pos x="T0" y="T1"/>
                  </a:cxn>
                  <a:cxn ang="0">
                    <a:pos x="T2" y="T3"/>
                  </a:cxn>
                  <a:cxn ang="0">
                    <a:pos x="T4" y="T5"/>
                  </a:cxn>
                  <a:cxn ang="0">
                    <a:pos x="T6" y="T7"/>
                  </a:cxn>
                  <a:cxn ang="0">
                    <a:pos x="T8" y="T9"/>
                  </a:cxn>
                  <a:cxn ang="0">
                    <a:pos x="T10" y="T11"/>
                  </a:cxn>
                </a:cxnLst>
                <a:rect l="0" t="0" r="r" b="b"/>
                <a:pathLst>
                  <a:path w="7" h="7">
                    <a:moveTo>
                      <a:pt x="7" y="0"/>
                    </a:moveTo>
                    <a:lnTo>
                      <a:pt x="5" y="7"/>
                    </a:lnTo>
                    <a:lnTo>
                      <a:pt x="0" y="5"/>
                    </a:lnTo>
                    <a:lnTo>
                      <a:pt x="0" y="0"/>
                    </a:lnTo>
                    <a:lnTo>
                      <a:pt x="7" y="0"/>
                    </a:lnTo>
                    <a:lnTo>
                      <a:pt x="7"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46" name="Freeform 1214">
                <a:extLst>
                  <a:ext uri="{FF2B5EF4-FFF2-40B4-BE49-F238E27FC236}">
                    <a16:creationId xmlns:a16="http://schemas.microsoft.com/office/drawing/2014/main" id="{4D252885-1AE4-6F4A-90EC-7BE07B6FBA32}"/>
                  </a:ext>
                </a:extLst>
              </p:cNvPr>
              <p:cNvSpPr>
                <a:spLocks/>
              </p:cNvSpPr>
              <p:nvPr/>
            </p:nvSpPr>
            <p:spPr bwMode="auto">
              <a:xfrm>
                <a:off x="789" y="3912"/>
                <a:ext cx="7" cy="7"/>
              </a:xfrm>
              <a:custGeom>
                <a:avLst/>
                <a:gdLst>
                  <a:gd name="T0" fmla="*/ 7 w 7"/>
                  <a:gd name="T1" fmla="*/ 0 h 7"/>
                  <a:gd name="T2" fmla="*/ 5 w 7"/>
                  <a:gd name="T3" fmla="*/ 7 h 7"/>
                  <a:gd name="T4" fmla="*/ 0 w 7"/>
                  <a:gd name="T5" fmla="*/ 5 h 7"/>
                  <a:gd name="T6" fmla="*/ 0 w 7"/>
                  <a:gd name="T7" fmla="*/ 0 h 7"/>
                  <a:gd name="T8" fmla="*/ 7 w 7"/>
                  <a:gd name="T9" fmla="*/ 0 h 7"/>
                  <a:gd name="T10" fmla="*/ 7 w 7"/>
                  <a:gd name="T11" fmla="*/ 0 h 7"/>
                </a:gdLst>
                <a:ahLst/>
                <a:cxnLst>
                  <a:cxn ang="0">
                    <a:pos x="T0" y="T1"/>
                  </a:cxn>
                  <a:cxn ang="0">
                    <a:pos x="T2" y="T3"/>
                  </a:cxn>
                  <a:cxn ang="0">
                    <a:pos x="T4" y="T5"/>
                  </a:cxn>
                  <a:cxn ang="0">
                    <a:pos x="T6" y="T7"/>
                  </a:cxn>
                  <a:cxn ang="0">
                    <a:pos x="T8" y="T9"/>
                  </a:cxn>
                  <a:cxn ang="0">
                    <a:pos x="T10" y="T11"/>
                  </a:cxn>
                </a:cxnLst>
                <a:rect l="0" t="0" r="r" b="b"/>
                <a:pathLst>
                  <a:path w="7" h="7">
                    <a:moveTo>
                      <a:pt x="7" y="0"/>
                    </a:moveTo>
                    <a:lnTo>
                      <a:pt x="5" y="7"/>
                    </a:lnTo>
                    <a:lnTo>
                      <a:pt x="0" y="5"/>
                    </a:lnTo>
                    <a:lnTo>
                      <a:pt x="0" y="0"/>
                    </a:lnTo>
                    <a:lnTo>
                      <a:pt x="7" y="0"/>
                    </a:lnTo>
                    <a:lnTo>
                      <a:pt x="7"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47" name="Freeform 1215">
                <a:extLst>
                  <a:ext uri="{FF2B5EF4-FFF2-40B4-BE49-F238E27FC236}">
                    <a16:creationId xmlns:a16="http://schemas.microsoft.com/office/drawing/2014/main" id="{53729EAB-5E9F-AF49-9FDF-7E5D33E742D1}"/>
                  </a:ext>
                </a:extLst>
              </p:cNvPr>
              <p:cNvSpPr>
                <a:spLocks/>
              </p:cNvSpPr>
              <p:nvPr/>
            </p:nvSpPr>
            <p:spPr bwMode="auto">
              <a:xfrm>
                <a:off x="826" y="3838"/>
                <a:ext cx="8" cy="8"/>
              </a:xfrm>
              <a:custGeom>
                <a:avLst/>
                <a:gdLst>
                  <a:gd name="T0" fmla="*/ 2 w 8"/>
                  <a:gd name="T1" fmla="*/ 0 h 8"/>
                  <a:gd name="T2" fmla="*/ 6 w 8"/>
                  <a:gd name="T3" fmla="*/ 2 h 8"/>
                  <a:gd name="T4" fmla="*/ 8 w 8"/>
                  <a:gd name="T5" fmla="*/ 8 h 8"/>
                  <a:gd name="T6" fmla="*/ 2 w 8"/>
                  <a:gd name="T7" fmla="*/ 6 h 8"/>
                  <a:gd name="T8" fmla="*/ 0 w 8"/>
                  <a:gd name="T9" fmla="*/ 2 h 8"/>
                  <a:gd name="T10" fmla="*/ 2 w 8"/>
                  <a:gd name="T11" fmla="*/ 0 h 8"/>
                </a:gdLst>
                <a:ahLst/>
                <a:cxnLst>
                  <a:cxn ang="0">
                    <a:pos x="T0" y="T1"/>
                  </a:cxn>
                  <a:cxn ang="0">
                    <a:pos x="T2" y="T3"/>
                  </a:cxn>
                  <a:cxn ang="0">
                    <a:pos x="T4" y="T5"/>
                  </a:cxn>
                  <a:cxn ang="0">
                    <a:pos x="T6" y="T7"/>
                  </a:cxn>
                  <a:cxn ang="0">
                    <a:pos x="T8" y="T9"/>
                  </a:cxn>
                  <a:cxn ang="0">
                    <a:pos x="T10" y="T11"/>
                  </a:cxn>
                </a:cxnLst>
                <a:rect l="0" t="0" r="r" b="b"/>
                <a:pathLst>
                  <a:path w="8" h="8">
                    <a:moveTo>
                      <a:pt x="2" y="0"/>
                    </a:moveTo>
                    <a:lnTo>
                      <a:pt x="6" y="2"/>
                    </a:lnTo>
                    <a:lnTo>
                      <a:pt x="8" y="8"/>
                    </a:lnTo>
                    <a:lnTo>
                      <a:pt x="2" y="6"/>
                    </a:lnTo>
                    <a:lnTo>
                      <a:pt x="0" y="2"/>
                    </a:lnTo>
                    <a:lnTo>
                      <a:pt x="2"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48" name="Freeform 1216">
                <a:extLst>
                  <a:ext uri="{FF2B5EF4-FFF2-40B4-BE49-F238E27FC236}">
                    <a16:creationId xmlns:a16="http://schemas.microsoft.com/office/drawing/2014/main" id="{64534098-9632-CC43-8BF5-4E1035B9488A}"/>
                  </a:ext>
                </a:extLst>
              </p:cNvPr>
              <p:cNvSpPr>
                <a:spLocks/>
              </p:cNvSpPr>
              <p:nvPr/>
            </p:nvSpPr>
            <p:spPr bwMode="auto">
              <a:xfrm>
                <a:off x="826" y="3838"/>
                <a:ext cx="8" cy="8"/>
              </a:xfrm>
              <a:custGeom>
                <a:avLst/>
                <a:gdLst>
                  <a:gd name="T0" fmla="*/ 2 w 8"/>
                  <a:gd name="T1" fmla="*/ 0 h 8"/>
                  <a:gd name="T2" fmla="*/ 6 w 8"/>
                  <a:gd name="T3" fmla="*/ 2 h 8"/>
                  <a:gd name="T4" fmla="*/ 8 w 8"/>
                  <a:gd name="T5" fmla="*/ 8 h 8"/>
                  <a:gd name="T6" fmla="*/ 2 w 8"/>
                  <a:gd name="T7" fmla="*/ 6 h 8"/>
                  <a:gd name="T8" fmla="*/ 0 w 8"/>
                  <a:gd name="T9" fmla="*/ 2 h 8"/>
                  <a:gd name="T10" fmla="*/ 2 w 8"/>
                  <a:gd name="T11" fmla="*/ 0 h 8"/>
                </a:gdLst>
                <a:ahLst/>
                <a:cxnLst>
                  <a:cxn ang="0">
                    <a:pos x="T0" y="T1"/>
                  </a:cxn>
                  <a:cxn ang="0">
                    <a:pos x="T2" y="T3"/>
                  </a:cxn>
                  <a:cxn ang="0">
                    <a:pos x="T4" y="T5"/>
                  </a:cxn>
                  <a:cxn ang="0">
                    <a:pos x="T6" y="T7"/>
                  </a:cxn>
                  <a:cxn ang="0">
                    <a:pos x="T8" y="T9"/>
                  </a:cxn>
                  <a:cxn ang="0">
                    <a:pos x="T10" y="T11"/>
                  </a:cxn>
                </a:cxnLst>
                <a:rect l="0" t="0" r="r" b="b"/>
                <a:pathLst>
                  <a:path w="8" h="8">
                    <a:moveTo>
                      <a:pt x="2" y="0"/>
                    </a:moveTo>
                    <a:lnTo>
                      <a:pt x="6" y="2"/>
                    </a:lnTo>
                    <a:lnTo>
                      <a:pt x="8" y="8"/>
                    </a:lnTo>
                    <a:lnTo>
                      <a:pt x="2" y="6"/>
                    </a:lnTo>
                    <a:lnTo>
                      <a:pt x="0" y="2"/>
                    </a:lnTo>
                    <a:lnTo>
                      <a:pt x="2"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49" name="Freeform 1217">
                <a:extLst>
                  <a:ext uri="{FF2B5EF4-FFF2-40B4-BE49-F238E27FC236}">
                    <a16:creationId xmlns:a16="http://schemas.microsoft.com/office/drawing/2014/main" id="{E7E2C050-C42B-1B4B-AB6F-FCA670AC5230}"/>
                  </a:ext>
                </a:extLst>
              </p:cNvPr>
              <p:cNvSpPr>
                <a:spLocks/>
              </p:cNvSpPr>
              <p:nvPr/>
            </p:nvSpPr>
            <p:spPr bwMode="auto">
              <a:xfrm>
                <a:off x="781" y="3836"/>
                <a:ext cx="83" cy="70"/>
              </a:xfrm>
              <a:custGeom>
                <a:avLst/>
                <a:gdLst>
                  <a:gd name="T0" fmla="*/ 38 w 83"/>
                  <a:gd name="T1" fmla="*/ 46 h 70"/>
                  <a:gd name="T2" fmla="*/ 32 w 83"/>
                  <a:gd name="T3" fmla="*/ 53 h 70"/>
                  <a:gd name="T4" fmla="*/ 30 w 83"/>
                  <a:gd name="T5" fmla="*/ 61 h 70"/>
                  <a:gd name="T6" fmla="*/ 15 w 83"/>
                  <a:gd name="T7" fmla="*/ 68 h 70"/>
                  <a:gd name="T8" fmla="*/ 27 w 83"/>
                  <a:gd name="T9" fmla="*/ 55 h 70"/>
                  <a:gd name="T10" fmla="*/ 30 w 83"/>
                  <a:gd name="T11" fmla="*/ 46 h 70"/>
                  <a:gd name="T12" fmla="*/ 19 w 83"/>
                  <a:gd name="T13" fmla="*/ 53 h 70"/>
                  <a:gd name="T14" fmla="*/ 17 w 83"/>
                  <a:gd name="T15" fmla="*/ 44 h 70"/>
                  <a:gd name="T16" fmla="*/ 8 w 83"/>
                  <a:gd name="T17" fmla="*/ 49 h 70"/>
                  <a:gd name="T18" fmla="*/ 19 w 83"/>
                  <a:gd name="T19" fmla="*/ 46 h 70"/>
                  <a:gd name="T20" fmla="*/ 10 w 83"/>
                  <a:gd name="T21" fmla="*/ 61 h 70"/>
                  <a:gd name="T22" fmla="*/ 4 w 83"/>
                  <a:gd name="T23" fmla="*/ 53 h 70"/>
                  <a:gd name="T24" fmla="*/ 6 w 83"/>
                  <a:gd name="T25" fmla="*/ 42 h 70"/>
                  <a:gd name="T26" fmla="*/ 0 w 83"/>
                  <a:gd name="T27" fmla="*/ 32 h 70"/>
                  <a:gd name="T28" fmla="*/ 17 w 83"/>
                  <a:gd name="T29" fmla="*/ 17 h 70"/>
                  <a:gd name="T30" fmla="*/ 27 w 83"/>
                  <a:gd name="T31" fmla="*/ 19 h 70"/>
                  <a:gd name="T32" fmla="*/ 27 w 83"/>
                  <a:gd name="T33" fmla="*/ 27 h 70"/>
                  <a:gd name="T34" fmla="*/ 32 w 83"/>
                  <a:gd name="T35" fmla="*/ 38 h 70"/>
                  <a:gd name="T36" fmla="*/ 32 w 83"/>
                  <a:gd name="T37" fmla="*/ 21 h 70"/>
                  <a:gd name="T38" fmla="*/ 32 w 83"/>
                  <a:gd name="T39" fmla="*/ 21 h 70"/>
                  <a:gd name="T40" fmla="*/ 32 w 83"/>
                  <a:gd name="T41" fmla="*/ 15 h 70"/>
                  <a:gd name="T42" fmla="*/ 34 w 83"/>
                  <a:gd name="T43" fmla="*/ 6 h 70"/>
                  <a:gd name="T44" fmla="*/ 42 w 83"/>
                  <a:gd name="T45" fmla="*/ 12 h 70"/>
                  <a:gd name="T46" fmla="*/ 45 w 83"/>
                  <a:gd name="T47" fmla="*/ 12 h 70"/>
                  <a:gd name="T48" fmla="*/ 49 w 83"/>
                  <a:gd name="T49" fmla="*/ 10 h 70"/>
                  <a:gd name="T50" fmla="*/ 53 w 83"/>
                  <a:gd name="T51" fmla="*/ 10 h 70"/>
                  <a:gd name="T52" fmla="*/ 53 w 83"/>
                  <a:gd name="T53" fmla="*/ 0 h 70"/>
                  <a:gd name="T54" fmla="*/ 62 w 83"/>
                  <a:gd name="T55" fmla="*/ 4 h 70"/>
                  <a:gd name="T56" fmla="*/ 68 w 83"/>
                  <a:gd name="T57" fmla="*/ 10 h 70"/>
                  <a:gd name="T58" fmla="*/ 76 w 83"/>
                  <a:gd name="T59" fmla="*/ 8 h 70"/>
                  <a:gd name="T60" fmla="*/ 74 w 83"/>
                  <a:gd name="T61" fmla="*/ 19 h 70"/>
                  <a:gd name="T62" fmla="*/ 83 w 83"/>
                  <a:gd name="T63" fmla="*/ 27 h 70"/>
                  <a:gd name="T64" fmla="*/ 70 w 83"/>
                  <a:gd name="T65" fmla="*/ 34 h 70"/>
                  <a:gd name="T66" fmla="*/ 59 w 83"/>
                  <a:gd name="T67" fmla="*/ 32 h 70"/>
                  <a:gd name="T68" fmla="*/ 68 w 83"/>
                  <a:gd name="T69" fmla="*/ 40 h 70"/>
                  <a:gd name="T70" fmla="*/ 59 w 83"/>
                  <a:gd name="T71" fmla="*/ 42 h 70"/>
                  <a:gd name="T72" fmla="*/ 49 w 83"/>
                  <a:gd name="T73" fmla="*/ 40 h 70"/>
                  <a:gd name="T74" fmla="*/ 49 w 83"/>
                  <a:gd name="T75"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70">
                    <a:moveTo>
                      <a:pt x="42" y="49"/>
                    </a:moveTo>
                    <a:lnTo>
                      <a:pt x="38" y="46"/>
                    </a:lnTo>
                    <a:lnTo>
                      <a:pt x="36" y="53"/>
                    </a:lnTo>
                    <a:lnTo>
                      <a:pt x="32" y="53"/>
                    </a:lnTo>
                    <a:lnTo>
                      <a:pt x="36" y="57"/>
                    </a:lnTo>
                    <a:lnTo>
                      <a:pt x="30" y="61"/>
                    </a:lnTo>
                    <a:lnTo>
                      <a:pt x="21" y="70"/>
                    </a:lnTo>
                    <a:lnTo>
                      <a:pt x="15" y="68"/>
                    </a:lnTo>
                    <a:lnTo>
                      <a:pt x="17" y="64"/>
                    </a:lnTo>
                    <a:lnTo>
                      <a:pt x="27" y="55"/>
                    </a:lnTo>
                    <a:lnTo>
                      <a:pt x="23" y="55"/>
                    </a:lnTo>
                    <a:lnTo>
                      <a:pt x="30" y="46"/>
                    </a:lnTo>
                    <a:lnTo>
                      <a:pt x="23" y="51"/>
                    </a:lnTo>
                    <a:lnTo>
                      <a:pt x="19" y="53"/>
                    </a:lnTo>
                    <a:lnTo>
                      <a:pt x="21" y="46"/>
                    </a:lnTo>
                    <a:lnTo>
                      <a:pt x="17" y="44"/>
                    </a:lnTo>
                    <a:lnTo>
                      <a:pt x="10" y="44"/>
                    </a:lnTo>
                    <a:lnTo>
                      <a:pt x="8" y="49"/>
                    </a:lnTo>
                    <a:lnTo>
                      <a:pt x="15" y="46"/>
                    </a:lnTo>
                    <a:lnTo>
                      <a:pt x="19" y="46"/>
                    </a:lnTo>
                    <a:lnTo>
                      <a:pt x="17" y="57"/>
                    </a:lnTo>
                    <a:lnTo>
                      <a:pt x="10" y="61"/>
                    </a:lnTo>
                    <a:lnTo>
                      <a:pt x="10" y="55"/>
                    </a:lnTo>
                    <a:lnTo>
                      <a:pt x="4" y="53"/>
                    </a:lnTo>
                    <a:lnTo>
                      <a:pt x="6" y="46"/>
                    </a:lnTo>
                    <a:lnTo>
                      <a:pt x="6" y="42"/>
                    </a:lnTo>
                    <a:lnTo>
                      <a:pt x="4" y="36"/>
                    </a:lnTo>
                    <a:lnTo>
                      <a:pt x="0" y="32"/>
                    </a:lnTo>
                    <a:lnTo>
                      <a:pt x="6" y="23"/>
                    </a:lnTo>
                    <a:lnTo>
                      <a:pt x="17" y="17"/>
                    </a:lnTo>
                    <a:lnTo>
                      <a:pt x="23" y="17"/>
                    </a:lnTo>
                    <a:lnTo>
                      <a:pt x="27" y="19"/>
                    </a:lnTo>
                    <a:lnTo>
                      <a:pt x="23" y="23"/>
                    </a:lnTo>
                    <a:lnTo>
                      <a:pt x="27" y="27"/>
                    </a:lnTo>
                    <a:lnTo>
                      <a:pt x="30" y="32"/>
                    </a:lnTo>
                    <a:lnTo>
                      <a:pt x="32" y="38"/>
                    </a:lnTo>
                    <a:lnTo>
                      <a:pt x="32" y="32"/>
                    </a:lnTo>
                    <a:lnTo>
                      <a:pt x="32" y="21"/>
                    </a:lnTo>
                    <a:lnTo>
                      <a:pt x="36" y="25"/>
                    </a:lnTo>
                    <a:lnTo>
                      <a:pt x="32" y="21"/>
                    </a:lnTo>
                    <a:lnTo>
                      <a:pt x="36" y="17"/>
                    </a:lnTo>
                    <a:lnTo>
                      <a:pt x="32" y="15"/>
                    </a:lnTo>
                    <a:lnTo>
                      <a:pt x="30" y="8"/>
                    </a:lnTo>
                    <a:lnTo>
                      <a:pt x="34" y="6"/>
                    </a:lnTo>
                    <a:lnTo>
                      <a:pt x="40" y="6"/>
                    </a:lnTo>
                    <a:lnTo>
                      <a:pt x="42" y="12"/>
                    </a:lnTo>
                    <a:lnTo>
                      <a:pt x="42" y="17"/>
                    </a:lnTo>
                    <a:lnTo>
                      <a:pt x="45" y="12"/>
                    </a:lnTo>
                    <a:lnTo>
                      <a:pt x="49" y="17"/>
                    </a:lnTo>
                    <a:lnTo>
                      <a:pt x="49" y="10"/>
                    </a:lnTo>
                    <a:lnTo>
                      <a:pt x="53" y="17"/>
                    </a:lnTo>
                    <a:lnTo>
                      <a:pt x="53" y="10"/>
                    </a:lnTo>
                    <a:lnTo>
                      <a:pt x="55" y="6"/>
                    </a:lnTo>
                    <a:lnTo>
                      <a:pt x="53" y="0"/>
                    </a:lnTo>
                    <a:lnTo>
                      <a:pt x="57" y="4"/>
                    </a:lnTo>
                    <a:lnTo>
                      <a:pt x="62" y="4"/>
                    </a:lnTo>
                    <a:lnTo>
                      <a:pt x="64" y="15"/>
                    </a:lnTo>
                    <a:lnTo>
                      <a:pt x="68" y="10"/>
                    </a:lnTo>
                    <a:lnTo>
                      <a:pt x="72" y="6"/>
                    </a:lnTo>
                    <a:lnTo>
                      <a:pt x="76" y="8"/>
                    </a:lnTo>
                    <a:lnTo>
                      <a:pt x="79" y="15"/>
                    </a:lnTo>
                    <a:lnTo>
                      <a:pt x="74" y="19"/>
                    </a:lnTo>
                    <a:lnTo>
                      <a:pt x="79" y="25"/>
                    </a:lnTo>
                    <a:lnTo>
                      <a:pt x="83" y="27"/>
                    </a:lnTo>
                    <a:lnTo>
                      <a:pt x="74" y="36"/>
                    </a:lnTo>
                    <a:lnTo>
                      <a:pt x="70" y="34"/>
                    </a:lnTo>
                    <a:lnTo>
                      <a:pt x="66" y="29"/>
                    </a:lnTo>
                    <a:lnTo>
                      <a:pt x="59" y="32"/>
                    </a:lnTo>
                    <a:lnTo>
                      <a:pt x="64" y="34"/>
                    </a:lnTo>
                    <a:lnTo>
                      <a:pt x="68" y="40"/>
                    </a:lnTo>
                    <a:lnTo>
                      <a:pt x="64" y="44"/>
                    </a:lnTo>
                    <a:lnTo>
                      <a:pt x="59" y="42"/>
                    </a:lnTo>
                    <a:lnTo>
                      <a:pt x="55" y="40"/>
                    </a:lnTo>
                    <a:lnTo>
                      <a:pt x="49" y="40"/>
                    </a:lnTo>
                    <a:lnTo>
                      <a:pt x="53" y="46"/>
                    </a:lnTo>
                    <a:lnTo>
                      <a:pt x="49" y="44"/>
                    </a:lnTo>
                    <a:lnTo>
                      <a:pt x="42" y="49"/>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50" name="Freeform 1218">
                <a:extLst>
                  <a:ext uri="{FF2B5EF4-FFF2-40B4-BE49-F238E27FC236}">
                    <a16:creationId xmlns:a16="http://schemas.microsoft.com/office/drawing/2014/main" id="{14196FCC-471B-BF4B-B7D4-3E66C075D368}"/>
                  </a:ext>
                </a:extLst>
              </p:cNvPr>
              <p:cNvSpPr>
                <a:spLocks/>
              </p:cNvSpPr>
              <p:nvPr/>
            </p:nvSpPr>
            <p:spPr bwMode="auto">
              <a:xfrm>
                <a:off x="781" y="3836"/>
                <a:ext cx="83" cy="70"/>
              </a:xfrm>
              <a:custGeom>
                <a:avLst/>
                <a:gdLst>
                  <a:gd name="T0" fmla="*/ 38 w 83"/>
                  <a:gd name="T1" fmla="*/ 46 h 70"/>
                  <a:gd name="T2" fmla="*/ 32 w 83"/>
                  <a:gd name="T3" fmla="*/ 53 h 70"/>
                  <a:gd name="T4" fmla="*/ 30 w 83"/>
                  <a:gd name="T5" fmla="*/ 61 h 70"/>
                  <a:gd name="T6" fmla="*/ 15 w 83"/>
                  <a:gd name="T7" fmla="*/ 68 h 70"/>
                  <a:gd name="T8" fmla="*/ 27 w 83"/>
                  <a:gd name="T9" fmla="*/ 55 h 70"/>
                  <a:gd name="T10" fmla="*/ 30 w 83"/>
                  <a:gd name="T11" fmla="*/ 46 h 70"/>
                  <a:gd name="T12" fmla="*/ 19 w 83"/>
                  <a:gd name="T13" fmla="*/ 53 h 70"/>
                  <a:gd name="T14" fmla="*/ 17 w 83"/>
                  <a:gd name="T15" fmla="*/ 44 h 70"/>
                  <a:gd name="T16" fmla="*/ 8 w 83"/>
                  <a:gd name="T17" fmla="*/ 49 h 70"/>
                  <a:gd name="T18" fmla="*/ 19 w 83"/>
                  <a:gd name="T19" fmla="*/ 46 h 70"/>
                  <a:gd name="T20" fmla="*/ 10 w 83"/>
                  <a:gd name="T21" fmla="*/ 61 h 70"/>
                  <a:gd name="T22" fmla="*/ 4 w 83"/>
                  <a:gd name="T23" fmla="*/ 53 h 70"/>
                  <a:gd name="T24" fmla="*/ 6 w 83"/>
                  <a:gd name="T25" fmla="*/ 42 h 70"/>
                  <a:gd name="T26" fmla="*/ 0 w 83"/>
                  <a:gd name="T27" fmla="*/ 32 h 70"/>
                  <a:gd name="T28" fmla="*/ 17 w 83"/>
                  <a:gd name="T29" fmla="*/ 17 h 70"/>
                  <a:gd name="T30" fmla="*/ 27 w 83"/>
                  <a:gd name="T31" fmla="*/ 19 h 70"/>
                  <a:gd name="T32" fmla="*/ 27 w 83"/>
                  <a:gd name="T33" fmla="*/ 27 h 70"/>
                  <a:gd name="T34" fmla="*/ 32 w 83"/>
                  <a:gd name="T35" fmla="*/ 38 h 70"/>
                  <a:gd name="T36" fmla="*/ 32 w 83"/>
                  <a:gd name="T37" fmla="*/ 21 h 70"/>
                  <a:gd name="T38" fmla="*/ 32 w 83"/>
                  <a:gd name="T39" fmla="*/ 21 h 70"/>
                  <a:gd name="T40" fmla="*/ 32 w 83"/>
                  <a:gd name="T41" fmla="*/ 15 h 70"/>
                  <a:gd name="T42" fmla="*/ 34 w 83"/>
                  <a:gd name="T43" fmla="*/ 6 h 70"/>
                  <a:gd name="T44" fmla="*/ 42 w 83"/>
                  <a:gd name="T45" fmla="*/ 12 h 70"/>
                  <a:gd name="T46" fmla="*/ 45 w 83"/>
                  <a:gd name="T47" fmla="*/ 12 h 70"/>
                  <a:gd name="T48" fmla="*/ 49 w 83"/>
                  <a:gd name="T49" fmla="*/ 10 h 70"/>
                  <a:gd name="T50" fmla="*/ 53 w 83"/>
                  <a:gd name="T51" fmla="*/ 10 h 70"/>
                  <a:gd name="T52" fmla="*/ 53 w 83"/>
                  <a:gd name="T53" fmla="*/ 0 h 70"/>
                  <a:gd name="T54" fmla="*/ 62 w 83"/>
                  <a:gd name="T55" fmla="*/ 4 h 70"/>
                  <a:gd name="T56" fmla="*/ 68 w 83"/>
                  <a:gd name="T57" fmla="*/ 10 h 70"/>
                  <a:gd name="T58" fmla="*/ 76 w 83"/>
                  <a:gd name="T59" fmla="*/ 8 h 70"/>
                  <a:gd name="T60" fmla="*/ 74 w 83"/>
                  <a:gd name="T61" fmla="*/ 19 h 70"/>
                  <a:gd name="T62" fmla="*/ 83 w 83"/>
                  <a:gd name="T63" fmla="*/ 27 h 70"/>
                  <a:gd name="T64" fmla="*/ 70 w 83"/>
                  <a:gd name="T65" fmla="*/ 34 h 70"/>
                  <a:gd name="T66" fmla="*/ 59 w 83"/>
                  <a:gd name="T67" fmla="*/ 32 h 70"/>
                  <a:gd name="T68" fmla="*/ 68 w 83"/>
                  <a:gd name="T69" fmla="*/ 40 h 70"/>
                  <a:gd name="T70" fmla="*/ 59 w 83"/>
                  <a:gd name="T71" fmla="*/ 42 h 70"/>
                  <a:gd name="T72" fmla="*/ 49 w 83"/>
                  <a:gd name="T73" fmla="*/ 40 h 70"/>
                  <a:gd name="T74" fmla="*/ 49 w 83"/>
                  <a:gd name="T75"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70">
                    <a:moveTo>
                      <a:pt x="42" y="49"/>
                    </a:moveTo>
                    <a:lnTo>
                      <a:pt x="38" y="46"/>
                    </a:lnTo>
                    <a:lnTo>
                      <a:pt x="36" y="53"/>
                    </a:lnTo>
                    <a:lnTo>
                      <a:pt x="32" y="53"/>
                    </a:lnTo>
                    <a:lnTo>
                      <a:pt x="36" y="57"/>
                    </a:lnTo>
                    <a:lnTo>
                      <a:pt x="30" y="61"/>
                    </a:lnTo>
                    <a:lnTo>
                      <a:pt x="21" y="70"/>
                    </a:lnTo>
                    <a:lnTo>
                      <a:pt x="15" y="68"/>
                    </a:lnTo>
                    <a:lnTo>
                      <a:pt x="17" y="64"/>
                    </a:lnTo>
                    <a:lnTo>
                      <a:pt x="27" y="55"/>
                    </a:lnTo>
                    <a:lnTo>
                      <a:pt x="23" y="55"/>
                    </a:lnTo>
                    <a:lnTo>
                      <a:pt x="30" y="46"/>
                    </a:lnTo>
                    <a:lnTo>
                      <a:pt x="23" y="51"/>
                    </a:lnTo>
                    <a:lnTo>
                      <a:pt x="19" y="53"/>
                    </a:lnTo>
                    <a:lnTo>
                      <a:pt x="21" y="46"/>
                    </a:lnTo>
                    <a:lnTo>
                      <a:pt x="17" y="44"/>
                    </a:lnTo>
                    <a:lnTo>
                      <a:pt x="10" y="44"/>
                    </a:lnTo>
                    <a:lnTo>
                      <a:pt x="8" y="49"/>
                    </a:lnTo>
                    <a:lnTo>
                      <a:pt x="15" y="46"/>
                    </a:lnTo>
                    <a:lnTo>
                      <a:pt x="19" y="46"/>
                    </a:lnTo>
                    <a:lnTo>
                      <a:pt x="17" y="57"/>
                    </a:lnTo>
                    <a:lnTo>
                      <a:pt x="10" y="61"/>
                    </a:lnTo>
                    <a:lnTo>
                      <a:pt x="10" y="55"/>
                    </a:lnTo>
                    <a:lnTo>
                      <a:pt x="4" y="53"/>
                    </a:lnTo>
                    <a:lnTo>
                      <a:pt x="6" y="46"/>
                    </a:lnTo>
                    <a:lnTo>
                      <a:pt x="6" y="42"/>
                    </a:lnTo>
                    <a:lnTo>
                      <a:pt x="4" y="36"/>
                    </a:lnTo>
                    <a:lnTo>
                      <a:pt x="0" y="32"/>
                    </a:lnTo>
                    <a:lnTo>
                      <a:pt x="6" y="23"/>
                    </a:lnTo>
                    <a:lnTo>
                      <a:pt x="17" y="17"/>
                    </a:lnTo>
                    <a:lnTo>
                      <a:pt x="23" y="17"/>
                    </a:lnTo>
                    <a:lnTo>
                      <a:pt x="27" y="19"/>
                    </a:lnTo>
                    <a:lnTo>
                      <a:pt x="23" y="23"/>
                    </a:lnTo>
                    <a:lnTo>
                      <a:pt x="27" y="27"/>
                    </a:lnTo>
                    <a:lnTo>
                      <a:pt x="30" y="32"/>
                    </a:lnTo>
                    <a:lnTo>
                      <a:pt x="32" y="38"/>
                    </a:lnTo>
                    <a:lnTo>
                      <a:pt x="32" y="32"/>
                    </a:lnTo>
                    <a:lnTo>
                      <a:pt x="32" y="21"/>
                    </a:lnTo>
                    <a:lnTo>
                      <a:pt x="36" y="25"/>
                    </a:lnTo>
                    <a:lnTo>
                      <a:pt x="32" y="21"/>
                    </a:lnTo>
                    <a:lnTo>
                      <a:pt x="36" y="17"/>
                    </a:lnTo>
                    <a:lnTo>
                      <a:pt x="32" y="15"/>
                    </a:lnTo>
                    <a:lnTo>
                      <a:pt x="30" y="8"/>
                    </a:lnTo>
                    <a:lnTo>
                      <a:pt x="34" y="6"/>
                    </a:lnTo>
                    <a:lnTo>
                      <a:pt x="40" y="6"/>
                    </a:lnTo>
                    <a:lnTo>
                      <a:pt x="42" y="12"/>
                    </a:lnTo>
                    <a:lnTo>
                      <a:pt x="42" y="17"/>
                    </a:lnTo>
                    <a:lnTo>
                      <a:pt x="45" y="12"/>
                    </a:lnTo>
                    <a:lnTo>
                      <a:pt x="49" y="17"/>
                    </a:lnTo>
                    <a:lnTo>
                      <a:pt x="49" y="10"/>
                    </a:lnTo>
                    <a:lnTo>
                      <a:pt x="53" y="17"/>
                    </a:lnTo>
                    <a:lnTo>
                      <a:pt x="53" y="10"/>
                    </a:lnTo>
                    <a:lnTo>
                      <a:pt x="55" y="6"/>
                    </a:lnTo>
                    <a:lnTo>
                      <a:pt x="53" y="0"/>
                    </a:lnTo>
                    <a:lnTo>
                      <a:pt x="57" y="4"/>
                    </a:lnTo>
                    <a:lnTo>
                      <a:pt x="62" y="4"/>
                    </a:lnTo>
                    <a:lnTo>
                      <a:pt x="64" y="15"/>
                    </a:lnTo>
                    <a:lnTo>
                      <a:pt x="68" y="10"/>
                    </a:lnTo>
                    <a:lnTo>
                      <a:pt x="72" y="6"/>
                    </a:lnTo>
                    <a:lnTo>
                      <a:pt x="76" y="8"/>
                    </a:lnTo>
                    <a:lnTo>
                      <a:pt x="79" y="15"/>
                    </a:lnTo>
                    <a:lnTo>
                      <a:pt x="74" y="19"/>
                    </a:lnTo>
                    <a:lnTo>
                      <a:pt x="79" y="25"/>
                    </a:lnTo>
                    <a:lnTo>
                      <a:pt x="83" y="27"/>
                    </a:lnTo>
                    <a:lnTo>
                      <a:pt x="74" y="36"/>
                    </a:lnTo>
                    <a:lnTo>
                      <a:pt x="70" y="34"/>
                    </a:lnTo>
                    <a:lnTo>
                      <a:pt x="66" y="29"/>
                    </a:lnTo>
                    <a:lnTo>
                      <a:pt x="59" y="32"/>
                    </a:lnTo>
                    <a:lnTo>
                      <a:pt x="64" y="34"/>
                    </a:lnTo>
                    <a:lnTo>
                      <a:pt x="68" y="40"/>
                    </a:lnTo>
                    <a:lnTo>
                      <a:pt x="64" y="44"/>
                    </a:lnTo>
                    <a:lnTo>
                      <a:pt x="59" y="42"/>
                    </a:lnTo>
                    <a:lnTo>
                      <a:pt x="55" y="40"/>
                    </a:lnTo>
                    <a:lnTo>
                      <a:pt x="49" y="40"/>
                    </a:lnTo>
                    <a:lnTo>
                      <a:pt x="53" y="46"/>
                    </a:lnTo>
                    <a:lnTo>
                      <a:pt x="49" y="44"/>
                    </a:lnTo>
                    <a:lnTo>
                      <a:pt x="42" y="49"/>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51" name="Freeform 1219">
                <a:extLst>
                  <a:ext uri="{FF2B5EF4-FFF2-40B4-BE49-F238E27FC236}">
                    <a16:creationId xmlns:a16="http://schemas.microsoft.com/office/drawing/2014/main" id="{AE3F68F9-248B-6549-80C6-318D6CB28965}"/>
                  </a:ext>
                </a:extLst>
              </p:cNvPr>
              <p:cNvSpPr>
                <a:spLocks/>
              </p:cNvSpPr>
              <p:nvPr/>
            </p:nvSpPr>
            <p:spPr bwMode="auto">
              <a:xfrm>
                <a:off x="823" y="3885"/>
                <a:ext cx="15" cy="8"/>
              </a:xfrm>
              <a:custGeom>
                <a:avLst/>
                <a:gdLst>
                  <a:gd name="T0" fmla="*/ 15 w 15"/>
                  <a:gd name="T1" fmla="*/ 2 h 8"/>
                  <a:gd name="T2" fmla="*/ 9 w 15"/>
                  <a:gd name="T3" fmla="*/ 4 h 8"/>
                  <a:gd name="T4" fmla="*/ 5 w 15"/>
                  <a:gd name="T5" fmla="*/ 8 h 8"/>
                  <a:gd name="T6" fmla="*/ 0 w 15"/>
                  <a:gd name="T7" fmla="*/ 4 h 8"/>
                  <a:gd name="T8" fmla="*/ 3 w 15"/>
                  <a:gd name="T9" fmla="*/ 0 h 8"/>
                  <a:gd name="T10" fmla="*/ 7 w 15"/>
                  <a:gd name="T11" fmla="*/ 0 h 8"/>
                  <a:gd name="T12" fmla="*/ 11 w 15"/>
                  <a:gd name="T13" fmla="*/ 0 h 8"/>
                  <a:gd name="T14" fmla="*/ 15 w 15"/>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8">
                    <a:moveTo>
                      <a:pt x="15" y="2"/>
                    </a:moveTo>
                    <a:lnTo>
                      <a:pt x="9" y="4"/>
                    </a:lnTo>
                    <a:lnTo>
                      <a:pt x="5" y="8"/>
                    </a:lnTo>
                    <a:lnTo>
                      <a:pt x="0" y="4"/>
                    </a:lnTo>
                    <a:lnTo>
                      <a:pt x="3" y="0"/>
                    </a:lnTo>
                    <a:lnTo>
                      <a:pt x="7" y="0"/>
                    </a:lnTo>
                    <a:lnTo>
                      <a:pt x="11" y="0"/>
                    </a:lnTo>
                    <a:lnTo>
                      <a:pt x="15" y="2"/>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52" name="Freeform 1220">
                <a:extLst>
                  <a:ext uri="{FF2B5EF4-FFF2-40B4-BE49-F238E27FC236}">
                    <a16:creationId xmlns:a16="http://schemas.microsoft.com/office/drawing/2014/main" id="{EE282EE9-287F-4241-91AC-76CBF08BF789}"/>
                  </a:ext>
                </a:extLst>
              </p:cNvPr>
              <p:cNvSpPr>
                <a:spLocks/>
              </p:cNvSpPr>
              <p:nvPr/>
            </p:nvSpPr>
            <p:spPr bwMode="auto">
              <a:xfrm>
                <a:off x="823" y="3885"/>
                <a:ext cx="15" cy="8"/>
              </a:xfrm>
              <a:custGeom>
                <a:avLst/>
                <a:gdLst>
                  <a:gd name="T0" fmla="*/ 15 w 15"/>
                  <a:gd name="T1" fmla="*/ 2 h 8"/>
                  <a:gd name="T2" fmla="*/ 9 w 15"/>
                  <a:gd name="T3" fmla="*/ 4 h 8"/>
                  <a:gd name="T4" fmla="*/ 5 w 15"/>
                  <a:gd name="T5" fmla="*/ 8 h 8"/>
                  <a:gd name="T6" fmla="*/ 0 w 15"/>
                  <a:gd name="T7" fmla="*/ 4 h 8"/>
                  <a:gd name="T8" fmla="*/ 3 w 15"/>
                  <a:gd name="T9" fmla="*/ 0 h 8"/>
                  <a:gd name="T10" fmla="*/ 7 w 15"/>
                  <a:gd name="T11" fmla="*/ 0 h 8"/>
                  <a:gd name="T12" fmla="*/ 11 w 15"/>
                  <a:gd name="T13" fmla="*/ 0 h 8"/>
                  <a:gd name="T14" fmla="*/ 15 w 15"/>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8">
                    <a:moveTo>
                      <a:pt x="15" y="2"/>
                    </a:moveTo>
                    <a:lnTo>
                      <a:pt x="9" y="4"/>
                    </a:lnTo>
                    <a:lnTo>
                      <a:pt x="5" y="8"/>
                    </a:lnTo>
                    <a:lnTo>
                      <a:pt x="0" y="4"/>
                    </a:lnTo>
                    <a:lnTo>
                      <a:pt x="3" y="0"/>
                    </a:lnTo>
                    <a:lnTo>
                      <a:pt x="7" y="0"/>
                    </a:lnTo>
                    <a:lnTo>
                      <a:pt x="11" y="0"/>
                    </a:lnTo>
                    <a:lnTo>
                      <a:pt x="15" y="2"/>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53" name="Freeform 1221">
                <a:extLst>
                  <a:ext uri="{FF2B5EF4-FFF2-40B4-BE49-F238E27FC236}">
                    <a16:creationId xmlns:a16="http://schemas.microsoft.com/office/drawing/2014/main" id="{C18B53CD-E49D-E746-98A4-5BBAB76B5AD2}"/>
                  </a:ext>
                </a:extLst>
              </p:cNvPr>
              <p:cNvSpPr>
                <a:spLocks/>
              </p:cNvSpPr>
              <p:nvPr/>
            </p:nvSpPr>
            <p:spPr bwMode="auto">
              <a:xfrm>
                <a:off x="857" y="3802"/>
                <a:ext cx="9" cy="8"/>
              </a:xfrm>
              <a:custGeom>
                <a:avLst/>
                <a:gdLst>
                  <a:gd name="T0" fmla="*/ 9 w 9"/>
                  <a:gd name="T1" fmla="*/ 4 h 8"/>
                  <a:gd name="T2" fmla="*/ 5 w 9"/>
                  <a:gd name="T3" fmla="*/ 8 h 8"/>
                  <a:gd name="T4" fmla="*/ 0 w 9"/>
                  <a:gd name="T5" fmla="*/ 8 h 8"/>
                  <a:gd name="T6" fmla="*/ 3 w 9"/>
                  <a:gd name="T7" fmla="*/ 4 h 8"/>
                  <a:gd name="T8" fmla="*/ 7 w 9"/>
                  <a:gd name="T9" fmla="*/ 0 h 8"/>
                  <a:gd name="T10" fmla="*/ 9 w 9"/>
                  <a:gd name="T11" fmla="*/ 4 h 8"/>
                </a:gdLst>
                <a:ahLst/>
                <a:cxnLst>
                  <a:cxn ang="0">
                    <a:pos x="T0" y="T1"/>
                  </a:cxn>
                  <a:cxn ang="0">
                    <a:pos x="T2" y="T3"/>
                  </a:cxn>
                  <a:cxn ang="0">
                    <a:pos x="T4" y="T5"/>
                  </a:cxn>
                  <a:cxn ang="0">
                    <a:pos x="T6" y="T7"/>
                  </a:cxn>
                  <a:cxn ang="0">
                    <a:pos x="T8" y="T9"/>
                  </a:cxn>
                  <a:cxn ang="0">
                    <a:pos x="T10" y="T11"/>
                  </a:cxn>
                </a:cxnLst>
                <a:rect l="0" t="0" r="r" b="b"/>
                <a:pathLst>
                  <a:path w="9" h="8">
                    <a:moveTo>
                      <a:pt x="9" y="4"/>
                    </a:moveTo>
                    <a:lnTo>
                      <a:pt x="5" y="8"/>
                    </a:lnTo>
                    <a:lnTo>
                      <a:pt x="0" y="8"/>
                    </a:lnTo>
                    <a:lnTo>
                      <a:pt x="3" y="4"/>
                    </a:lnTo>
                    <a:lnTo>
                      <a:pt x="7" y="0"/>
                    </a:lnTo>
                    <a:lnTo>
                      <a:pt x="9" y="4"/>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54" name="Freeform 1222">
                <a:extLst>
                  <a:ext uri="{FF2B5EF4-FFF2-40B4-BE49-F238E27FC236}">
                    <a16:creationId xmlns:a16="http://schemas.microsoft.com/office/drawing/2014/main" id="{2F8774D6-6EC1-E845-8F0F-20733B4F1F8D}"/>
                  </a:ext>
                </a:extLst>
              </p:cNvPr>
              <p:cNvSpPr>
                <a:spLocks/>
              </p:cNvSpPr>
              <p:nvPr/>
            </p:nvSpPr>
            <p:spPr bwMode="auto">
              <a:xfrm>
                <a:off x="857" y="3802"/>
                <a:ext cx="9" cy="8"/>
              </a:xfrm>
              <a:custGeom>
                <a:avLst/>
                <a:gdLst>
                  <a:gd name="T0" fmla="*/ 9 w 9"/>
                  <a:gd name="T1" fmla="*/ 4 h 8"/>
                  <a:gd name="T2" fmla="*/ 5 w 9"/>
                  <a:gd name="T3" fmla="*/ 8 h 8"/>
                  <a:gd name="T4" fmla="*/ 0 w 9"/>
                  <a:gd name="T5" fmla="*/ 8 h 8"/>
                  <a:gd name="T6" fmla="*/ 3 w 9"/>
                  <a:gd name="T7" fmla="*/ 4 h 8"/>
                  <a:gd name="T8" fmla="*/ 7 w 9"/>
                  <a:gd name="T9" fmla="*/ 0 h 8"/>
                  <a:gd name="T10" fmla="*/ 9 w 9"/>
                  <a:gd name="T11" fmla="*/ 4 h 8"/>
                </a:gdLst>
                <a:ahLst/>
                <a:cxnLst>
                  <a:cxn ang="0">
                    <a:pos x="T0" y="T1"/>
                  </a:cxn>
                  <a:cxn ang="0">
                    <a:pos x="T2" y="T3"/>
                  </a:cxn>
                  <a:cxn ang="0">
                    <a:pos x="T4" y="T5"/>
                  </a:cxn>
                  <a:cxn ang="0">
                    <a:pos x="T6" y="T7"/>
                  </a:cxn>
                  <a:cxn ang="0">
                    <a:pos x="T8" y="T9"/>
                  </a:cxn>
                  <a:cxn ang="0">
                    <a:pos x="T10" y="T11"/>
                  </a:cxn>
                </a:cxnLst>
                <a:rect l="0" t="0" r="r" b="b"/>
                <a:pathLst>
                  <a:path w="9" h="8">
                    <a:moveTo>
                      <a:pt x="9" y="4"/>
                    </a:moveTo>
                    <a:lnTo>
                      <a:pt x="5" y="8"/>
                    </a:lnTo>
                    <a:lnTo>
                      <a:pt x="0" y="8"/>
                    </a:lnTo>
                    <a:lnTo>
                      <a:pt x="3" y="4"/>
                    </a:lnTo>
                    <a:lnTo>
                      <a:pt x="7" y="0"/>
                    </a:lnTo>
                    <a:lnTo>
                      <a:pt x="9" y="4"/>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55" name="Freeform 1223">
                <a:extLst>
                  <a:ext uri="{FF2B5EF4-FFF2-40B4-BE49-F238E27FC236}">
                    <a16:creationId xmlns:a16="http://schemas.microsoft.com/office/drawing/2014/main" id="{591DB031-8F1B-114C-A8FF-0F4BAA4F3543}"/>
                  </a:ext>
                </a:extLst>
              </p:cNvPr>
              <p:cNvSpPr>
                <a:spLocks/>
              </p:cNvSpPr>
              <p:nvPr/>
            </p:nvSpPr>
            <p:spPr bwMode="auto">
              <a:xfrm>
                <a:off x="887" y="3695"/>
                <a:ext cx="5" cy="6"/>
              </a:xfrm>
              <a:custGeom>
                <a:avLst/>
                <a:gdLst>
                  <a:gd name="T0" fmla="*/ 5 w 5"/>
                  <a:gd name="T1" fmla="*/ 2 h 6"/>
                  <a:gd name="T2" fmla="*/ 0 w 5"/>
                  <a:gd name="T3" fmla="*/ 6 h 6"/>
                  <a:gd name="T4" fmla="*/ 0 w 5"/>
                  <a:gd name="T5" fmla="*/ 0 h 6"/>
                  <a:gd name="T6" fmla="*/ 5 w 5"/>
                  <a:gd name="T7" fmla="*/ 2 h 6"/>
                </a:gdLst>
                <a:ahLst/>
                <a:cxnLst>
                  <a:cxn ang="0">
                    <a:pos x="T0" y="T1"/>
                  </a:cxn>
                  <a:cxn ang="0">
                    <a:pos x="T2" y="T3"/>
                  </a:cxn>
                  <a:cxn ang="0">
                    <a:pos x="T4" y="T5"/>
                  </a:cxn>
                  <a:cxn ang="0">
                    <a:pos x="T6" y="T7"/>
                  </a:cxn>
                </a:cxnLst>
                <a:rect l="0" t="0" r="r" b="b"/>
                <a:pathLst>
                  <a:path w="5" h="6">
                    <a:moveTo>
                      <a:pt x="5" y="2"/>
                    </a:moveTo>
                    <a:lnTo>
                      <a:pt x="0" y="6"/>
                    </a:lnTo>
                    <a:lnTo>
                      <a:pt x="0" y="0"/>
                    </a:lnTo>
                    <a:lnTo>
                      <a:pt x="5" y="2"/>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56" name="Freeform 1224">
                <a:extLst>
                  <a:ext uri="{FF2B5EF4-FFF2-40B4-BE49-F238E27FC236}">
                    <a16:creationId xmlns:a16="http://schemas.microsoft.com/office/drawing/2014/main" id="{022D8EA7-A06C-1A43-A304-6A5C08816737}"/>
                  </a:ext>
                </a:extLst>
              </p:cNvPr>
              <p:cNvSpPr>
                <a:spLocks/>
              </p:cNvSpPr>
              <p:nvPr/>
            </p:nvSpPr>
            <p:spPr bwMode="auto">
              <a:xfrm>
                <a:off x="887" y="3695"/>
                <a:ext cx="5" cy="6"/>
              </a:xfrm>
              <a:custGeom>
                <a:avLst/>
                <a:gdLst>
                  <a:gd name="T0" fmla="*/ 5 w 5"/>
                  <a:gd name="T1" fmla="*/ 2 h 6"/>
                  <a:gd name="T2" fmla="*/ 0 w 5"/>
                  <a:gd name="T3" fmla="*/ 6 h 6"/>
                  <a:gd name="T4" fmla="*/ 0 w 5"/>
                  <a:gd name="T5" fmla="*/ 0 h 6"/>
                  <a:gd name="T6" fmla="*/ 5 w 5"/>
                  <a:gd name="T7" fmla="*/ 2 h 6"/>
                </a:gdLst>
                <a:ahLst/>
                <a:cxnLst>
                  <a:cxn ang="0">
                    <a:pos x="T0" y="T1"/>
                  </a:cxn>
                  <a:cxn ang="0">
                    <a:pos x="T2" y="T3"/>
                  </a:cxn>
                  <a:cxn ang="0">
                    <a:pos x="T4" y="T5"/>
                  </a:cxn>
                  <a:cxn ang="0">
                    <a:pos x="T6" y="T7"/>
                  </a:cxn>
                </a:cxnLst>
                <a:rect l="0" t="0" r="r" b="b"/>
                <a:pathLst>
                  <a:path w="5" h="6">
                    <a:moveTo>
                      <a:pt x="5" y="2"/>
                    </a:moveTo>
                    <a:lnTo>
                      <a:pt x="0" y="6"/>
                    </a:lnTo>
                    <a:lnTo>
                      <a:pt x="0" y="0"/>
                    </a:lnTo>
                    <a:lnTo>
                      <a:pt x="5" y="2"/>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57" name="Freeform 1225">
                <a:extLst>
                  <a:ext uri="{FF2B5EF4-FFF2-40B4-BE49-F238E27FC236}">
                    <a16:creationId xmlns:a16="http://schemas.microsoft.com/office/drawing/2014/main" id="{9FBC7F4C-36BD-E840-8550-C7089F02DC89}"/>
                  </a:ext>
                </a:extLst>
              </p:cNvPr>
              <p:cNvSpPr>
                <a:spLocks/>
              </p:cNvSpPr>
              <p:nvPr/>
            </p:nvSpPr>
            <p:spPr bwMode="auto">
              <a:xfrm>
                <a:off x="1002" y="3706"/>
                <a:ext cx="9" cy="17"/>
              </a:xfrm>
              <a:custGeom>
                <a:avLst/>
                <a:gdLst>
                  <a:gd name="T0" fmla="*/ 9 w 9"/>
                  <a:gd name="T1" fmla="*/ 4 h 17"/>
                  <a:gd name="T2" fmla="*/ 9 w 9"/>
                  <a:gd name="T3" fmla="*/ 8 h 17"/>
                  <a:gd name="T4" fmla="*/ 7 w 9"/>
                  <a:gd name="T5" fmla="*/ 12 h 17"/>
                  <a:gd name="T6" fmla="*/ 5 w 9"/>
                  <a:gd name="T7" fmla="*/ 17 h 17"/>
                  <a:gd name="T8" fmla="*/ 0 w 9"/>
                  <a:gd name="T9" fmla="*/ 15 h 17"/>
                  <a:gd name="T10" fmla="*/ 5 w 9"/>
                  <a:gd name="T11" fmla="*/ 8 h 17"/>
                  <a:gd name="T12" fmla="*/ 7 w 9"/>
                  <a:gd name="T13" fmla="*/ 0 h 17"/>
                  <a:gd name="T14" fmla="*/ 9 w 9"/>
                  <a:gd name="T15" fmla="*/ 4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7">
                    <a:moveTo>
                      <a:pt x="9" y="4"/>
                    </a:moveTo>
                    <a:lnTo>
                      <a:pt x="9" y="8"/>
                    </a:lnTo>
                    <a:lnTo>
                      <a:pt x="7" y="12"/>
                    </a:lnTo>
                    <a:lnTo>
                      <a:pt x="5" y="17"/>
                    </a:lnTo>
                    <a:lnTo>
                      <a:pt x="0" y="15"/>
                    </a:lnTo>
                    <a:lnTo>
                      <a:pt x="5" y="8"/>
                    </a:lnTo>
                    <a:lnTo>
                      <a:pt x="7" y="0"/>
                    </a:lnTo>
                    <a:lnTo>
                      <a:pt x="9" y="4"/>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58" name="Freeform 1226">
                <a:extLst>
                  <a:ext uri="{FF2B5EF4-FFF2-40B4-BE49-F238E27FC236}">
                    <a16:creationId xmlns:a16="http://schemas.microsoft.com/office/drawing/2014/main" id="{603A0561-9694-CA4C-8E77-28D3402EFC24}"/>
                  </a:ext>
                </a:extLst>
              </p:cNvPr>
              <p:cNvSpPr>
                <a:spLocks/>
              </p:cNvSpPr>
              <p:nvPr/>
            </p:nvSpPr>
            <p:spPr bwMode="auto">
              <a:xfrm>
                <a:off x="1002" y="3706"/>
                <a:ext cx="9" cy="17"/>
              </a:xfrm>
              <a:custGeom>
                <a:avLst/>
                <a:gdLst>
                  <a:gd name="T0" fmla="*/ 9 w 9"/>
                  <a:gd name="T1" fmla="*/ 4 h 17"/>
                  <a:gd name="T2" fmla="*/ 9 w 9"/>
                  <a:gd name="T3" fmla="*/ 8 h 17"/>
                  <a:gd name="T4" fmla="*/ 7 w 9"/>
                  <a:gd name="T5" fmla="*/ 12 h 17"/>
                  <a:gd name="T6" fmla="*/ 5 w 9"/>
                  <a:gd name="T7" fmla="*/ 17 h 17"/>
                  <a:gd name="T8" fmla="*/ 0 w 9"/>
                  <a:gd name="T9" fmla="*/ 15 h 17"/>
                  <a:gd name="T10" fmla="*/ 5 w 9"/>
                  <a:gd name="T11" fmla="*/ 8 h 17"/>
                  <a:gd name="T12" fmla="*/ 7 w 9"/>
                  <a:gd name="T13" fmla="*/ 0 h 17"/>
                  <a:gd name="T14" fmla="*/ 9 w 9"/>
                  <a:gd name="T15" fmla="*/ 4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7">
                    <a:moveTo>
                      <a:pt x="9" y="4"/>
                    </a:moveTo>
                    <a:lnTo>
                      <a:pt x="9" y="8"/>
                    </a:lnTo>
                    <a:lnTo>
                      <a:pt x="7" y="12"/>
                    </a:lnTo>
                    <a:lnTo>
                      <a:pt x="5" y="17"/>
                    </a:lnTo>
                    <a:lnTo>
                      <a:pt x="0" y="15"/>
                    </a:lnTo>
                    <a:lnTo>
                      <a:pt x="5" y="8"/>
                    </a:lnTo>
                    <a:lnTo>
                      <a:pt x="7" y="0"/>
                    </a:lnTo>
                    <a:lnTo>
                      <a:pt x="9" y="4"/>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59" name="Freeform 1227">
                <a:extLst>
                  <a:ext uri="{FF2B5EF4-FFF2-40B4-BE49-F238E27FC236}">
                    <a16:creationId xmlns:a16="http://schemas.microsoft.com/office/drawing/2014/main" id="{0F8FCF34-00F5-664A-B8DB-D59F70256C4B}"/>
                  </a:ext>
                </a:extLst>
              </p:cNvPr>
              <p:cNvSpPr>
                <a:spLocks/>
              </p:cNvSpPr>
              <p:nvPr/>
            </p:nvSpPr>
            <p:spPr bwMode="auto">
              <a:xfrm>
                <a:off x="1004" y="3712"/>
                <a:ext cx="24" cy="34"/>
              </a:xfrm>
              <a:custGeom>
                <a:avLst/>
                <a:gdLst>
                  <a:gd name="T0" fmla="*/ 5 w 24"/>
                  <a:gd name="T1" fmla="*/ 21 h 34"/>
                  <a:gd name="T2" fmla="*/ 11 w 24"/>
                  <a:gd name="T3" fmla="*/ 17 h 34"/>
                  <a:gd name="T4" fmla="*/ 15 w 24"/>
                  <a:gd name="T5" fmla="*/ 13 h 34"/>
                  <a:gd name="T6" fmla="*/ 22 w 24"/>
                  <a:gd name="T7" fmla="*/ 0 h 34"/>
                  <a:gd name="T8" fmla="*/ 24 w 24"/>
                  <a:gd name="T9" fmla="*/ 11 h 34"/>
                  <a:gd name="T10" fmla="*/ 17 w 24"/>
                  <a:gd name="T11" fmla="*/ 15 h 34"/>
                  <a:gd name="T12" fmla="*/ 13 w 24"/>
                  <a:gd name="T13" fmla="*/ 21 h 34"/>
                  <a:gd name="T14" fmla="*/ 11 w 24"/>
                  <a:gd name="T15" fmla="*/ 26 h 34"/>
                  <a:gd name="T16" fmla="*/ 7 w 24"/>
                  <a:gd name="T17" fmla="*/ 30 h 34"/>
                  <a:gd name="T18" fmla="*/ 0 w 24"/>
                  <a:gd name="T19" fmla="*/ 34 h 34"/>
                  <a:gd name="T20" fmla="*/ 0 w 24"/>
                  <a:gd name="T21" fmla="*/ 30 h 34"/>
                  <a:gd name="T22" fmla="*/ 5 w 24"/>
                  <a:gd name="T23" fmla="*/ 2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4">
                    <a:moveTo>
                      <a:pt x="5" y="21"/>
                    </a:moveTo>
                    <a:lnTo>
                      <a:pt x="11" y="17"/>
                    </a:lnTo>
                    <a:lnTo>
                      <a:pt x="15" y="13"/>
                    </a:lnTo>
                    <a:lnTo>
                      <a:pt x="22" y="0"/>
                    </a:lnTo>
                    <a:lnTo>
                      <a:pt x="24" y="11"/>
                    </a:lnTo>
                    <a:lnTo>
                      <a:pt x="17" y="15"/>
                    </a:lnTo>
                    <a:lnTo>
                      <a:pt x="13" y="21"/>
                    </a:lnTo>
                    <a:lnTo>
                      <a:pt x="11" y="26"/>
                    </a:lnTo>
                    <a:lnTo>
                      <a:pt x="7" y="30"/>
                    </a:lnTo>
                    <a:lnTo>
                      <a:pt x="0" y="34"/>
                    </a:lnTo>
                    <a:lnTo>
                      <a:pt x="0" y="30"/>
                    </a:lnTo>
                    <a:lnTo>
                      <a:pt x="5" y="21"/>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60" name="Freeform 1228">
                <a:extLst>
                  <a:ext uri="{FF2B5EF4-FFF2-40B4-BE49-F238E27FC236}">
                    <a16:creationId xmlns:a16="http://schemas.microsoft.com/office/drawing/2014/main" id="{630FF87C-165C-5347-A4D5-B07A35A7E02B}"/>
                  </a:ext>
                </a:extLst>
              </p:cNvPr>
              <p:cNvSpPr>
                <a:spLocks/>
              </p:cNvSpPr>
              <p:nvPr/>
            </p:nvSpPr>
            <p:spPr bwMode="auto">
              <a:xfrm>
                <a:off x="1004" y="3712"/>
                <a:ext cx="24" cy="34"/>
              </a:xfrm>
              <a:custGeom>
                <a:avLst/>
                <a:gdLst>
                  <a:gd name="T0" fmla="*/ 5 w 24"/>
                  <a:gd name="T1" fmla="*/ 21 h 34"/>
                  <a:gd name="T2" fmla="*/ 11 w 24"/>
                  <a:gd name="T3" fmla="*/ 17 h 34"/>
                  <a:gd name="T4" fmla="*/ 15 w 24"/>
                  <a:gd name="T5" fmla="*/ 13 h 34"/>
                  <a:gd name="T6" fmla="*/ 22 w 24"/>
                  <a:gd name="T7" fmla="*/ 0 h 34"/>
                  <a:gd name="T8" fmla="*/ 24 w 24"/>
                  <a:gd name="T9" fmla="*/ 11 h 34"/>
                  <a:gd name="T10" fmla="*/ 17 w 24"/>
                  <a:gd name="T11" fmla="*/ 15 h 34"/>
                  <a:gd name="T12" fmla="*/ 13 w 24"/>
                  <a:gd name="T13" fmla="*/ 21 h 34"/>
                  <a:gd name="T14" fmla="*/ 11 w 24"/>
                  <a:gd name="T15" fmla="*/ 26 h 34"/>
                  <a:gd name="T16" fmla="*/ 7 w 24"/>
                  <a:gd name="T17" fmla="*/ 30 h 34"/>
                  <a:gd name="T18" fmla="*/ 0 w 24"/>
                  <a:gd name="T19" fmla="*/ 34 h 34"/>
                  <a:gd name="T20" fmla="*/ 0 w 24"/>
                  <a:gd name="T21" fmla="*/ 30 h 34"/>
                  <a:gd name="T22" fmla="*/ 5 w 24"/>
                  <a:gd name="T23" fmla="*/ 2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4">
                    <a:moveTo>
                      <a:pt x="5" y="21"/>
                    </a:moveTo>
                    <a:lnTo>
                      <a:pt x="11" y="17"/>
                    </a:lnTo>
                    <a:lnTo>
                      <a:pt x="15" y="13"/>
                    </a:lnTo>
                    <a:lnTo>
                      <a:pt x="22" y="0"/>
                    </a:lnTo>
                    <a:lnTo>
                      <a:pt x="24" y="11"/>
                    </a:lnTo>
                    <a:lnTo>
                      <a:pt x="17" y="15"/>
                    </a:lnTo>
                    <a:lnTo>
                      <a:pt x="13" y="21"/>
                    </a:lnTo>
                    <a:lnTo>
                      <a:pt x="11" y="26"/>
                    </a:lnTo>
                    <a:lnTo>
                      <a:pt x="7" y="30"/>
                    </a:lnTo>
                    <a:lnTo>
                      <a:pt x="0" y="34"/>
                    </a:lnTo>
                    <a:lnTo>
                      <a:pt x="0" y="30"/>
                    </a:lnTo>
                    <a:lnTo>
                      <a:pt x="5" y="21"/>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61" name="Freeform 1229">
                <a:extLst>
                  <a:ext uri="{FF2B5EF4-FFF2-40B4-BE49-F238E27FC236}">
                    <a16:creationId xmlns:a16="http://schemas.microsoft.com/office/drawing/2014/main" id="{F5EA84B7-BF18-7141-9067-DC08B306F2A1}"/>
                  </a:ext>
                </a:extLst>
              </p:cNvPr>
              <p:cNvSpPr>
                <a:spLocks/>
              </p:cNvSpPr>
              <p:nvPr/>
            </p:nvSpPr>
            <p:spPr bwMode="auto">
              <a:xfrm>
                <a:off x="1038" y="3708"/>
                <a:ext cx="17" cy="10"/>
              </a:xfrm>
              <a:custGeom>
                <a:avLst/>
                <a:gdLst>
                  <a:gd name="T0" fmla="*/ 17 w 17"/>
                  <a:gd name="T1" fmla="*/ 4 h 10"/>
                  <a:gd name="T2" fmla="*/ 11 w 17"/>
                  <a:gd name="T3" fmla="*/ 6 h 10"/>
                  <a:gd name="T4" fmla="*/ 5 w 17"/>
                  <a:gd name="T5" fmla="*/ 10 h 10"/>
                  <a:gd name="T6" fmla="*/ 0 w 17"/>
                  <a:gd name="T7" fmla="*/ 10 h 10"/>
                  <a:gd name="T8" fmla="*/ 5 w 17"/>
                  <a:gd name="T9" fmla="*/ 6 h 10"/>
                  <a:gd name="T10" fmla="*/ 0 w 17"/>
                  <a:gd name="T11" fmla="*/ 6 h 10"/>
                  <a:gd name="T12" fmla="*/ 0 w 17"/>
                  <a:gd name="T13" fmla="*/ 2 h 10"/>
                  <a:gd name="T14" fmla="*/ 7 w 17"/>
                  <a:gd name="T15" fmla="*/ 0 h 10"/>
                  <a:gd name="T16" fmla="*/ 11 w 17"/>
                  <a:gd name="T17" fmla="*/ 2 h 10"/>
                  <a:gd name="T18" fmla="*/ 17 w 17"/>
                  <a:gd name="T19" fmla="*/ 2 h 10"/>
                  <a:gd name="T20" fmla="*/ 17 w 17"/>
                  <a:gd name="T21"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0">
                    <a:moveTo>
                      <a:pt x="17" y="4"/>
                    </a:moveTo>
                    <a:lnTo>
                      <a:pt x="11" y="6"/>
                    </a:lnTo>
                    <a:lnTo>
                      <a:pt x="5" y="10"/>
                    </a:lnTo>
                    <a:lnTo>
                      <a:pt x="0" y="10"/>
                    </a:lnTo>
                    <a:lnTo>
                      <a:pt x="5" y="6"/>
                    </a:lnTo>
                    <a:lnTo>
                      <a:pt x="0" y="6"/>
                    </a:lnTo>
                    <a:lnTo>
                      <a:pt x="0" y="2"/>
                    </a:lnTo>
                    <a:lnTo>
                      <a:pt x="7" y="0"/>
                    </a:lnTo>
                    <a:lnTo>
                      <a:pt x="11" y="2"/>
                    </a:lnTo>
                    <a:lnTo>
                      <a:pt x="17" y="2"/>
                    </a:lnTo>
                    <a:lnTo>
                      <a:pt x="17" y="4"/>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62" name="Freeform 1230">
                <a:extLst>
                  <a:ext uri="{FF2B5EF4-FFF2-40B4-BE49-F238E27FC236}">
                    <a16:creationId xmlns:a16="http://schemas.microsoft.com/office/drawing/2014/main" id="{FC180A93-D2AD-F249-93DA-73B1400632CF}"/>
                  </a:ext>
                </a:extLst>
              </p:cNvPr>
              <p:cNvSpPr>
                <a:spLocks/>
              </p:cNvSpPr>
              <p:nvPr/>
            </p:nvSpPr>
            <p:spPr bwMode="auto">
              <a:xfrm>
                <a:off x="1038" y="3708"/>
                <a:ext cx="17" cy="10"/>
              </a:xfrm>
              <a:custGeom>
                <a:avLst/>
                <a:gdLst>
                  <a:gd name="T0" fmla="*/ 17 w 17"/>
                  <a:gd name="T1" fmla="*/ 4 h 10"/>
                  <a:gd name="T2" fmla="*/ 11 w 17"/>
                  <a:gd name="T3" fmla="*/ 6 h 10"/>
                  <a:gd name="T4" fmla="*/ 5 w 17"/>
                  <a:gd name="T5" fmla="*/ 10 h 10"/>
                  <a:gd name="T6" fmla="*/ 0 w 17"/>
                  <a:gd name="T7" fmla="*/ 10 h 10"/>
                  <a:gd name="T8" fmla="*/ 5 w 17"/>
                  <a:gd name="T9" fmla="*/ 6 h 10"/>
                  <a:gd name="T10" fmla="*/ 0 w 17"/>
                  <a:gd name="T11" fmla="*/ 6 h 10"/>
                  <a:gd name="T12" fmla="*/ 0 w 17"/>
                  <a:gd name="T13" fmla="*/ 2 h 10"/>
                  <a:gd name="T14" fmla="*/ 7 w 17"/>
                  <a:gd name="T15" fmla="*/ 0 h 10"/>
                  <a:gd name="T16" fmla="*/ 11 w 17"/>
                  <a:gd name="T17" fmla="*/ 2 h 10"/>
                  <a:gd name="T18" fmla="*/ 17 w 17"/>
                  <a:gd name="T19" fmla="*/ 2 h 10"/>
                  <a:gd name="T20" fmla="*/ 17 w 17"/>
                  <a:gd name="T21"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0">
                    <a:moveTo>
                      <a:pt x="17" y="4"/>
                    </a:moveTo>
                    <a:lnTo>
                      <a:pt x="11" y="6"/>
                    </a:lnTo>
                    <a:lnTo>
                      <a:pt x="5" y="10"/>
                    </a:lnTo>
                    <a:lnTo>
                      <a:pt x="0" y="10"/>
                    </a:lnTo>
                    <a:lnTo>
                      <a:pt x="5" y="6"/>
                    </a:lnTo>
                    <a:lnTo>
                      <a:pt x="0" y="6"/>
                    </a:lnTo>
                    <a:lnTo>
                      <a:pt x="0" y="2"/>
                    </a:lnTo>
                    <a:lnTo>
                      <a:pt x="7" y="0"/>
                    </a:lnTo>
                    <a:lnTo>
                      <a:pt x="11" y="2"/>
                    </a:lnTo>
                    <a:lnTo>
                      <a:pt x="17" y="2"/>
                    </a:lnTo>
                    <a:lnTo>
                      <a:pt x="17" y="4"/>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63" name="Freeform 1231">
                <a:extLst>
                  <a:ext uri="{FF2B5EF4-FFF2-40B4-BE49-F238E27FC236}">
                    <a16:creationId xmlns:a16="http://schemas.microsoft.com/office/drawing/2014/main" id="{AEC3EA7D-B28A-AE46-B3DF-EB9D8D16601B}"/>
                  </a:ext>
                </a:extLst>
              </p:cNvPr>
              <p:cNvSpPr>
                <a:spLocks/>
              </p:cNvSpPr>
              <p:nvPr/>
            </p:nvSpPr>
            <p:spPr bwMode="auto">
              <a:xfrm>
                <a:off x="1345" y="3831"/>
                <a:ext cx="6" cy="13"/>
              </a:xfrm>
              <a:custGeom>
                <a:avLst/>
                <a:gdLst>
                  <a:gd name="T0" fmla="*/ 2 w 6"/>
                  <a:gd name="T1" fmla="*/ 0 h 13"/>
                  <a:gd name="T2" fmla="*/ 6 w 6"/>
                  <a:gd name="T3" fmla="*/ 5 h 13"/>
                  <a:gd name="T4" fmla="*/ 6 w 6"/>
                  <a:gd name="T5" fmla="*/ 9 h 13"/>
                  <a:gd name="T6" fmla="*/ 4 w 6"/>
                  <a:gd name="T7" fmla="*/ 13 h 13"/>
                  <a:gd name="T8" fmla="*/ 0 w 6"/>
                  <a:gd name="T9" fmla="*/ 11 h 13"/>
                  <a:gd name="T10" fmla="*/ 0 w 6"/>
                  <a:gd name="T11" fmla="*/ 0 h 13"/>
                  <a:gd name="T12" fmla="*/ 2 w 6"/>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6" h="13">
                    <a:moveTo>
                      <a:pt x="2" y="0"/>
                    </a:moveTo>
                    <a:lnTo>
                      <a:pt x="6" y="5"/>
                    </a:lnTo>
                    <a:lnTo>
                      <a:pt x="6" y="9"/>
                    </a:lnTo>
                    <a:lnTo>
                      <a:pt x="4" y="13"/>
                    </a:lnTo>
                    <a:lnTo>
                      <a:pt x="0" y="11"/>
                    </a:lnTo>
                    <a:lnTo>
                      <a:pt x="0" y="0"/>
                    </a:lnTo>
                    <a:lnTo>
                      <a:pt x="2"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64" name="Freeform 1232">
                <a:extLst>
                  <a:ext uri="{FF2B5EF4-FFF2-40B4-BE49-F238E27FC236}">
                    <a16:creationId xmlns:a16="http://schemas.microsoft.com/office/drawing/2014/main" id="{ABC6E9F2-F40C-494A-A1B7-6AD65E1CF9F2}"/>
                  </a:ext>
                </a:extLst>
              </p:cNvPr>
              <p:cNvSpPr>
                <a:spLocks/>
              </p:cNvSpPr>
              <p:nvPr/>
            </p:nvSpPr>
            <p:spPr bwMode="auto">
              <a:xfrm>
                <a:off x="1345" y="3831"/>
                <a:ext cx="6" cy="13"/>
              </a:xfrm>
              <a:custGeom>
                <a:avLst/>
                <a:gdLst>
                  <a:gd name="T0" fmla="*/ 2 w 6"/>
                  <a:gd name="T1" fmla="*/ 0 h 13"/>
                  <a:gd name="T2" fmla="*/ 6 w 6"/>
                  <a:gd name="T3" fmla="*/ 5 h 13"/>
                  <a:gd name="T4" fmla="*/ 6 w 6"/>
                  <a:gd name="T5" fmla="*/ 9 h 13"/>
                  <a:gd name="T6" fmla="*/ 4 w 6"/>
                  <a:gd name="T7" fmla="*/ 13 h 13"/>
                  <a:gd name="T8" fmla="*/ 0 w 6"/>
                  <a:gd name="T9" fmla="*/ 11 h 13"/>
                  <a:gd name="T10" fmla="*/ 0 w 6"/>
                  <a:gd name="T11" fmla="*/ 0 h 13"/>
                  <a:gd name="T12" fmla="*/ 2 w 6"/>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6" h="13">
                    <a:moveTo>
                      <a:pt x="2" y="0"/>
                    </a:moveTo>
                    <a:lnTo>
                      <a:pt x="6" y="5"/>
                    </a:lnTo>
                    <a:lnTo>
                      <a:pt x="6" y="9"/>
                    </a:lnTo>
                    <a:lnTo>
                      <a:pt x="4" y="13"/>
                    </a:lnTo>
                    <a:lnTo>
                      <a:pt x="0" y="11"/>
                    </a:lnTo>
                    <a:lnTo>
                      <a:pt x="0" y="0"/>
                    </a:lnTo>
                    <a:lnTo>
                      <a:pt x="2"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65" name="Freeform 1233">
                <a:extLst>
                  <a:ext uri="{FF2B5EF4-FFF2-40B4-BE49-F238E27FC236}">
                    <a16:creationId xmlns:a16="http://schemas.microsoft.com/office/drawing/2014/main" id="{94FA3254-E761-0C45-ADA1-3D2A489DCA8D}"/>
                  </a:ext>
                </a:extLst>
              </p:cNvPr>
              <p:cNvSpPr>
                <a:spLocks/>
              </p:cNvSpPr>
              <p:nvPr/>
            </p:nvSpPr>
            <p:spPr bwMode="auto">
              <a:xfrm>
                <a:off x="1349" y="3819"/>
                <a:ext cx="51" cy="51"/>
              </a:xfrm>
              <a:custGeom>
                <a:avLst/>
                <a:gdLst>
                  <a:gd name="T0" fmla="*/ 24 w 51"/>
                  <a:gd name="T1" fmla="*/ 49 h 51"/>
                  <a:gd name="T2" fmla="*/ 19 w 51"/>
                  <a:gd name="T3" fmla="*/ 42 h 51"/>
                  <a:gd name="T4" fmla="*/ 17 w 51"/>
                  <a:gd name="T5" fmla="*/ 38 h 51"/>
                  <a:gd name="T6" fmla="*/ 11 w 51"/>
                  <a:gd name="T7" fmla="*/ 38 h 51"/>
                  <a:gd name="T8" fmla="*/ 9 w 51"/>
                  <a:gd name="T9" fmla="*/ 32 h 51"/>
                  <a:gd name="T10" fmla="*/ 5 w 51"/>
                  <a:gd name="T11" fmla="*/ 29 h 51"/>
                  <a:gd name="T12" fmla="*/ 2 w 51"/>
                  <a:gd name="T13" fmla="*/ 23 h 51"/>
                  <a:gd name="T14" fmla="*/ 5 w 51"/>
                  <a:gd name="T15" fmla="*/ 19 h 51"/>
                  <a:gd name="T16" fmla="*/ 9 w 51"/>
                  <a:gd name="T17" fmla="*/ 21 h 51"/>
                  <a:gd name="T18" fmla="*/ 0 w 51"/>
                  <a:gd name="T19" fmla="*/ 14 h 51"/>
                  <a:gd name="T20" fmla="*/ 2 w 51"/>
                  <a:gd name="T21" fmla="*/ 10 h 51"/>
                  <a:gd name="T22" fmla="*/ 2 w 51"/>
                  <a:gd name="T23" fmla="*/ 4 h 51"/>
                  <a:gd name="T24" fmla="*/ 7 w 51"/>
                  <a:gd name="T25" fmla="*/ 8 h 51"/>
                  <a:gd name="T26" fmla="*/ 7 w 51"/>
                  <a:gd name="T27" fmla="*/ 4 h 51"/>
                  <a:gd name="T28" fmla="*/ 13 w 51"/>
                  <a:gd name="T29" fmla="*/ 4 h 51"/>
                  <a:gd name="T30" fmla="*/ 17 w 51"/>
                  <a:gd name="T31" fmla="*/ 0 h 51"/>
                  <a:gd name="T32" fmla="*/ 22 w 51"/>
                  <a:gd name="T33" fmla="*/ 2 h 51"/>
                  <a:gd name="T34" fmla="*/ 26 w 51"/>
                  <a:gd name="T35" fmla="*/ 4 h 51"/>
                  <a:gd name="T36" fmla="*/ 26 w 51"/>
                  <a:gd name="T37" fmla="*/ 8 h 51"/>
                  <a:gd name="T38" fmla="*/ 19 w 51"/>
                  <a:gd name="T39" fmla="*/ 12 h 51"/>
                  <a:gd name="T40" fmla="*/ 24 w 51"/>
                  <a:gd name="T41" fmla="*/ 14 h 51"/>
                  <a:gd name="T42" fmla="*/ 28 w 51"/>
                  <a:gd name="T43" fmla="*/ 6 h 51"/>
                  <a:gd name="T44" fmla="*/ 32 w 51"/>
                  <a:gd name="T45" fmla="*/ 6 h 51"/>
                  <a:gd name="T46" fmla="*/ 39 w 51"/>
                  <a:gd name="T47" fmla="*/ 6 h 51"/>
                  <a:gd name="T48" fmla="*/ 43 w 51"/>
                  <a:gd name="T49" fmla="*/ 8 h 51"/>
                  <a:gd name="T50" fmla="*/ 45 w 51"/>
                  <a:gd name="T51" fmla="*/ 14 h 51"/>
                  <a:gd name="T52" fmla="*/ 45 w 51"/>
                  <a:gd name="T53" fmla="*/ 19 h 51"/>
                  <a:gd name="T54" fmla="*/ 41 w 51"/>
                  <a:gd name="T55" fmla="*/ 19 h 51"/>
                  <a:gd name="T56" fmla="*/ 43 w 51"/>
                  <a:gd name="T57" fmla="*/ 23 h 51"/>
                  <a:gd name="T58" fmla="*/ 39 w 51"/>
                  <a:gd name="T59" fmla="*/ 25 h 51"/>
                  <a:gd name="T60" fmla="*/ 34 w 51"/>
                  <a:gd name="T61" fmla="*/ 23 h 51"/>
                  <a:gd name="T62" fmla="*/ 24 w 51"/>
                  <a:gd name="T63" fmla="*/ 19 h 51"/>
                  <a:gd name="T64" fmla="*/ 19 w 51"/>
                  <a:gd name="T65" fmla="*/ 17 h 51"/>
                  <a:gd name="T66" fmla="*/ 32 w 51"/>
                  <a:gd name="T67" fmla="*/ 23 h 51"/>
                  <a:gd name="T68" fmla="*/ 37 w 51"/>
                  <a:gd name="T69" fmla="*/ 27 h 51"/>
                  <a:gd name="T70" fmla="*/ 43 w 51"/>
                  <a:gd name="T71" fmla="*/ 25 h 51"/>
                  <a:gd name="T72" fmla="*/ 47 w 51"/>
                  <a:gd name="T73" fmla="*/ 25 h 51"/>
                  <a:gd name="T74" fmla="*/ 51 w 51"/>
                  <a:gd name="T75" fmla="*/ 38 h 51"/>
                  <a:gd name="T76" fmla="*/ 51 w 51"/>
                  <a:gd name="T77" fmla="*/ 42 h 51"/>
                  <a:gd name="T78" fmla="*/ 45 w 51"/>
                  <a:gd name="T79" fmla="*/ 42 h 51"/>
                  <a:gd name="T80" fmla="*/ 28 w 51"/>
                  <a:gd name="T81" fmla="*/ 32 h 51"/>
                  <a:gd name="T82" fmla="*/ 24 w 51"/>
                  <a:gd name="T83" fmla="*/ 29 h 51"/>
                  <a:gd name="T84" fmla="*/ 26 w 51"/>
                  <a:gd name="T85" fmla="*/ 36 h 51"/>
                  <a:gd name="T86" fmla="*/ 30 w 51"/>
                  <a:gd name="T87" fmla="*/ 42 h 51"/>
                  <a:gd name="T88" fmla="*/ 28 w 51"/>
                  <a:gd name="T89" fmla="*/ 51 h 51"/>
                  <a:gd name="T90" fmla="*/ 22 w 51"/>
                  <a:gd name="T91" fmla="*/ 51 h 51"/>
                  <a:gd name="T92" fmla="*/ 19 w 51"/>
                  <a:gd name="T93" fmla="*/ 44 h 51"/>
                  <a:gd name="T94" fmla="*/ 24 w 51"/>
                  <a:gd name="T95" fmla="*/ 4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1" h="51">
                    <a:moveTo>
                      <a:pt x="24" y="49"/>
                    </a:moveTo>
                    <a:lnTo>
                      <a:pt x="19" y="42"/>
                    </a:lnTo>
                    <a:lnTo>
                      <a:pt x="17" y="38"/>
                    </a:lnTo>
                    <a:lnTo>
                      <a:pt x="11" y="38"/>
                    </a:lnTo>
                    <a:lnTo>
                      <a:pt x="9" y="32"/>
                    </a:lnTo>
                    <a:lnTo>
                      <a:pt x="5" y="29"/>
                    </a:lnTo>
                    <a:lnTo>
                      <a:pt x="2" y="23"/>
                    </a:lnTo>
                    <a:lnTo>
                      <a:pt x="5" y="19"/>
                    </a:lnTo>
                    <a:lnTo>
                      <a:pt x="9" y="21"/>
                    </a:lnTo>
                    <a:lnTo>
                      <a:pt x="0" y="14"/>
                    </a:lnTo>
                    <a:lnTo>
                      <a:pt x="2" y="10"/>
                    </a:lnTo>
                    <a:lnTo>
                      <a:pt x="2" y="4"/>
                    </a:lnTo>
                    <a:lnTo>
                      <a:pt x="7" y="8"/>
                    </a:lnTo>
                    <a:lnTo>
                      <a:pt x="7" y="4"/>
                    </a:lnTo>
                    <a:lnTo>
                      <a:pt x="13" y="4"/>
                    </a:lnTo>
                    <a:lnTo>
                      <a:pt x="17" y="0"/>
                    </a:lnTo>
                    <a:lnTo>
                      <a:pt x="22" y="2"/>
                    </a:lnTo>
                    <a:lnTo>
                      <a:pt x="26" y="4"/>
                    </a:lnTo>
                    <a:lnTo>
                      <a:pt x="26" y="8"/>
                    </a:lnTo>
                    <a:lnTo>
                      <a:pt x="19" y="12"/>
                    </a:lnTo>
                    <a:lnTo>
                      <a:pt x="24" y="14"/>
                    </a:lnTo>
                    <a:lnTo>
                      <a:pt x="28" y="6"/>
                    </a:lnTo>
                    <a:lnTo>
                      <a:pt x="32" y="6"/>
                    </a:lnTo>
                    <a:lnTo>
                      <a:pt x="39" y="6"/>
                    </a:lnTo>
                    <a:lnTo>
                      <a:pt x="43" y="8"/>
                    </a:lnTo>
                    <a:lnTo>
                      <a:pt x="45" y="14"/>
                    </a:lnTo>
                    <a:lnTo>
                      <a:pt x="45" y="19"/>
                    </a:lnTo>
                    <a:lnTo>
                      <a:pt x="41" y="19"/>
                    </a:lnTo>
                    <a:lnTo>
                      <a:pt x="43" y="23"/>
                    </a:lnTo>
                    <a:lnTo>
                      <a:pt x="39" y="25"/>
                    </a:lnTo>
                    <a:lnTo>
                      <a:pt x="34" y="23"/>
                    </a:lnTo>
                    <a:lnTo>
                      <a:pt x="24" y="19"/>
                    </a:lnTo>
                    <a:lnTo>
                      <a:pt x="19" y="17"/>
                    </a:lnTo>
                    <a:lnTo>
                      <a:pt x="32" y="23"/>
                    </a:lnTo>
                    <a:lnTo>
                      <a:pt x="37" y="27"/>
                    </a:lnTo>
                    <a:lnTo>
                      <a:pt x="43" y="25"/>
                    </a:lnTo>
                    <a:lnTo>
                      <a:pt x="47" y="25"/>
                    </a:lnTo>
                    <a:lnTo>
                      <a:pt x="51" y="38"/>
                    </a:lnTo>
                    <a:lnTo>
                      <a:pt x="51" y="42"/>
                    </a:lnTo>
                    <a:lnTo>
                      <a:pt x="45" y="42"/>
                    </a:lnTo>
                    <a:lnTo>
                      <a:pt x="28" y="32"/>
                    </a:lnTo>
                    <a:lnTo>
                      <a:pt x="24" y="29"/>
                    </a:lnTo>
                    <a:lnTo>
                      <a:pt x="26" y="36"/>
                    </a:lnTo>
                    <a:lnTo>
                      <a:pt x="30" y="42"/>
                    </a:lnTo>
                    <a:lnTo>
                      <a:pt x="28" y="51"/>
                    </a:lnTo>
                    <a:lnTo>
                      <a:pt x="22" y="51"/>
                    </a:lnTo>
                    <a:lnTo>
                      <a:pt x="19" y="44"/>
                    </a:lnTo>
                    <a:lnTo>
                      <a:pt x="24" y="49"/>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66" name="Freeform 1234">
                <a:extLst>
                  <a:ext uri="{FF2B5EF4-FFF2-40B4-BE49-F238E27FC236}">
                    <a16:creationId xmlns:a16="http://schemas.microsoft.com/office/drawing/2014/main" id="{A10257F7-65A4-6C4E-8298-44CC7CEDF0FE}"/>
                  </a:ext>
                </a:extLst>
              </p:cNvPr>
              <p:cNvSpPr>
                <a:spLocks/>
              </p:cNvSpPr>
              <p:nvPr/>
            </p:nvSpPr>
            <p:spPr bwMode="auto">
              <a:xfrm>
                <a:off x="1349" y="3819"/>
                <a:ext cx="51" cy="51"/>
              </a:xfrm>
              <a:custGeom>
                <a:avLst/>
                <a:gdLst>
                  <a:gd name="T0" fmla="*/ 24 w 51"/>
                  <a:gd name="T1" fmla="*/ 49 h 51"/>
                  <a:gd name="T2" fmla="*/ 19 w 51"/>
                  <a:gd name="T3" fmla="*/ 42 h 51"/>
                  <a:gd name="T4" fmla="*/ 17 w 51"/>
                  <a:gd name="T5" fmla="*/ 38 h 51"/>
                  <a:gd name="T6" fmla="*/ 11 w 51"/>
                  <a:gd name="T7" fmla="*/ 38 h 51"/>
                  <a:gd name="T8" fmla="*/ 9 w 51"/>
                  <a:gd name="T9" fmla="*/ 32 h 51"/>
                  <a:gd name="T10" fmla="*/ 5 w 51"/>
                  <a:gd name="T11" fmla="*/ 29 h 51"/>
                  <a:gd name="T12" fmla="*/ 2 w 51"/>
                  <a:gd name="T13" fmla="*/ 23 h 51"/>
                  <a:gd name="T14" fmla="*/ 5 w 51"/>
                  <a:gd name="T15" fmla="*/ 19 h 51"/>
                  <a:gd name="T16" fmla="*/ 9 w 51"/>
                  <a:gd name="T17" fmla="*/ 21 h 51"/>
                  <a:gd name="T18" fmla="*/ 0 w 51"/>
                  <a:gd name="T19" fmla="*/ 14 h 51"/>
                  <a:gd name="T20" fmla="*/ 2 w 51"/>
                  <a:gd name="T21" fmla="*/ 10 h 51"/>
                  <a:gd name="T22" fmla="*/ 2 w 51"/>
                  <a:gd name="T23" fmla="*/ 4 h 51"/>
                  <a:gd name="T24" fmla="*/ 7 w 51"/>
                  <a:gd name="T25" fmla="*/ 8 h 51"/>
                  <a:gd name="T26" fmla="*/ 7 w 51"/>
                  <a:gd name="T27" fmla="*/ 4 h 51"/>
                  <a:gd name="T28" fmla="*/ 13 w 51"/>
                  <a:gd name="T29" fmla="*/ 4 h 51"/>
                  <a:gd name="T30" fmla="*/ 17 w 51"/>
                  <a:gd name="T31" fmla="*/ 0 h 51"/>
                  <a:gd name="T32" fmla="*/ 22 w 51"/>
                  <a:gd name="T33" fmla="*/ 2 h 51"/>
                  <a:gd name="T34" fmla="*/ 26 w 51"/>
                  <a:gd name="T35" fmla="*/ 4 h 51"/>
                  <a:gd name="T36" fmla="*/ 26 w 51"/>
                  <a:gd name="T37" fmla="*/ 8 h 51"/>
                  <a:gd name="T38" fmla="*/ 19 w 51"/>
                  <a:gd name="T39" fmla="*/ 12 h 51"/>
                  <a:gd name="T40" fmla="*/ 24 w 51"/>
                  <a:gd name="T41" fmla="*/ 14 h 51"/>
                  <a:gd name="T42" fmla="*/ 28 w 51"/>
                  <a:gd name="T43" fmla="*/ 6 h 51"/>
                  <a:gd name="T44" fmla="*/ 32 w 51"/>
                  <a:gd name="T45" fmla="*/ 6 h 51"/>
                  <a:gd name="T46" fmla="*/ 39 w 51"/>
                  <a:gd name="T47" fmla="*/ 6 h 51"/>
                  <a:gd name="T48" fmla="*/ 43 w 51"/>
                  <a:gd name="T49" fmla="*/ 8 h 51"/>
                  <a:gd name="T50" fmla="*/ 45 w 51"/>
                  <a:gd name="T51" fmla="*/ 14 h 51"/>
                  <a:gd name="T52" fmla="*/ 45 w 51"/>
                  <a:gd name="T53" fmla="*/ 19 h 51"/>
                  <a:gd name="T54" fmla="*/ 41 w 51"/>
                  <a:gd name="T55" fmla="*/ 19 h 51"/>
                  <a:gd name="T56" fmla="*/ 43 w 51"/>
                  <a:gd name="T57" fmla="*/ 23 h 51"/>
                  <a:gd name="T58" fmla="*/ 39 w 51"/>
                  <a:gd name="T59" fmla="*/ 25 h 51"/>
                  <a:gd name="T60" fmla="*/ 34 w 51"/>
                  <a:gd name="T61" fmla="*/ 23 h 51"/>
                  <a:gd name="T62" fmla="*/ 24 w 51"/>
                  <a:gd name="T63" fmla="*/ 19 h 51"/>
                  <a:gd name="T64" fmla="*/ 19 w 51"/>
                  <a:gd name="T65" fmla="*/ 17 h 51"/>
                  <a:gd name="T66" fmla="*/ 32 w 51"/>
                  <a:gd name="T67" fmla="*/ 23 h 51"/>
                  <a:gd name="T68" fmla="*/ 37 w 51"/>
                  <a:gd name="T69" fmla="*/ 27 h 51"/>
                  <a:gd name="T70" fmla="*/ 43 w 51"/>
                  <a:gd name="T71" fmla="*/ 25 h 51"/>
                  <a:gd name="T72" fmla="*/ 47 w 51"/>
                  <a:gd name="T73" fmla="*/ 25 h 51"/>
                  <a:gd name="T74" fmla="*/ 51 w 51"/>
                  <a:gd name="T75" fmla="*/ 38 h 51"/>
                  <a:gd name="T76" fmla="*/ 51 w 51"/>
                  <a:gd name="T77" fmla="*/ 42 h 51"/>
                  <a:gd name="T78" fmla="*/ 45 w 51"/>
                  <a:gd name="T79" fmla="*/ 42 h 51"/>
                  <a:gd name="T80" fmla="*/ 28 w 51"/>
                  <a:gd name="T81" fmla="*/ 32 h 51"/>
                  <a:gd name="T82" fmla="*/ 24 w 51"/>
                  <a:gd name="T83" fmla="*/ 29 h 51"/>
                  <a:gd name="T84" fmla="*/ 26 w 51"/>
                  <a:gd name="T85" fmla="*/ 36 h 51"/>
                  <a:gd name="T86" fmla="*/ 30 w 51"/>
                  <a:gd name="T87" fmla="*/ 42 h 51"/>
                  <a:gd name="T88" fmla="*/ 28 w 51"/>
                  <a:gd name="T89" fmla="*/ 51 h 51"/>
                  <a:gd name="T90" fmla="*/ 22 w 51"/>
                  <a:gd name="T91" fmla="*/ 51 h 51"/>
                  <a:gd name="T92" fmla="*/ 19 w 51"/>
                  <a:gd name="T93" fmla="*/ 44 h 51"/>
                  <a:gd name="T94" fmla="*/ 24 w 51"/>
                  <a:gd name="T95" fmla="*/ 4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1" h="51">
                    <a:moveTo>
                      <a:pt x="24" y="49"/>
                    </a:moveTo>
                    <a:lnTo>
                      <a:pt x="19" y="42"/>
                    </a:lnTo>
                    <a:lnTo>
                      <a:pt x="17" y="38"/>
                    </a:lnTo>
                    <a:lnTo>
                      <a:pt x="11" y="38"/>
                    </a:lnTo>
                    <a:lnTo>
                      <a:pt x="9" y="32"/>
                    </a:lnTo>
                    <a:lnTo>
                      <a:pt x="5" y="29"/>
                    </a:lnTo>
                    <a:lnTo>
                      <a:pt x="2" y="23"/>
                    </a:lnTo>
                    <a:lnTo>
                      <a:pt x="5" y="19"/>
                    </a:lnTo>
                    <a:lnTo>
                      <a:pt x="9" y="21"/>
                    </a:lnTo>
                    <a:lnTo>
                      <a:pt x="0" y="14"/>
                    </a:lnTo>
                    <a:lnTo>
                      <a:pt x="2" y="10"/>
                    </a:lnTo>
                    <a:lnTo>
                      <a:pt x="2" y="4"/>
                    </a:lnTo>
                    <a:lnTo>
                      <a:pt x="7" y="8"/>
                    </a:lnTo>
                    <a:lnTo>
                      <a:pt x="7" y="4"/>
                    </a:lnTo>
                    <a:lnTo>
                      <a:pt x="13" y="4"/>
                    </a:lnTo>
                    <a:lnTo>
                      <a:pt x="17" y="0"/>
                    </a:lnTo>
                    <a:lnTo>
                      <a:pt x="22" y="2"/>
                    </a:lnTo>
                    <a:lnTo>
                      <a:pt x="26" y="4"/>
                    </a:lnTo>
                    <a:lnTo>
                      <a:pt x="26" y="8"/>
                    </a:lnTo>
                    <a:lnTo>
                      <a:pt x="19" y="12"/>
                    </a:lnTo>
                    <a:lnTo>
                      <a:pt x="24" y="14"/>
                    </a:lnTo>
                    <a:lnTo>
                      <a:pt x="28" y="6"/>
                    </a:lnTo>
                    <a:lnTo>
                      <a:pt x="32" y="6"/>
                    </a:lnTo>
                    <a:lnTo>
                      <a:pt x="39" y="6"/>
                    </a:lnTo>
                    <a:lnTo>
                      <a:pt x="43" y="8"/>
                    </a:lnTo>
                    <a:lnTo>
                      <a:pt x="45" y="14"/>
                    </a:lnTo>
                    <a:lnTo>
                      <a:pt x="45" y="19"/>
                    </a:lnTo>
                    <a:lnTo>
                      <a:pt x="41" y="19"/>
                    </a:lnTo>
                    <a:lnTo>
                      <a:pt x="43" y="23"/>
                    </a:lnTo>
                    <a:lnTo>
                      <a:pt x="39" y="25"/>
                    </a:lnTo>
                    <a:lnTo>
                      <a:pt x="34" y="23"/>
                    </a:lnTo>
                    <a:lnTo>
                      <a:pt x="24" y="19"/>
                    </a:lnTo>
                    <a:lnTo>
                      <a:pt x="19" y="17"/>
                    </a:lnTo>
                    <a:lnTo>
                      <a:pt x="32" y="23"/>
                    </a:lnTo>
                    <a:lnTo>
                      <a:pt x="37" y="27"/>
                    </a:lnTo>
                    <a:lnTo>
                      <a:pt x="43" y="25"/>
                    </a:lnTo>
                    <a:lnTo>
                      <a:pt x="47" y="25"/>
                    </a:lnTo>
                    <a:lnTo>
                      <a:pt x="51" y="38"/>
                    </a:lnTo>
                    <a:lnTo>
                      <a:pt x="51" y="42"/>
                    </a:lnTo>
                    <a:lnTo>
                      <a:pt x="45" y="42"/>
                    </a:lnTo>
                    <a:lnTo>
                      <a:pt x="28" y="32"/>
                    </a:lnTo>
                    <a:lnTo>
                      <a:pt x="24" y="29"/>
                    </a:lnTo>
                    <a:lnTo>
                      <a:pt x="26" y="36"/>
                    </a:lnTo>
                    <a:lnTo>
                      <a:pt x="30" y="42"/>
                    </a:lnTo>
                    <a:lnTo>
                      <a:pt x="28" y="51"/>
                    </a:lnTo>
                    <a:lnTo>
                      <a:pt x="22" y="51"/>
                    </a:lnTo>
                    <a:lnTo>
                      <a:pt x="19" y="44"/>
                    </a:lnTo>
                    <a:lnTo>
                      <a:pt x="24" y="49"/>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67" name="Freeform 1235">
                <a:extLst>
                  <a:ext uri="{FF2B5EF4-FFF2-40B4-BE49-F238E27FC236}">
                    <a16:creationId xmlns:a16="http://schemas.microsoft.com/office/drawing/2014/main" id="{BA7F65A7-7EBF-C246-BD52-10295556CE58}"/>
                  </a:ext>
                </a:extLst>
              </p:cNvPr>
              <p:cNvSpPr>
                <a:spLocks/>
              </p:cNvSpPr>
              <p:nvPr/>
            </p:nvSpPr>
            <p:spPr bwMode="auto">
              <a:xfrm>
                <a:off x="1371" y="3872"/>
                <a:ext cx="10" cy="19"/>
              </a:xfrm>
              <a:custGeom>
                <a:avLst/>
                <a:gdLst>
                  <a:gd name="T0" fmla="*/ 4 w 10"/>
                  <a:gd name="T1" fmla="*/ 0 h 19"/>
                  <a:gd name="T2" fmla="*/ 10 w 10"/>
                  <a:gd name="T3" fmla="*/ 4 h 19"/>
                  <a:gd name="T4" fmla="*/ 10 w 10"/>
                  <a:gd name="T5" fmla="*/ 15 h 19"/>
                  <a:gd name="T6" fmla="*/ 8 w 10"/>
                  <a:gd name="T7" fmla="*/ 19 h 19"/>
                  <a:gd name="T8" fmla="*/ 4 w 10"/>
                  <a:gd name="T9" fmla="*/ 17 h 19"/>
                  <a:gd name="T10" fmla="*/ 6 w 10"/>
                  <a:gd name="T11" fmla="*/ 13 h 19"/>
                  <a:gd name="T12" fmla="*/ 0 w 10"/>
                  <a:gd name="T13" fmla="*/ 0 h 19"/>
                  <a:gd name="T14" fmla="*/ 4 w 10"/>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9">
                    <a:moveTo>
                      <a:pt x="4" y="0"/>
                    </a:moveTo>
                    <a:lnTo>
                      <a:pt x="10" y="4"/>
                    </a:lnTo>
                    <a:lnTo>
                      <a:pt x="10" y="15"/>
                    </a:lnTo>
                    <a:lnTo>
                      <a:pt x="8" y="19"/>
                    </a:lnTo>
                    <a:lnTo>
                      <a:pt x="4" y="17"/>
                    </a:lnTo>
                    <a:lnTo>
                      <a:pt x="6" y="13"/>
                    </a:lnTo>
                    <a:lnTo>
                      <a:pt x="0" y="0"/>
                    </a:lnTo>
                    <a:lnTo>
                      <a:pt x="4"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68" name="Freeform 1236">
                <a:extLst>
                  <a:ext uri="{FF2B5EF4-FFF2-40B4-BE49-F238E27FC236}">
                    <a16:creationId xmlns:a16="http://schemas.microsoft.com/office/drawing/2014/main" id="{88879A00-F0C5-1E43-A95C-0D8270B8B724}"/>
                  </a:ext>
                </a:extLst>
              </p:cNvPr>
              <p:cNvSpPr>
                <a:spLocks/>
              </p:cNvSpPr>
              <p:nvPr/>
            </p:nvSpPr>
            <p:spPr bwMode="auto">
              <a:xfrm>
                <a:off x="1371" y="3872"/>
                <a:ext cx="10" cy="19"/>
              </a:xfrm>
              <a:custGeom>
                <a:avLst/>
                <a:gdLst>
                  <a:gd name="T0" fmla="*/ 4 w 10"/>
                  <a:gd name="T1" fmla="*/ 0 h 19"/>
                  <a:gd name="T2" fmla="*/ 10 w 10"/>
                  <a:gd name="T3" fmla="*/ 4 h 19"/>
                  <a:gd name="T4" fmla="*/ 10 w 10"/>
                  <a:gd name="T5" fmla="*/ 15 h 19"/>
                  <a:gd name="T6" fmla="*/ 8 w 10"/>
                  <a:gd name="T7" fmla="*/ 19 h 19"/>
                  <a:gd name="T8" fmla="*/ 4 w 10"/>
                  <a:gd name="T9" fmla="*/ 17 h 19"/>
                  <a:gd name="T10" fmla="*/ 6 w 10"/>
                  <a:gd name="T11" fmla="*/ 13 h 19"/>
                  <a:gd name="T12" fmla="*/ 0 w 10"/>
                  <a:gd name="T13" fmla="*/ 0 h 19"/>
                  <a:gd name="T14" fmla="*/ 4 w 10"/>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9">
                    <a:moveTo>
                      <a:pt x="4" y="0"/>
                    </a:moveTo>
                    <a:lnTo>
                      <a:pt x="10" y="4"/>
                    </a:lnTo>
                    <a:lnTo>
                      <a:pt x="10" y="15"/>
                    </a:lnTo>
                    <a:lnTo>
                      <a:pt x="8" y="19"/>
                    </a:lnTo>
                    <a:lnTo>
                      <a:pt x="4" y="17"/>
                    </a:lnTo>
                    <a:lnTo>
                      <a:pt x="6" y="13"/>
                    </a:lnTo>
                    <a:lnTo>
                      <a:pt x="0" y="0"/>
                    </a:lnTo>
                    <a:lnTo>
                      <a:pt x="4"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69" name="Freeform 1237">
                <a:extLst>
                  <a:ext uri="{FF2B5EF4-FFF2-40B4-BE49-F238E27FC236}">
                    <a16:creationId xmlns:a16="http://schemas.microsoft.com/office/drawing/2014/main" id="{D157C051-83D4-1648-B8F8-3F35A3BF8574}"/>
                  </a:ext>
                </a:extLst>
              </p:cNvPr>
              <p:cNvSpPr>
                <a:spLocks/>
              </p:cNvSpPr>
              <p:nvPr/>
            </p:nvSpPr>
            <p:spPr bwMode="auto">
              <a:xfrm>
                <a:off x="1400" y="3863"/>
                <a:ext cx="5" cy="7"/>
              </a:xfrm>
              <a:custGeom>
                <a:avLst/>
                <a:gdLst>
                  <a:gd name="T0" fmla="*/ 3 w 5"/>
                  <a:gd name="T1" fmla="*/ 0 h 7"/>
                  <a:gd name="T2" fmla="*/ 5 w 5"/>
                  <a:gd name="T3" fmla="*/ 7 h 7"/>
                  <a:gd name="T4" fmla="*/ 0 w 5"/>
                  <a:gd name="T5" fmla="*/ 2 h 7"/>
                  <a:gd name="T6" fmla="*/ 3 w 5"/>
                  <a:gd name="T7" fmla="*/ 0 h 7"/>
                </a:gdLst>
                <a:ahLst/>
                <a:cxnLst>
                  <a:cxn ang="0">
                    <a:pos x="T0" y="T1"/>
                  </a:cxn>
                  <a:cxn ang="0">
                    <a:pos x="T2" y="T3"/>
                  </a:cxn>
                  <a:cxn ang="0">
                    <a:pos x="T4" y="T5"/>
                  </a:cxn>
                  <a:cxn ang="0">
                    <a:pos x="T6" y="T7"/>
                  </a:cxn>
                </a:cxnLst>
                <a:rect l="0" t="0" r="r" b="b"/>
                <a:pathLst>
                  <a:path w="5" h="7">
                    <a:moveTo>
                      <a:pt x="3" y="0"/>
                    </a:moveTo>
                    <a:lnTo>
                      <a:pt x="5" y="7"/>
                    </a:lnTo>
                    <a:lnTo>
                      <a:pt x="0" y="2"/>
                    </a:ln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70" name="Freeform 1238">
                <a:extLst>
                  <a:ext uri="{FF2B5EF4-FFF2-40B4-BE49-F238E27FC236}">
                    <a16:creationId xmlns:a16="http://schemas.microsoft.com/office/drawing/2014/main" id="{F59DCF2C-3656-A546-8CE2-3101BB7C7532}"/>
                  </a:ext>
                </a:extLst>
              </p:cNvPr>
              <p:cNvSpPr>
                <a:spLocks/>
              </p:cNvSpPr>
              <p:nvPr/>
            </p:nvSpPr>
            <p:spPr bwMode="auto">
              <a:xfrm>
                <a:off x="1400" y="3863"/>
                <a:ext cx="5" cy="7"/>
              </a:xfrm>
              <a:custGeom>
                <a:avLst/>
                <a:gdLst>
                  <a:gd name="T0" fmla="*/ 3 w 5"/>
                  <a:gd name="T1" fmla="*/ 0 h 7"/>
                  <a:gd name="T2" fmla="*/ 5 w 5"/>
                  <a:gd name="T3" fmla="*/ 7 h 7"/>
                  <a:gd name="T4" fmla="*/ 0 w 5"/>
                  <a:gd name="T5" fmla="*/ 2 h 7"/>
                  <a:gd name="T6" fmla="*/ 3 w 5"/>
                  <a:gd name="T7" fmla="*/ 0 h 7"/>
                </a:gdLst>
                <a:ahLst/>
                <a:cxnLst>
                  <a:cxn ang="0">
                    <a:pos x="T0" y="T1"/>
                  </a:cxn>
                  <a:cxn ang="0">
                    <a:pos x="T2" y="T3"/>
                  </a:cxn>
                  <a:cxn ang="0">
                    <a:pos x="T4" y="T5"/>
                  </a:cxn>
                  <a:cxn ang="0">
                    <a:pos x="T6" y="T7"/>
                  </a:cxn>
                </a:cxnLst>
                <a:rect l="0" t="0" r="r" b="b"/>
                <a:pathLst>
                  <a:path w="5" h="7">
                    <a:moveTo>
                      <a:pt x="3" y="0"/>
                    </a:moveTo>
                    <a:lnTo>
                      <a:pt x="5" y="7"/>
                    </a:lnTo>
                    <a:lnTo>
                      <a:pt x="0" y="2"/>
                    </a:lnTo>
                    <a:lnTo>
                      <a:pt x="3"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71" name="Freeform 1239">
                <a:extLst>
                  <a:ext uri="{FF2B5EF4-FFF2-40B4-BE49-F238E27FC236}">
                    <a16:creationId xmlns:a16="http://schemas.microsoft.com/office/drawing/2014/main" id="{7139E89C-DD24-5244-A180-D2F6B1266DC1}"/>
                  </a:ext>
                </a:extLst>
              </p:cNvPr>
              <p:cNvSpPr>
                <a:spLocks/>
              </p:cNvSpPr>
              <p:nvPr/>
            </p:nvSpPr>
            <p:spPr bwMode="auto">
              <a:xfrm>
                <a:off x="1392" y="3810"/>
                <a:ext cx="40" cy="72"/>
              </a:xfrm>
              <a:custGeom>
                <a:avLst/>
                <a:gdLst>
                  <a:gd name="T0" fmla="*/ 17 w 40"/>
                  <a:gd name="T1" fmla="*/ 47 h 72"/>
                  <a:gd name="T2" fmla="*/ 13 w 40"/>
                  <a:gd name="T3" fmla="*/ 38 h 72"/>
                  <a:gd name="T4" fmla="*/ 6 w 40"/>
                  <a:gd name="T5" fmla="*/ 15 h 72"/>
                  <a:gd name="T6" fmla="*/ 2 w 40"/>
                  <a:gd name="T7" fmla="*/ 9 h 72"/>
                  <a:gd name="T8" fmla="*/ 0 w 40"/>
                  <a:gd name="T9" fmla="*/ 4 h 72"/>
                  <a:gd name="T10" fmla="*/ 0 w 40"/>
                  <a:gd name="T11" fmla="*/ 0 h 72"/>
                  <a:gd name="T12" fmla="*/ 4 w 40"/>
                  <a:gd name="T13" fmla="*/ 4 h 72"/>
                  <a:gd name="T14" fmla="*/ 8 w 40"/>
                  <a:gd name="T15" fmla="*/ 9 h 72"/>
                  <a:gd name="T16" fmla="*/ 13 w 40"/>
                  <a:gd name="T17" fmla="*/ 9 h 72"/>
                  <a:gd name="T18" fmla="*/ 19 w 40"/>
                  <a:gd name="T19" fmla="*/ 9 h 72"/>
                  <a:gd name="T20" fmla="*/ 23 w 40"/>
                  <a:gd name="T21" fmla="*/ 9 h 72"/>
                  <a:gd name="T22" fmla="*/ 25 w 40"/>
                  <a:gd name="T23" fmla="*/ 13 h 72"/>
                  <a:gd name="T24" fmla="*/ 30 w 40"/>
                  <a:gd name="T25" fmla="*/ 19 h 72"/>
                  <a:gd name="T26" fmla="*/ 36 w 40"/>
                  <a:gd name="T27" fmla="*/ 30 h 72"/>
                  <a:gd name="T28" fmla="*/ 38 w 40"/>
                  <a:gd name="T29" fmla="*/ 36 h 72"/>
                  <a:gd name="T30" fmla="*/ 34 w 40"/>
                  <a:gd name="T31" fmla="*/ 32 h 72"/>
                  <a:gd name="T32" fmla="*/ 32 w 40"/>
                  <a:gd name="T33" fmla="*/ 26 h 72"/>
                  <a:gd name="T34" fmla="*/ 28 w 40"/>
                  <a:gd name="T35" fmla="*/ 21 h 72"/>
                  <a:gd name="T36" fmla="*/ 25 w 40"/>
                  <a:gd name="T37" fmla="*/ 15 h 72"/>
                  <a:gd name="T38" fmla="*/ 19 w 40"/>
                  <a:gd name="T39" fmla="*/ 13 h 72"/>
                  <a:gd name="T40" fmla="*/ 21 w 40"/>
                  <a:gd name="T41" fmla="*/ 17 h 72"/>
                  <a:gd name="T42" fmla="*/ 23 w 40"/>
                  <a:gd name="T43" fmla="*/ 23 h 72"/>
                  <a:gd name="T44" fmla="*/ 30 w 40"/>
                  <a:gd name="T45" fmla="*/ 32 h 72"/>
                  <a:gd name="T46" fmla="*/ 36 w 40"/>
                  <a:gd name="T47" fmla="*/ 36 h 72"/>
                  <a:gd name="T48" fmla="*/ 36 w 40"/>
                  <a:gd name="T49" fmla="*/ 43 h 72"/>
                  <a:gd name="T50" fmla="*/ 36 w 40"/>
                  <a:gd name="T51" fmla="*/ 47 h 72"/>
                  <a:gd name="T52" fmla="*/ 40 w 40"/>
                  <a:gd name="T53" fmla="*/ 51 h 72"/>
                  <a:gd name="T54" fmla="*/ 36 w 40"/>
                  <a:gd name="T55" fmla="*/ 55 h 72"/>
                  <a:gd name="T56" fmla="*/ 30 w 40"/>
                  <a:gd name="T57" fmla="*/ 51 h 72"/>
                  <a:gd name="T58" fmla="*/ 34 w 40"/>
                  <a:gd name="T59" fmla="*/ 58 h 72"/>
                  <a:gd name="T60" fmla="*/ 32 w 40"/>
                  <a:gd name="T61" fmla="*/ 62 h 72"/>
                  <a:gd name="T62" fmla="*/ 28 w 40"/>
                  <a:gd name="T63" fmla="*/ 66 h 72"/>
                  <a:gd name="T64" fmla="*/ 25 w 40"/>
                  <a:gd name="T65" fmla="*/ 70 h 72"/>
                  <a:gd name="T66" fmla="*/ 21 w 40"/>
                  <a:gd name="T67" fmla="*/ 72 h 72"/>
                  <a:gd name="T68" fmla="*/ 19 w 40"/>
                  <a:gd name="T69" fmla="*/ 68 h 72"/>
                  <a:gd name="T70" fmla="*/ 23 w 40"/>
                  <a:gd name="T71" fmla="*/ 53 h 72"/>
                  <a:gd name="T72" fmla="*/ 19 w 40"/>
                  <a:gd name="T73" fmla="*/ 47 h 72"/>
                  <a:gd name="T74" fmla="*/ 23 w 40"/>
                  <a:gd name="T75" fmla="*/ 43 h 72"/>
                  <a:gd name="T76" fmla="*/ 17 w 40"/>
                  <a:gd name="T77" fmla="*/ 4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 h="72">
                    <a:moveTo>
                      <a:pt x="17" y="47"/>
                    </a:moveTo>
                    <a:lnTo>
                      <a:pt x="13" y="38"/>
                    </a:lnTo>
                    <a:lnTo>
                      <a:pt x="6" y="15"/>
                    </a:lnTo>
                    <a:lnTo>
                      <a:pt x="2" y="9"/>
                    </a:lnTo>
                    <a:lnTo>
                      <a:pt x="0" y="4"/>
                    </a:lnTo>
                    <a:lnTo>
                      <a:pt x="0" y="0"/>
                    </a:lnTo>
                    <a:lnTo>
                      <a:pt x="4" y="4"/>
                    </a:lnTo>
                    <a:lnTo>
                      <a:pt x="8" y="9"/>
                    </a:lnTo>
                    <a:lnTo>
                      <a:pt x="13" y="9"/>
                    </a:lnTo>
                    <a:lnTo>
                      <a:pt x="19" y="9"/>
                    </a:lnTo>
                    <a:lnTo>
                      <a:pt x="23" y="9"/>
                    </a:lnTo>
                    <a:lnTo>
                      <a:pt x="25" y="13"/>
                    </a:lnTo>
                    <a:lnTo>
                      <a:pt x="30" y="19"/>
                    </a:lnTo>
                    <a:lnTo>
                      <a:pt x="36" y="30"/>
                    </a:lnTo>
                    <a:lnTo>
                      <a:pt x="38" y="36"/>
                    </a:lnTo>
                    <a:lnTo>
                      <a:pt x="34" y="32"/>
                    </a:lnTo>
                    <a:lnTo>
                      <a:pt x="32" y="26"/>
                    </a:lnTo>
                    <a:lnTo>
                      <a:pt x="28" y="21"/>
                    </a:lnTo>
                    <a:lnTo>
                      <a:pt x="25" y="15"/>
                    </a:lnTo>
                    <a:lnTo>
                      <a:pt x="19" y="13"/>
                    </a:lnTo>
                    <a:lnTo>
                      <a:pt x="21" y="17"/>
                    </a:lnTo>
                    <a:lnTo>
                      <a:pt x="23" y="23"/>
                    </a:lnTo>
                    <a:lnTo>
                      <a:pt x="30" y="32"/>
                    </a:lnTo>
                    <a:lnTo>
                      <a:pt x="36" y="36"/>
                    </a:lnTo>
                    <a:lnTo>
                      <a:pt x="36" y="43"/>
                    </a:lnTo>
                    <a:lnTo>
                      <a:pt x="36" y="47"/>
                    </a:lnTo>
                    <a:lnTo>
                      <a:pt x="40" y="51"/>
                    </a:lnTo>
                    <a:lnTo>
                      <a:pt x="36" y="55"/>
                    </a:lnTo>
                    <a:lnTo>
                      <a:pt x="30" y="51"/>
                    </a:lnTo>
                    <a:lnTo>
                      <a:pt x="34" y="58"/>
                    </a:lnTo>
                    <a:lnTo>
                      <a:pt x="32" y="62"/>
                    </a:lnTo>
                    <a:lnTo>
                      <a:pt x="28" y="66"/>
                    </a:lnTo>
                    <a:lnTo>
                      <a:pt x="25" y="70"/>
                    </a:lnTo>
                    <a:lnTo>
                      <a:pt x="21" y="72"/>
                    </a:lnTo>
                    <a:lnTo>
                      <a:pt x="19" y="68"/>
                    </a:lnTo>
                    <a:lnTo>
                      <a:pt x="23" y="53"/>
                    </a:lnTo>
                    <a:lnTo>
                      <a:pt x="19" y="47"/>
                    </a:lnTo>
                    <a:lnTo>
                      <a:pt x="23" y="43"/>
                    </a:lnTo>
                    <a:lnTo>
                      <a:pt x="17" y="47"/>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72" name="Freeform 1240">
                <a:extLst>
                  <a:ext uri="{FF2B5EF4-FFF2-40B4-BE49-F238E27FC236}">
                    <a16:creationId xmlns:a16="http://schemas.microsoft.com/office/drawing/2014/main" id="{3857DED3-D8FC-1945-9DD7-80FBD863E7BD}"/>
                  </a:ext>
                </a:extLst>
              </p:cNvPr>
              <p:cNvSpPr>
                <a:spLocks/>
              </p:cNvSpPr>
              <p:nvPr/>
            </p:nvSpPr>
            <p:spPr bwMode="auto">
              <a:xfrm>
                <a:off x="1392" y="3810"/>
                <a:ext cx="40" cy="72"/>
              </a:xfrm>
              <a:custGeom>
                <a:avLst/>
                <a:gdLst>
                  <a:gd name="T0" fmla="*/ 17 w 40"/>
                  <a:gd name="T1" fmla="*/ 47 h 72"/>
                  <a:gd name="T2" fmla="*/ 13 w 40"/>
                  <a:gd name="T3" fmla="*/ 38 h 72"/>
                  <a:gd name="T4" fmla="*/ 6 w 40"/>
                  <a:gd name="T5" fmla="*/ 15 h 72"/>
                  <a:gd name="T6" fmla="*/ 2 w 40"/>
                  <a:gd name="T7" fmla="*/ 9 h 72"/>
                  <a:gd name="T8" fmla="*/ 0 w 40"/>
                  <a:gd name="T9" fmla="*/ 4 h 72"/>
                  <a:gd name="T10" fmla="*/ 0 w 40"/>
                  <a:gd name="T11" fmla="*/ 0 h 72"/>
                  <a:gd name="T12" fmla="*/ 4 w 40"/>
                  <a:gd name="T13" fmla="*/ 4 h 72"/>
                  <a:gd name="T14" fmla="*/ 8 w 40"/>
                  <a:gd name="T15" fmla="*/ 9 h 72"/>
                  <a:gd name="T16" fmla="*/ 13 w 40"/>
                  <a:gd name="T17" fmla="*/ 9 h 72"/>
                  <a:gd name="T18" fmla="*/ 19 w 40"/>
                  <a:gd name="T19" fmla="*/ 9 h 72"/>
                  <a:gd name="T20" fmla="*/ 23 w 40"/>
                  <a:gd name="T21" fmla="*/ 9 h 72"/>
                  <a:gd name="T22" fmla="*/ 25 w 40"/>
                  <a:gd name="T23" fmla="*/ 13 h 72"/>
                  <a:gd name="T24" fmla="*/ 30 w 40"/>
                  <a:gd name="T25" fmla="*/ 19 h 72"/>
                  <a:gd name="T26" fmla="*/ 36 w 40"/>
                  <a:gd name="T27" fmla="*/ 30 h 72"/>
                  <a:gd name="T28" fmla="*/ 38 w 40"/>
                  <a:gd name="T29" fmla="*/ 36 h 72"/>
                  <a:gd name="T30" fmla="*/ 34 w 40"/>
                  <a:gd name="T31" fmla="*/ 32 h 72"/>
                  <a:gd name="T32" fmla="*/ 32 w 40"/>
                  <a:gd name="T33" fmla="*/ 26 h 72"/>
                  <a:gd name="T34" fmla="*/ 28 w 40"/>
                  <a:gd name="T35" fmla="*/ 21 h 72"/>
                  <a:gd name="T36" fmla="*/ 25 w 40"/>
                  <a:gd name="T37" fmla="*/ 15 h 72"/>
                  <a:gd name="T38" fmla="*/ 19 w 40"/>
                  <a:gd name="T39" fmla="*/ 13 h 72"/>
                  <a:gd name="T40" fmla="*/ 21 w 40"/>
                  <a:gd name="T41" fmla="*/ 17 h 72"/>
                  <a:gd name="T42" fmla="*/ 23 w 40"/>
                  <a:gd name="T43" fmla="*/ 23 h 72"/>
                  <a:gd name="T44" fmla="*/ 30 w 40"/>
                  <a:gd name="T45" fmla="*/ 32 h 72"/>
                  <a:gd name="T46" fmla="*/ 36 w 40"/>
                  <a:gd name="T47" fmla="*/ 36 h 72"/>
                  <a:gd name="T48" fmla="*/ 36 w 40"/>
                  <a:gd name="T49" fmla="*/ 43 h 72"/>
                  <a:gd name="T50" fmla="*/ 36 w 40"/>
                  <a:gd name="T51" fmla="*/ 47 h 72"/>
                  <a:gd name="T52" fmla="*/ 40 w 40"/>
                  <a:gd name="T53" fmla="*/ 51 h 72"/>
                  <a:gd name="T54" fmla="*/ 36 w 40"/>
                  <a:gd name="T55" fmla="*/ 55 h 72"/>
                  <a:gd name="T56" fmla="*/ 30 w 40"/>
                  <a:gd name="T57" fmla="*/ 51 h 72"/>
                  <a:gd name="T58" fmla="*/ 34 w 40"/>
                  <a:gd name="T59" fmla="*/ 58 h 72"/>
                  <a:gd name="T60" fmla="*/ 32 w 40"/>
                  <a:gd name="T61" fmla="*/ 62 h 72"/>
                  <a:gd name="T62" fmla="*/ 28 w 40"/>
                  <a:gd name="T63" fmla="*/ 66 h 72"/>
                  <a:gd name="T64" fmla="*/ 25 w 40"/>
                  <a:gd name="T65" fmla="*/ 70 h 72"/>
                  <a:gd name="T66" fmla="*/ 21 w 40"/>
                  <a:gd name="T67" fmla="*/ 72 h 72"/>
                  <a:gd name="T68" fmla="*/ 19 w 40"/>
                  <a:gd name="T69" fmla="*/ 68 h 72"/>
                  <a:gd name="T70" fmla="*/ 23 w 40"/>
                  <a:gd name="T71" fmla="*/ 53 h 72"/>
                  <a:gd name="T72" fmla="*/ 19 w 40"/>
                  <a:gd name="T73" fmla="*/ 47 h 72"/>
                  <a:gd name="T74" fmla="*/ 23 w 40"/>
                  <a:gd name="T75" fmla="*/ 43 h 72"/>
                  <a:gd name="T76" fmla="*/ 17 w 40"/>
                  <a:gd name="T77" fmla="*/ 4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 h="72">
                    <a:moveTo>
                      <a:pt x="17" y="47"/>
                    </a:moveTo>
                    <a:lnTo>
                      <a:pt x="13" y="38"/>
                    </a:lnTo>
                    <a:lnTo>
                      <a:pt x="6" y="15"/>
                    </a:lnTo>
                    <a:lnTo>
                      <a:pt x="2" y="9"/>
                    </a:lnTo>
                    <a:lnTo>
                      <a:pt x="0" y="4"/>
                    </a:lnTo>
                    <a:lnTo>
                      <a:pt x="0" y="0"/>
                    </a:lnTo>
                    <a:lnTo>
                      <a:pt x="4" y="4"/>
                    </a:lnTo>
                    <a:lnTo>
                      <a:pt x="8" y="9"/>
                    </a:lnTo>
                    <a:lnTo>
                      <a:pt x="13" y="9"/>
                    </a:lnTo>
                    <a:lnTo>
                      <a:pt x="19" y="9"/>
                    </a:lnTo>
                    <a:lnTo>
                      <a:pt x="23" y="9"/>
                    </a:lnTo>
                    <a:lnTo>
                      <a:pt x="25" y="13"/>
                    </a:lnTo>
                    <a:lnTo>
                      <a:pt x="30" y="19"/>
                    </a:lnTo>
                    <a:lnTo>
                      <a:pt x="36" y="30"/>
                    </a:lnTo>
                    <a:lnTo>
                      <a:pt x="38" y="36"/>
                    </a:lnTo>
                    <a:lnTo>
                      <a:pt x="34" y="32"/>
                    </a:lnTo>
                    <a:lnTo>
                      <a:pt x="32" y="26"/>
                    </a:lnTo>
                    <a:lnTo>
                      <a:pt x="28" y="21"/>
                    </a:lnTo>
                    <a:lnTo>
                      <a:pt x="25" y="15"/>
                    </a:lnTo>
                    <a:lnTo>
                      <a:pt x="19" y="13"/>
                    </a:lnTo>
                    <a:lnTo>
                      <a:pt x="21" y="17"/>
                    </a:lnTo>
                    <a:lnTo>
                      <a:pt x="23" y="23"/>
                    </a:lnTo>
                    <a:lnTo>
                      <a:pt x="30" y="32"/>
                    </a:lnTo>
                    <a:lnTo>
                      <a:pt x="36" y="36"/>
                    </a:lnTo>
                    <a:lnTo>
                      <a:pt x="36" y="43"/>
                    </a:lnTo>
                    <a:lnTo>
                      <a:pt x="36" y="47"/>
                    </a:lnTo>
                    <a:lnTo>
                      <a:pt x="40" y="51"/>
                    </a:lnTo>
                    <a:lnTo>
                      <a:pt x="36" y="55"/>
                    </a:lnTo>
                    <a:lnTo>
                      <a:pt x="30" y="51"/>
                    </a:lnTo>
                    <a:lnTo>
                      <a:pt x="34" y="58"/>
                    </a:lnTo>
                    <a:lnTo>
                      <a:pt x="32" y="62"/>
                    </a:lnTo>
                    <a:lnTo>
                      <a:pt x="28" y="66"/>
                    </a:lnTo>
                    <a:lnTo>
                      <a:pt x="25" y="70"/>
                    </a:lnTo>
                    <a:lnTo>
                      <a:pt x="21" y="72"/>
                    </a:lnTo>
                    <a:lnTo>
                      <a:pt x="19" y="68"/>
                    </a:lnTo>
                    <a:lnTo>
                      <a:pt x="23" y="53"/>
                    </a:lnTo>
                    <a:lnTo>
                      <a:pt x="19" y="47"/>
                    </a:lnTo>
                    <a:lnTo>
                      <a:pt x="23" y="43"/>
                    </a:lnTo>
                    <a:lnTo>
                      <a:pt x="17" y="47"/>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73" name="Freeform 1241">
                <a:extLst>
                  <a:ext uri="{FF2B5EF4-FFF2-40B4-BE49-F238E27FC236}">
                    <a16:creationId xmlns:a16="http://schemas.microsoft.com/office/drawing/2014/main" id="{05842C8A-946E-9F4B-BBE8-4B190D60ED8D}"/>
                  </a:ext>
                </a:extLst>
              </p:cNvPr>
              <p:cNvSpPr>
                <a:spLocks/>
              </p:cNvSpPr>
              <p:nvPr/>
            </p:nvSpPr>
            <p:spPr bwMode="auto">
              <a:xfrm>
                <a:off x="1417" y="3833"/>
                <a:ext cx="5" cy="5"/>
              </a:xfrm>
              <a:custGeom>
                <a:avLst/>
                <a:gdLst>
                  <a:gd name="T0" fmla="*/ 0 w 5"/>
                  <a:gd name="T1" fmla="*/ 0 h 5"/>
                  <a:gd name="T2" fmla="*/ 5 w 5"/>
                  <a:gd name="T3" fmla="*/ 5 h 5"/>
                  <a:gd name="T4" fmla="*/ 0 w 5"/>
                  <a:gd name="T5" fmla="*/ 0 h 5"/>
                  <a:gd name="T6" fmla="*/ 0 w 5"/>
                  <a:gd name="T7" fmla="*/ 0 h 5"/>
                </a:gdLst>
                <a:ahLst/>
                <a:cxnLst>
                  <a:cxn ang="0">
                    <a:pos x="T0" y="T1"/>
                  </a:cxn>
                  <a:cxn ang="0">
                    <a:pos x="T2" y="T3"/>
                  </a:cxn>
                  <a:cxn ang="0">
                    <a:pos x="T4" y="T5"/>
                  </a:cxn>
                  <a:cxn ang="0">
                    <a:pos x="T6" y="T7"/>
                  </a:cxn>
                </a:cxnLst>
                <a:rect l="0" t="0" r="r" b="b"/>
                <a:pathLst>
                  <a:path w="5" h="5">
                    <a:moveTo>
                      <a:pt x="0" y="0"/>
                    </a:moveTo>
                    <a:lnTo>
                      <a:pt x="5" y="5"/>
                    </a:lnTo>
                    <a:lnTo>
                      <a:pt x="0" y="0"/>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74" name="Freeform 1242">
                <a:extLst>
                  <a:ext uri="{FF2B5EF4-FFF2-40B4-BE49-F238E27FC236}">
                    <a16:creationId xmlns:a16="http://schemas.microsoft.com/office/drawing/2014/main" id="{8EA40575-0357-E94D-B509-37FA21BA5F32}"/>
                  </a:ext>
                </a:extLst>
              </p:cNvPr>
              <p:cNvSpPr>
                <a:spLocks/>
              </p:cNvSpPr>
              <p:nvPr/>
            </p:nvSpPr>
            <p:spPr bwMode="auto">
              <a:xfrm>
                <a:off x="1417" y="3833"/>
                <a:ext cx="5" cy="5"/>
              </a:xfrm>
              <a:custGeom>
                <a:avLst/>
                <a:gdLst>
                  <a:gd name="T0" fmla="*/ 0 w 5"/>
                  <a:gd name="T1" fmla="*/ 0 h 5"/>
                  <a:gd name="T2" fmla="*/ 5 w 5"/>
                  <a:gd name="T3" fmla="*/ 5 h 5"/>
                  <a:gd name="T4" fmla="*/ 0 w 5"/>
                  <a:gd name="T5" fmla="*/ 0 h 5"/>
                  <a:gd name="T6" fmla="*/ 0 w 5"/>
                  <a:gd name="T7" fmla="*/ 0 h 5"/>
                </a:gdLst>
                <a:ahLst/>
                <a:cxnLst>
                  <a:cxn ang="0">
                    <a:pos x="T0" y="T1"/>
                  </a:cxn>
                  <a:cxn ang="0">
                    <a:pos x="T2" y="T3"/>
                  </a:cxn>
                  <a:cxn ang="0">
                    <a:pos x="T4" y="T5"/>
                  </a:cxn>
                  <a:cxn ang="0">
                    <a:pos x="T6" y="T7"/>
                  </a:cxn>
                </a:cxnLst>
                <a:rect l="0" t="0" r="r" b="b"/>
                <a:pathLst>
                  <a:path w="5" h="5">
                    <a:moveTo>
                      <a:pt x="0" y="0"/>
                    </a:moveTo>
                    <a:lnTo>
                      <a:pt x="5" y="5"/>
                    </a:lnTo>
                    <a:lnTo>
                      <a:pt x="0" y="0"/>
                    </a:lnTo>
                    <a:lnTo>
                      <a:pt x="0"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75" name="Freeform 1243">
                <a:extLst>
                  <a:ext uri="{FF2B5EF4-FFF2-40B4-BE49-F238E27FC236}">
                    <a16:creationId xmlns:a16="http://schemas.microsoft.com/office/drawing/2014/main" id="{536BD3F9-42B8-5942-A934-D5FC9C660201}"/>
                  </a:ext>
                </a:extLst>
              </p:cNvPr>
              <p:cNvSpPr>
                <a:spLocks/>
              </p:cNvSpPr>
              <p:nvPr/>
            </p:nvSpPr>
            <p:spPr bwMode="auto">
              <a:xfrm>
                <a:off x="1377" y="3857"/>
                <a:ext cx="40" cy="74"/>
              </a:xfrm>
              <a:custGeom>
                <a:avLst/>
                <a:gdLst>
                  <a:gd name="T0" fmla="*/ 23 w 40"/>
                  <a:gd name="T1" fmla="*/ 55 h 74"/>
                  <a:gd name="T2" fmla="*/ 23 w 40"/>
                  <a:gd name="T3" fmla="*/ 51 h 74"/>
                  <a:gd name="T4" fmla="*/ 23 w 40"/>
                  <a:gd name="T5" fmla="*/ 47 h 74"/>
                  <a:gd name="T6" fmla="*/ 19 w 40"/>
                  <a:gd name="T7" fmla="*/ 49 h 74"/>
                  <a:gd name="T8" fmla="*/ 21 w 40"/>
                  <a:gd name="T9" fmla="*/ 45 h 74"/>
                  <a:gd name="T10" fmla="*/ 15 w 40"/>
                  <a:gd name="T11" fmla="*/ 45 h 74"/>
                  <a:gd name="T12" fmla="*/ 13 w 40"/>
                  <a:gd name="T13" fmla="*/ 34 h 74"/>
                  <a:gd name="T14" fmla="*/ 17 w 40"/>
                  <a:gd name="T15" fmla="*/ 30 h 74"/>
                  <a:gd name="T16" fmla="*/ 13 w 40"/>
                  <a:gd name="T17" fmla="*/ 28 h 74"/>
                  <a:gd name="T18" fmla="*/ 9 w 40"/>
                  <a:gd name="T19" fmla="*/ 23 h 74"/>
                  <a:gd name="T20" fmla="*/ 11 w 40"/>
                  <a:gd name="T21" fmla="*/ 17 h 74"/>
                  <a:gd name="T22" fmla="*/ 4 w 40"/>
                  <a:gd name="T23" fmla="*/ 19 h 74"/>
                  <a:gd name="T24" fmla="*/ 0 w 40"/>
                  <a:gd name="T25" fmla="*/ 15 h 74"/>
                  <a:gd name="T26" fmla="*/ 2 w 40"/>
                  <a:gd name="T27" fmla="*/ 11 h 74"/>
                  <a:gd name="T28" fmla="*/ 6 w 40"/>
                  <a:gd name="T29" fmla="*/ 0 h 74"/>
                  <a:gd name="T30" fmla="*/ 11 w 40"/>
                  <a:gd name="T31" fmla="*/ 2 h 74"/>
                  <a:gd name="T32" fmla="*/ 6 w 40"/>
                  <a:gd name="T33" fmla="*/ 6 h 74"/>
                  <a:gd name="T34" fmla="*/ 13 w 40"/>
                  <a:gd name="T35" fmla="*/ 4 h 74"/>
                  <a:gd name="T36" fmla="*/ 21 w 40"/>
                  <a:gd name="T37" fmla="*/ 11 h 74"/>
                  <a:gd name="T38" fmla="*/ 23 w 40"/>
                  <a:gd name="T39" fmla="*/ 15 h 74"/>
                  <a:gd name="T40" fmla="*/ 28 w 40"/>
                  <a:gd name="T41" fmla="*/ 19 h 74"/>
                  <a:gd name="T42" fmla="*/ 36 w 40"/>
                  <a:gd name="T43" fmla="*/ 43 h 74"/>
                  <a:gd name="T44" fmla="*/ 40 w 40"/>
                  <a:gd name="T45" fmla="*/ 53 h 74"/>
                  <a:gd name="T46" fmla="*/ 38 w 40"/>
                  <a:gd name="T47" fmla="*/ 57 h 74"/>
                  <a:gd name="T48" fmla="*/ 40 w 40"/>
                  <a:gd name="T49" fmla="*/ 68 h 74"/>
                  <a:gd name="T50" fmla="*/ 40 w 40"/>
                  <a:gd name="T51" fmla="*/ 74 h 74"/>
                  <a:gd name="T52" fmla="*/ 36 w 40"/>
                  <a:gd name="T53" fmla="*/ 70 h 74"/>
                  <a:gd name="T54" fmla="*/ 32 w 40"/>
                  <a:gd name="T55" fmla="*/ 66 h 74"/>
                  <a:gd name="T56" fmla="*/ 28 w 40"/>
                  <a:gd name="T57" fmla="*/ 62 h 74"/>
                  <a:gd name="T58" fmla="*/ 26 w 40"/>
                  <a:gd name="T59" fmla="*/ 55 h 74"/>
                  <a:gd name="T60" fmla="*/ 26 w 40"/>
                  <a:gd name="T61" fmla="*/ 49 h 74"/>
                  <a:gd name="T62" fmla="*/ 23 w 40"/>
                  <a:gd name="T63" fmla="*/ 5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74">
                    <a:moveTo>
                      <a:pt x="23" y="55"/>
                    </a:moveTo>
                    <a:lnTo>
                      <a:pt x="23" y="51"/>
                    </a:lnTo>
                    <a:lnTo>
                      <a:pt x="23" y="47"/>
                    </a:lnTo>
                    <a:lnTo>
                      <a:pt x="19" y="49"/>
                    </a:lnTo>
                    <a:lnTo>
                      <a:pt x="21" y="45"/>
                    </a:lnTo>
                    <a:lnTo>
                      <a:pt x="15" y="45"/>
                    </a:lnTo>
                    <a:lnTo>
                      <a:pt x="13" y="34"/>
                    </a:lnTo>
                    <a:lnTo>
                      <a:pt x="17" y="30"/>
                    </a:lnTo>
                    <a:lnTo>
                      <a:pt x="13" y="28"/>
                    </a:lnTo>
                    <a:lnTo>
                      <a:pt x="9" y="23"/>
                    </a:lnTo>
                    <a:lnTo>
                      <a:pt x="11" y="17"/>
                    </a:lnTo>
                    <a:lnTo>
                      <a:pt x="4" y="19"/>
                    </a:lnTo>
                    <a:lnTo>
                      <a:pt x="0" y="15"/>
                    </a:lnTo>
                    <a:lnTo>
                      <a:pt x="2" y="11"/>
                    </a:lnTo>
                    <a:lnTo>
                      <a:pt x="6" y="0"/>
                    </a:lnTo>
                    <a:lnTo>
                      <a:pt x="11" y="2"/>
                    </a:lnTo>
                    <a:lnTo>
                      <a:pt x="6" y="6"/>
                    </a:lnTo>
                    <a:lnTo>
                      <a:pt x="13" y="4"/>
                    </a:lnTo>
                    <a:lnTo>
                      <a:pt x="21" y="11"/>
                    </a:lnTo>
                    <a:lnTo>
                      <a:pt x="23" y="15"/>
                    </a:lnTo>
                    <a:lnTo>
                      <a:pt x="28" y="19"/>
                    </a:lnTo>
                    <a:lnTo>
                      <a:pt x="36" y="43"/>
                    </a:lnTo>
                    <a:lnTo>
                      <a:pt x="40" y="53"/>
                    </a:lnTo>
                    <a:lnTo>
                      <a:pt x="38" y="57"/>
                    </a:lnTo>
                    <a:lnTo>
                      <a:pt x="40" y="68"/>
                    </a:lnTo>
                    <a:lnTo>
                      <a:pt x="40" y="74"/>
                    </a:lnTo>
                    <a:lnTo>
                      <a:pt x="36" y="70"/>
                    </a:lnTo>
                    <a:lnTo>
                      <a:pt x="32" y="66"/>
                    </a:lnTo>
                    <a:lnTo>
                      <a:pt x="28" y="62"/>
                    </a:lnTo>
                    <a:lnTo>
                      <a:pt x="26" y="55"/>
                    </a:lnTo>
                    <a:lnTo>
                      <a:pt x="26" y="49"/>
                    </a:lnTo>
                    <a:lnTo>
                      <a:pt x="23" y="55"/>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76" name="Freeform 1244">
                <a:extLst>
                  <a:ext uri="{FF2B5EF4-FFF2-40B4-BE49-F238E27FC236}">
                    <a16:creationId xmlns:a16="http://schemas.microsoft.com/office/drawing/2014/main" id="{B68B8B6B-B8E1-F947-8D9F-CEB1B6AE290A}"/>
                  </a:ext>
                </a:extLst>
              </p:cNvPr>
              <p:cNvSpPr>
                <a:spLocks/>
              </p:cNvSpPr>
              <p:nvPr/>
            </p:nvSpPr>
            <p:spPr bwMode="auto">
              <a:xfrm>
                <a:off x="1377" y="3857"/>
                <a:ext cx="40" cy="74"/>
              </a:xfrm>
              <a:custGeom>
                <a:avLst/>
                <a:gdLst>
                  <a:gd name="T0" fmla="*/ 23 w 40"/>
                  <a:gd name="T1" fmla="*/ 55 h 74"/>
                  <a:gd name="T2" fmla="*/ 23 w 40"/>
                  <a:gd name="T3" fmla="*/ 51 h 74"/>
                  <a:gd name="T4" fmla="*/ 23 w 40"/>
                  <a:gd name="T5" fmla="*/ 47 h 74"/>
                  <a:gd name="T6" fmla="*/ 19 w 40"/>
                  <a:gd name="T7" fmla="*/ 49 h 74"/>
                  <a:gd name="T8" fmla="*/ 21 w 40"/>
                  <a:gd name="T9" fmla="*/ 45 h 74"/>
                  <a:gd name="T10" fmla="*/ 15 w 40"/>
                  <a:gd name="T11" fmla="*/ 45 h 74"/>
                  <a:gd name="T12" fmla="*/ 13 w 40"/>
                  <a:gd name="T13" fmla="*/ 34 h 74"/>
                  <a:gd name="T14" fmla="*/ 17 w 40"/>
                  <a:gd name="T15" fmla="*/ 30 h 74"/>
                  <a:gd name="T16" fmla="*/ 13 w 40"/>
                  <a:gd name="T17" fmla="*/ 28 h 74"/>
                  <a:gd name="T18" fmla="*/ 9 w 40"/>
                  <a:gd name="T19" fmla="*/ 23 h 74"/>
                  <a:gd name="T20" fmla="*/ 11 w 40"/>
                  <a:gd name="T21" fmla="*/ 17 h 74"/>
                  <a:gd name="T22" fmla="*/ 4 w 40"/>
                  <a:gd name="T23" fmla="*/ 19 h 74"/>
                  <a:gd name="T24" fmla="*/ 0 w 40"/>
                  <a:gd name="T25" fmla="*/ 15 h 74"/>
                  <a:gd name="T26" fmla="*/ 2 w 40"/>
                  <a:gd name="T27" fmla="*/ 11 h 74"/>
                  <a:gd name="T28" fmla="*/ 6 w 40"/>
                  <a:gd name="T29" fmla="*/ 0 h 74"/>
                  <a:gd name="T30" fmla="*/ 11 w 40"/>
                  <a:gd name="T31" fmla="*/ 2 h 74"/>
                  <a:gd name="T32" fmla="*/ 6 w 40"/>
                  <a:gd name="T33" fmla="*/ 6 h 74"/>
                  <a:gd name="T34" fmla="*/ 13 w 40"/>
                  <a:gd name="T35" fmla="*/ 4 h 74"/>
                  <a:gd name="T36" fmla="*/ 21 w 40"/>
                  <a:gd name="T37" fmla="*/ 11 h 74"/>
                  <a:gd name="T38" fmla="*/ 23 w 40"/>
                  <a:gd name="T39" fmla="*/ 15 h 74"/>
                  <a:gd name="T40" fmla="*/ 28 w 40"/>
                  <a:gd name="T41" fmla="*/ 19 h 74"/>
                  <a:gd name="T42" fmla="*/ 36 w 40"/>
                  <a:gd name="T43" fmla="*/ 43 h 74"/>
                  <a:gd name="T44" fmla="*/ 40 w 40"/>
                  <a:gd name="T45" fmla="*/ 53 h 74"/>
                  <a:gd name="T46" fmla="*/ 38 w 40"/>
                  <a:gd name="T47" fmla="*/ 57 h 74"/>
                  <a:gd name="T48" fmla="*/ 40 w 40"/>
                  <a:gd name="T49" fmla="*/ 68 h 74"/>
                  <a:gd name="T50" fmla="*/ 40 w 40"/>
                  <a:gd name="T51" fmla="*/ 74 h 74"/>
                  <a:gd name="T52" fmla="*/ 36 w 40"/>
                  <a:gd name="T53" fmla="*/ 70 h 74"/>
                  <a:gd name="T54" fmla="*/ 32 w 40"/>
                  <a:gd name="T55" fmla="*/ 66 h 74"/>
                  <a:gd name="T56" fmla="*/ 28 w 40"/>
                  <a:gd name="T57" fmla="*/ 62 h 74"/>
                  <a:gd name="T58" fmla="*/ 26 w 40"/>
                  <a:gd name="T59" fmla="*/ 55 h 74"/>
                  <a:gd name="T60" fmla="*/ 26 w 40"/>
                  <a:gd name="T61" fmla="*/ 49 h 74"/>
                  <a:gd name="T62" fmla="*/ 23 w 40"/>
                  <a:gd name="T63" fmla="*/ 5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74">
                    <a:moveTo>
                      <a:pt x="23" y="55"/>
                    </a:moveTo>
                    <a:lnTo>
                      <a:pt x="23" y="51"/>
                    </a:lnTo>
                    <a:lnTo>
                      <a:pt x="23" y="47"/>
                    </a:lnTo>
                    <a:lnTo>
                      <a:pt x="19" y="49"/>
                    </a:lnTo>
                    <a:lnTo>
                      <a:pt x="21" y="45"/>
                    </a:lnTo>
                    <a:lnTo>
                      <a:pt x="15" y="45"/>
                    </a:lnTo>
                    <a:lnTo>
                      <a:pt x="13" y="34"/>
                    </a:lnTo>
                    <a:lnTo>
                      <a:pt x="17" y="30"/>
                    </a:lnTo>
                    <a:lnTo>
                      <a:pt x="13" y="28"/>
                    </a:lnTo>
                    <a:lnTo>
                      <a:pt x="9" y="23"/>
                    </a:lnTo>
                    <a:lnTo>
                      <a:pt x="11" y="17"/>
                    </a:lnTo>
                    <a:lnTo>
                      <a:pt x="4" y="19"/>
                    </a:lnTo>
                    <a:lnTo>
                      <a:pt x="0" y="15"/>
                    </a:lnTo>
                    <a:lnTo>
                      <a:pt x="2" y="11"/>
                    </a:lnTo>
                    <a:lnTo>
                      <a:pt x="6" y="0"/>
                    </a:lnTo>
                    <a:lnTo>
                      <a:pt x="11" y="2"/>
                    </a:lnTo>
                    <a:lnTo>
                      <a:pt x="6" y="6"/>
                    </a:lnTo>
                    <a:lnTo>
                      <a:pt x="13" y="4"/>
                    </a:lnTo>
                    <a:lnTo>
                      <a:pt x="21" y="11"/>
                    </a:lnTo>
                    <a:lnTo>
                      <a:pt x="23" y="15"/>
                    </a:lnTo>
                    <a:lnTo>
                      <a:pt x="28" y="19"/>
                    </a:lnTo>
                    <a:lnTo>
                      <a:pt x="36" y="43"/>
                    </a:lnTo>
                    <a:lnTo>
                      <a:pt x="40" y="53"/>
                    </a:lnTo>
                    <a:lnTo>
                      <a:pt x="38" y="57"/>
                    </a:lnTo>
                    <a:lnTo>
                      <a:pt x="40" y="68"/>
                    </a:lnTo>
                    <a:lnTo>
                      <a:pt x="40" y="74"/>
                    </a:lnTo>
                    <a:lnTo>
                      <a:pt x="36" y="70"/>
                    </a:lnTo>
                    <a:lnTo>
                      <a:pt x="32" y="66"/>
                    </a:lnTo>
                    <a:lnTo>
                      <a:pt x="28" y="62"/>
                    </a:lnTo>
                    <a:lnTo>
                      <a:pt x="26" y="55"/>
                    </a:lnTo>
                    <a:lnTo>
                      <a:pt x="26" y="49"/>
                    </a:lnTo>
                    <a:lnTo>
                      <a:pt x="23" y="55"/>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77" name="Freeform 1245">
                <a:extLst>
                  <a:ext uri="{FF2B5EF4-FFF2-40B4-BE49-F238E27FC236}">
                    <a16:creationId xmlns:a16="http://schemas.microsoft.com/office/drawing/2014/main" id="{BEA26400-BD54-1046-BE19-3424CEDDD80B}"/>
                  </a:ext>
                </a:extLst>
              </p:cNvPr>
              <p:cNvSpPr>
                <a:spLocks/>
              </p:cNvSpPr>
              <p:nvPr/>
            </p:nvSpPr>
            <p:spPr bwMode="auto">
              <a:xfrm>
                <a:off x="1422" y="3889"/>
                <a:ext cx="21" cy="51"/>
              </a:xfrm>
              <a:custGeom>
                <a:avLst/>
                <a:gdLst>
                  <a:gd name="T0" fmla="*/ 15 w 21"/>
                  <a:gd name="T1" fmla="*/ 51 h 51"/>
                  <a:gd name="T2" fmla="*/ 10 w 21"/>
                  <a:gd name="T3" fmla="*/ 45 h 51"/>
                  <a:gd name="T4" fmla="*/ 8 w 21"/>
                  <a:gd name="T5" fmla="*/ 34 h 51"/>
                  <a:gd name="T6" fmla="*/ 8 w 21"/>
                  <a:gd name="T7" fmla="*/ 30 h 51"/>
                  <a:gd name="T8" fmla="*/ 15 w 21"/>
                  <a:gd name="T9" fmla="*/ 28 h 51"/>
                  <a:gd name="T10" fmla="*/ 6 w 21"/>
                  <a:gd name="T11" fmla="*/ 19 h 51"/>
                  <a:gd name="T12" fmla="*/ 8 w 21"/>
                  <a:gd name="T13" fmla="*/ 15 h 51"/>
                  <a:gd name="T14" fmla="*/ 4 w 21"/>
                  <a:gd name="T15" fmla="*/ 15 h 51"/>
                  <a:gd name="T16" fmla="*/ 0 w 21"/>
                  <a:gd name="T17" fmla="*/ 11 h 51"/>
                  <a:gd name="T18" fmla="*/ 4 w 21"/>
                  <a:gd name="T19" fmla="*/ 6 h 51"/>
                  <a:gd name="T20" fmla="*/ 2 w 21"/>
                  <a:gd name="T21" fmla="*/ 2 h 51"/>
                  <a:gd name="T22" fmla="*/ 8 w 21"/>
                  <a:gd name="T23" fmla="*/ 2 h 51"/>
                  <a:gd name="T24" fmla="*/ 4 w 21"/>
                  <a:gd name="T25" fmla="*/ 0 h 51"/>
                  <a:gd name="T26" fmla="*/ 8 w 21"/>
                  <a:gd name="T27" fmla="*/ 0 h 51"/>
                  <a:gd name="T28" fmla="*/ 13 w 21"/>
                  <a:gd name="T29" fmla="*/ 4 h 51"/>
                  <a:gd name="T30" fmla="*/ 15 w 21"/>
                  <a:gd name="T31" fmla="*/ 8 h 51"/>
                  <a:gd name="T32" fmla="*/ 15 w 21"/>
                  <a:gd name="T33" fmla="*/ 15 h 51"/>
                  <a:gd name="T34" fmla="*/ 17 w 21"/>
                  <a:gd name="T35" fmla="*/ 11 h 51"/>
                  <a:gd name="T36" fmla="*/ 15 w 21"/>
                  <a:gd name="T37" fmla="*/ 4 h 51"/>
                  <a:gd name="T38" fmla="*/ 21 w 21"/>
                  <a:gd name="T39" fmla="*/ 8 h 51"/>
                  <a:gd name="T40" fmla="*/ 21 w 21"/>
                  <a:gd name="T41" fmla="*/ 13 h 51"/>
                  <a:gd name="T42" fmla="*/ 19 w 21"/>
                  <a:gd name="T43" fmla="*/ 17 h 51"/>
                  <a:gd name="T44" fmla="*/ 19 w 21"/>
                  <a:gd name="T45" fmla="*/ 28 h 51"/>
                  <a:gd name="T46" fmla="*/ 17 w 21"/>
                  <a:gd name="T47" fmla="*/ 32 h 51"/>
                  <a:gd name="T48" fmla="*/ 19 w 21"/>
                  <a:gd name="T49" fmla="*/ 38 h 51"/>
                  <a:gd name="T50" fmla="*/ 17 w 21"/>
                  <a:gd name="T51" fmla="*/ 42 h 51"/>
                  <a:gd name="T52" fmla="*/ 15 w 21"/>
                  <a:gd name="T53" fmla="*/ 38 h 51"/>
                  <a:gd name="T54" fmla="*/ 10 w 21"/>
                  <a:gd name="T55" fmla="*/ 42 h 51"/>
                  <a:gd name="T56" fmla="*/ 15 w 21"/>
                  <a:gd name="T57" fmla="*/ 47 h 51"/>
                  <a:gd name="T58" fmla="*/ 15 w 21"/>
                  <a:gd name="T5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 h="51">
                    <a:moveTo>
                      <a:pt x="15" y="51"/>
                    </a:moveTo>
                    <a:lnTo>
                      <a:pt x="10" y="45"/>
                    </a:lnTo>
                    <a:lnTo>
                      <a:pt x="8" y="34"/>
                    </a:lnTo>
                    <a:lnTo>
                      <a:pt x="8" y="30"/>
                    </a:lnTo>
                    <a:lnTo>
                      <a:pt x="15" y="28"/>
                    </a:lnTo>
                    <a:lnTo>
                      <a:pt x="6" y="19"/>
                    </a:lnTo>
                    <a:lnTo>
                      <a:pt x="8" y="15"/>
                    </a:lnTo>
                    <a:lnTo>
                      <a:pt x="4" y="15"/>
                    </a:lnTo>
                    <a:lnTo>
                      <a:pt x="0" y="11"/>
                    </a:lnTo>
                    <a:lnTo>
                      <a:pt x="4" y="6"/>
                    </a:lnTo>
                    <a:lnTo>
                      <a:pt x="2" y="2"/>
                    </a:lnTo>
                    <a:lnTo>
                      <a:pt x="8" y="2"/>
                    </a:lnTo>
                    <a:lnTo>
                      <a:pt x="4" y="0"/>
                    </a:lnTo>
                    <a:lnTo>
                      <a:pt x="8" y="0"/>
                    </a:lnTo>
                    <a:lnTo>
                      <a:pt x="13" y="4"/>
                    </a:lnTo>
                    <a:lnTo>
                      <a:pt x="15" y="8"/>
                    </a:lnTo>
                    <a:lnTo>
                      <a:pt x="15" y="15"/>
                    </a:lnTo>
                    <a:lnTo>
                      <a:pt x="17" y="11"/>
                    </a:lnTo>
                    <a:lnTo>
                      <a:pt x="15" y="4"/>
                    </a:lnTo>
                    <a:lnTo>
                      <a:pt x="21" y="8"/>
                    </a:lnTo>
                    <a:lnTo>
                      <a:pt x="21" y="13"/>
                    </a:lnTo>
                    <a:lnTo>
                      <a:pt x="19" y="17"/>
                    </a:lnTo>
                    <a:lnTo>
                      <a:pt x="19" y="28"/>
                    </a:lnTo>
                    <a:lnTo>
                      <a:pt x="17" y="32"/>
                    </a:lnTo>
                    <a:lnTo>
                      <a:pt x="19" y="38"/>
                    </a:lnTo>
                    <a:lnTo>
                      <a:pt x="17" y="42"/>
                    </a:lnTo>
                    <a:lnTo>
                      <a:pt x="15" y="38"/>
                    </a:lnTo>
                    <a:lnTo>
                      <a:pt x="10" y="42"/>
                    </a:lnTo>
                    <a:lnTo>
                      <a:pt x="15" y="47"/>
                    </a:lnTo>
                    <a:lnTo>
                      <a:pt x="15" y="51"/>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78" name="Freeform 1246">
                <a:extLst>
                  <a:ext uri="{FF2B5EF4-FFF2-40B4-BE49-F238E27FC236}">
                    <a16:creationId xmlns:a16="http://schemas.microsoft.com/office/drawing/2014/main" id="{C19DE0AC-3F9D-5F49-B769-2E78250D8140}"/>
                  </a:ext>
                </a:extLst>
              </p:cNvPr>
              <p:cNvSpPr>
                <a:spLocks/>
              </p:cNvSpPr>
              <p:nvPr/>
            </p:nvSpPr>
            <p:spPr bwMode="auto">
              <a:xfrm>
                <a:off x="1422" y="3889"/>
                <a:ext cx="21" cy="51"/>
              </a:xfrm>
              <a:custGeom>
                <a:avLst/>
                <a:gdLst>
                  <a:gd name="T0" fmla="*/ 15 w 21"/>
                  <a:gd name="T1" fmla="*/ 51 h 51"/>
                  <a:gd name="T2" fmla="*/ 10 w 21"/>
                  <a:gd name="T3" fmla="*/ 45 h 51"/>
                  <a:gd name="T4" fmla="*/ 8 w 21"/>
                  <a:gd name="T5" fmla="*/ 34 h 51"/>
                  <a:gd name="T6" fmla="*/ 8 w 21"/>
                  <a:gd name="T7" fmla="*/ 30 h 51"/>
                  <a:gd name="T8" fmla="*/ 15 w 21"/>
                  <a:gd name="T9" fmla="*/ 28 h 51"/>
                  <a:gd name="T10" fmla="*/ 6 w 21"/>
                  <a:gd name="T11" fmla="*/ 19 h 51"/>
                  <a:gd name="T12" fmla="*/ 8 w 21"/>
                  <a:gd name="T13" fmla="*/ 15 h 51"/>
                  <a:gd name="T14" fmla="*/ 4 w 21"/>
                  <a:gd name="T15" fmla="*/ 15 h 51"/>
                  <a:gd name="T16" fmla="*/ 0 w 21"/>
                  <a:gd name="T17" fmla="*/ 11 h 51"/>
                  <a:gd name="T18" fmla="*/ 4 w 21"/>
                  <a:gd name="T19" fmla="*/ 6 h 51"/>
                  <a:gd name="T20" fmla="*/ 2 w 21"/>
                  <a:gd name="T21" fmla="*/ 2 h 51"/>
                  <a:gd name="T22" fmla="*/ 8 w 21"/>
                  <a:gd name="T23" fmla="*/ 2 h 51"/>
                  <a:gd name="T24" fmla="*/ 4 w 21"/>
                  <a:gd name="T25" fmla="*/ 0 h 51"/>
                  <a:gd name="T26" fmla="*/ 8 w 21"/>
                  <a:gd name="T27" fmla="*/ 0 h 51"/>
                  <a:gd name="T28" fmla="*/ 13 w 21"/>
                  <a:gd name="T29" fmla="*/ 4 h 51"/>
                  <a:gd name="T30" fmla="*/ 15 w 21"/>
                  <a:gd name="T31" fmla="*/ 8 h 51"/>
                  <a:gd name="T32" fmla="*/ 15 w 21"/>
                  <a:gd name="T33" fmla="*/ 15 h 51"/>
                  <a:gd name="T34" fmla="*/ 17 w 21"/>
                  <a:gd name="T35" fmla="*/ 11 h 51"/>
                  <a:gd name="T36" fmla="*/ 15 w 21"/>
                  <a:gd name="T37" fmla="*/ 4 h 51"/>
                  <a:gd name="T38" fmla="*/ 21 w 21"/>
                  <a:gd name="T39" fmla="*/ 8 h 51"/>
                  <a:gd name="T40" fmla="*/ 21 w 21"/>
                  <a:gd name="T41" fmla="*/ 13 h 51"/>
                  <a:gd name="T42" fmla="*/ 19 w 21"/>
                  <a:gd name="T43" fmla="*/ 17 h 51"/>
                  <a:gd name="T44" fmla="*/ 19 w 21"/>
                  <a:gd name="T45" fmla="*/ 28 h 51"/>
                  <a:gd name="T46" fmla="*/ 17 w 21"/>
                  <a:gd name="T47" fmla="*/ 32 h 51"/>
                  <a:gd name="T48" fmla="*/ 19 w 21"/>
                  <a:gd name="T49" fmla="*/ 38 h 51"/>
                  <a:gd name="T50" fmla="*/ 17 w 21"/>
                  <a:gd name="T51" fmla="*/ 42 h 51"/>
                  <a:gd name="T52" fmla="*/ 15 w 21"/>
                  <a:gd name="T53" fmla="*/ 38 h 51"/>
                  <a:gd name="T54" fmla="*/ 10 w 21"/>
                  <a:gd name="T55" fmla="*/ 42 h 51"/>
                  <a:gd name="T56" fmla="*/ 15 w 21"/>
                  <a:gd name="T57" fmla="*/ 47 h 51"/>
                  <a:gd name="T58" fmla="*/ 15 w 21"/>
                  <a:gd name="T5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 h="51">
                    <a:moveTo>
                      <a:pt x="15" y="51"/>
                    </a:moveTo>
                    <a:lnTo>
                      <a:pt x="10" y="45"/>
                    </a:lnTo>
                    <a:lnTo>
                      <a:pt x="8" y="34"/>
                    </a:lnTo>
                    <a:lnTo>
                      <a:pt x="8" y="30"/>
                    </a:lnTo>
                    <a:lnTo>
                      <a:pt x="15" y="28"/>
                    </a:lnTo>
                    <a:lnTo>
                      <a:pt x="6" y="19"/>
                    </a:lnTo>
                    <a:lnTo>
                      <a:pt x="8" y="15"/>
                    </a:lnTo>
                    <a:lnTo>
                      <a:pt x="4" y="15"/>
                    </a:lnTo>
                    <a:lnTo>
                      <a:pt x="0" y="11"/>
                    </a:lnTo>
                    <a:lnTo>
                      <a:pt x="4" y="6"/>
                    </a:lnTo>
                    <a:lnTo>
                      <a:pt x="2" y="2"/>
                    </a:lnTo>
                    <a:lnTo>
                      <a:pt x="8" y="2"/>
                    </a:lnTo>
                    <a:lnTo>
                      <a:pt x="4" y="0"/>
                    </a:lnTo>
                    <a:lnTo>
                      <a:pt x="8" y="0"/>
                    </a:lnTo>
                    <a:lnTo>
                      <a:pt x="13" y="4"/>
                    </a:lnTo>
                    <a:lnTo>
                      <a:pt x="15" y="8"/>
                    </a:lnTo>
                    <a:lnTo>
                      <a:pt x="15" y="15"/>
                    </a:lnTo>
                    <a:lnTo>
                      <a:pt x="17" y="11"/>
                    </a:lnTo>
                    <a:lnTo>
                      <a:pt x="15" y="4"/>
                    </a:lnTo>
                    <a:lnTo>
                      <a:pt x="21" y="8"/>
                    </a:lnTo>
                    <a:lnTo>
                      <a:pt x="21" y="13"/>
                    </a:lnTo>
                    <a:lnTo>
                      <a:pt x="19" y="17"/>
                    </a:lnTo>
                    <a:lnTo>
                      <a:pt x="19" y="28"/>
                    </a:lnTo>
                    <a:lnTo>
                      <a:pt x="17" y="32"/>
                    </a:lnTo>
                    <a:lnTo>
                      <a:pt x="19" y="38"/>
                    </a:lnTo>
                    <a:lnTo>
                      <a:pt x="17" y="42"/>
                    </a:lnTo>
                    <a:lnTo>
                      <a:pt x="15" y="38"/>
                    </a:lnTo>
                    <a:lnTo>
                      <a:pt x="10" y="42"/>
                    </a:lnTo>
                    <a:lnTo>
                      <a:pt x="15" y="47"/>
                    </a:lnTo>
                    <a:lnTo>
                      <a:pt x="15" y="51"/>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79" name="Freeform 1247">
                <a:extLst>
                  <a:ext uri="{FF2B5EF4-FFF2-40B4-BE49-F238E27FC236}">
                    <a16:creationId xmlns:a16="http://schemas.microsoft.com/office/drawing/2014/main" id="{9572C909-0886-CC48-A39C-F5695EF8A09C}"/>
                  </a:ext>
                </a:extLst>
              </p:cNvPr>
              <p:cNvSpPr>
                <a:spLocks/>
              </p:cNvSpPr>
              <p:nvPr/>
            </p:nvSpPr>
            <p:spPr bwMode="auto">
              <a:xfrm>
                <a:off x="1430" y="3946"/>
                <a:ext cx="9" cy="5"/>
              </a:xfrm>
              <a:custGeom>
                <a:avLst/>
                <a:gdLst>
                  <a:gd name="T0" fmla="*/ 9 w 9"/>
                  <a:gd name="T1" fmla="*/ 0 h 5"/>
                  <a:gd name="T2" fmla="*/ 5 w 9"/>
                  <a:gd name="T3" fmla="*/ 5 h 5"/>
                  <a:gd name="T4" fmla="*/ 0 w 9"/>
                  <a:gd name="T5" fmla="*/ 0 h 5"/>
                  <a:gd name="T6" fmla="*/ 9 w 9"/>
                  <a:gd name="T7" fmla="*/ 0 h 5"/>
                </a:gdLst>
                <a:ahLst/>
                <a:cxnLst>
                  <a:cxn ang="0">
                    <a:pos x="T0" y="T1"/>
                  </a:cxn>
                  <a:cxn ang="0">
                    <a:pos x="T2" y="T3"/>
                  </a:cxn>
                  <a:cxn ang="0">
                    <a:pos x="T4" y="T5"/>
                  </a:cxn>
                  <a:cxn ang="0">
                    <a:pos x="T6" y="T7"/>
                  </a:cxn>
                </a:cxnLst>
                <a:rect l="0" t="0" r="r" b="b"/>
                <a:pathLst>
                  <a:path w="9" h="5">
                    <a:moveTo>
                      <a:pt x="9" y="0"/>
                    </a:moveTo>
                    <a:lnTo>
                      <a:pt x="5" y="5"/>
                    </a:lnTo>
                    <a:lnTo>
                      <a:pt x="0" y="0"/>
                    </a:lnTo>
                    <a:lnTo>
                      <a:pt x="9"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80" name="Freeform 1248">
                <a:extLst>
                  <a:ext uri="{FF2B5EF4-FFF2-40B4-BE49-F238E27FC236}">
                    <a16:creationId xmlns:a16="http://schemas.microsoft.com/office/drawing/2014/main" id="{F1321E82-4B7B-E24A-AEAF-97685675C4C5}"/>
                  </a:ext>
                </a:extLst>
              </p:cNvPr>
              <p:cNvSpPr>
                <a:spLocks/>
              </p:cNvSpPr>
              <p:nvPr/>
            </p:nvSpPr>
            <p:spPr bwMode="auto">
              <a:xfrm>
                <a:off x="1430" y="3946"/>
                <a:ext cx="9" cy="5"/>
              </a:xfrm>
              <a:custGeom>
                <a:avLst/>
                <a:gdLst>
                  <a:gd name="T0" fmla="*/ 9 w 9"/>
                  <a:gd name="T1" fmla="*/ 0 h 5"/>
                  <a:gd name="T2" fmla="*/ 5 w 9"/>
                  <a:gd name="T3" fmla="*/ 5 h 5"/>
                  <a:gd name="T4" fmla="*/ 0 w 9"/>
                  <a:gd name="T5" fmla="*/ 0 h 5"/>
                  <a:gd name="T6" fmla="*/ 9 w 9"/>
                  <a:gd name="T7" fmla="*/ 0 h 5"/>
                </a:gdLst>
                <a:ahLst/>
                <a:cxnLst>
                  <a:cxn ang="0">
                    <a:pos x="T0" y="T1"/>
                  </a:cxn>
                  <a:cxn ang="0">
                    <a:pos x="T2" y="T3"/>
                  </a:cxn>
                  <a:cxn ang="0">
                    <a:pos x="T4" y="T5"/>
                  </a:cxn>
                  <a:cxn ang="0">
                    <a:pos x="T6" y="T7"/>
                  </a:cxn>
                </a:cxnLst>
                <a:rect l="0" t="0" r="r" b="b"/>
                <a:pathLst>
                  <a:path w="9" h="5">
                    <a:moveTo>
                      <a:pt x="9" y="0"/>
                    </a:moveTo>
                    <a:lnTo>
                      <a:pt x="5" y="5"/>
                    </a:lnTo>
                    <a:lnTo>
                      <a:pt x="0" y="0"/>
                    </a:lnTo>
                    <a:lnTo>
                      <a:pt x="9"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81" name="Freeform 1249">
                <a:extLst>
                  <a:ext uri="{FF2B5EF4-FFF2-40B4-BE49-F238E27FC236}">
                    <a16:creationId xmlns:a16="http://schemas.microsoft.com/office/drawing/2014/main" id="{F1E9F2D3-B087-9146-8EBE-F30DEB4CC328}"/>
                  </a:ext>
                </a:extLst>
              </p:cNvPr>
              <p:cNvSpPr>
                <a:spLocks/>
              </p:cNvSpPr>
              <p:nvPr/>
            </p:nvSpPr>
            <p:spPr bwMode="auto">
              <a:xfrm>
                <a:off x="1430" y="3878"/>
                <a:ext cx="39" cy="34"/>
              </a:xfrm>
              <a:custGeom>
                <a:avLst/>
                <a:gdLst>
                  <a:gd name="T0" fmla="*/ 22 w 39"/>
                  <a:gd name="T1" fmla="*/ 34 h 34"/>
                  <a:gd name="T2" fmla="*/ 17 w 39"/>
                  <a:gd name="T3" fmla="*/ 32 h 34"/>
                  <a:gd name="T4" fmla="*/ 17 w 39"/>
                  <a:gd name="T5" fmla="*/ 26 h 34"/>
                  <a:gd name="T6" fmla="*/ 11 w 39"/>
                  <a:gd name="T7" fmla="*/ 15 h 34"/>
                  <a:gd name="T8" fmla="*/ 9 w 39"/>
                  <a:gd name="T9" fmla="*/ 9 h 34"/>
                  <a:gd name="T10" fmla="*/ 5 w 39"/>
                  <a:gd name="T11" fmla="*/ 7 h 34"/>
                  <a:gd name="T12" fmla="*/ 0 w 39"/>
                  <a:gd name="T13" fmla="*/ 2 h 34"/>
                  <a:gd name="T14" fmla="*/ 7 w 39"/>
                  <a:gd name="T15" fmla="*/ 0 h 34"/>
                  <a:gd name="T16" fmla="*/ 17 w 39"/>
                  <a:gd name="T17" fmla="*/ 0 h 34"/>
                  <a:gd name="T18" fmla="*/ 22 w 39"/>
                  <a:gd name="T19" fmla="*/ 2 h 34"/>
                  <a:gd name="T20" fmla="*/ 26 w 39"/>
                  <a:gd name="T21" fmla="*/ 4 h 34"/>
                  <a:gd name="T22" fmla="*/ 28 w 39"/>
                  <a:gd name="T23" fmla="*/ 0 h 34"/>
                  <a:gd name="T24" fmla="*/ 32 w 39"/>
                  <a:gd name="T25" fmla="*/ 2 h 34"/>
                  <a:gd name="T26" fmla="*/ 36 w 39"/>
                  <a:gd name="T27" fmla="*/ 7 h 34"/>
                  <a:gd name="T28" fmla="*/ 34 w 39"/>
                  <a:gd name="T29" fmla="*/ 11 h 34"/>
                  <a:gd name="T30" fmla="*/ 36 w 39"/>
                  <a:gd name="T31" fmla="*/ 17 h 34"/>
                  <a:gd name="T32" fmla="*/ 39 w 39"/>
                  <a:gd name="T33" fmla="*/ 22 h 34"/>
                  <a:gd name="T34" fmla="*/ 32 w 39"/>
                  <a:gd name="T35" fmla="*/ 19 h 34"/>
                  <a:gd name="T36" fmla="*/ 28 w 39"/>
                  <a:gd name="T37" fmla="*/ 15 h 34"/>
                  <a:gd name="T38" fmla="*/ 24 w 39"/>
                  <a:gd name="T39" fmla="*/ 13 h 34"/>
                  <a:gd name="T40" fmla="*/ 28 w 39"/>
                  <a:gd name="T41" fmla="*/ 15 h 34"/>
                  <a:gd name="T42" fmla="*/ 34 w 39"/>
                  <a:gd name="T43" fmla="*/ 28 h 34"/>
                  <a:gd name="T44" fmla="*/ 30 w 39"/>
                  <a:gd name="T45" fmla="*/ 30 h 34"/>
                  <a:gd name="T46" fmla="*/ 24 w 39"/>
                  <a:gd name="T47" fmla="*/ 32 h 34"/>
                  <a:gd name="T48" fmla="*/ 22 w 39"/>
                  <a:gd name="T49"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 h="34">
                    <a:moveTo>
                      <a:pt x="22" y="34"/>
                    </a:moveTo>
                    <a:lnTo>
                      <a:pt x="17" y="32"/>
                    </a:lnTo>
                    <a:lnTo>
                      <a:pt x="17" y="26"/>
                    </a:lnTo>
                    <a:lnTo>
                      <a:pt x="11" y="15"/>
                    </a:lnTo>
                    <a:lnTo>
                      <a:pt x="9" y="9"/>
                    </a:lnTo>
                    <a:lnTo>
                      <a:pt x="5" y="7"/>
                    </a:lnTo>
                    <a:lnTo>
                      <a:pt x="0" y="2"/>
                    </a:lnTo>
                    <a:lnTo>
                      <a:pt x="7" y="0"/>
                    </a:lnTo>
                    <a:lnTo>
                      <a:pt x="17" y="0"/>
                    </a:lnTo>
                    <a:lnTo>
                      <a:pt x="22" y="2"/>
                    </a:lnTo>
                    <a:lnTo>
                      <a:pt x="26" y="4"/>
                    </a:lnTo>
                    <a:lnTo>
                      <a:pt x="28" y="0"/>
                    </a:lnTo>
                    <a:lnTo>
                      <a:pt x="32" y="2"/>
                    </a:lnTo>
                    <a:lnTo>
                      <a:pt x="36" y="7"/>
                    </a:lnTo>
                    <a:lnTo>
                      <a:pt x="34" y="11"/>
                    </a:lnTo>
                    <a:lnTo>
                      <a:pt x="36" y="17"/>
                    </a:lnTo>
                    <a:lnTo>
                      <a:pt x="39" y="22"/>
                    </a:lnTo>
                    <a:lnTo>
                      <a:pt x="32" y="19"/>
                    </a:lnTo>
                    <a:lnTo>
                      <a:pt x="28" y="15"/>
                    </a:lnTo>
                    <a:lnTo>
                      <a:pt x="24" y="13"/>
                    </a:lnTo>
                    <a:lnTo>
                      <a:pt x="28" y="15"/>
                    </a:lnTo>
                    <a:lnTo>
                      <a:pt x="34" y="28"/>
                    </a:lnTo>
                    <a:lnTo>
                      <a:pt x="30" y="30"/>
                    </a:lnTo>
                    <a:lnTo>
                      <a:pt x="24" y="32"/>
                    </a:lnTo>
                    <a:lnTo>
                      <a:pt x="22" y="34"/>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82" name="Freeform 1250">
                <a:extLst>
                  <a:ext uri="{FF2B5EF4-FFF2-40B4-BE49-F238E27FC236}">
                    <a16:creationId xmlns:a16="http://schemas.microsoft.com/office/drawing/2014/main" id="{75A34A92-30AC-C845-BDF2-FC2929005D24}"/>
                  </a:ext>
                </a:extLst>
              </p:cNvPr>
              <p:cNvSpPr>
                <a:spLocks/>
              </p:cNvSpPr>
              <p:nvPr/>
            </p:nvSpPr>
            <p:spPr bwMode="auto">
              <a:xfrm>
                <a:off x="1430" y="3878"/>
                <a:ext cx="39" cy="34"/>
              </a:xfrm>
              <a:custGeom>
                <a:avLst/>
                <a:gdLst>
                  <a:gd name="T0" fmla="*/ 22 w 39"/>
                  <a:gd name="T1" fmla="*/ 34 h 34"/>
                  <a:gd name="T2" fmla="*/ 17 w 39"/>
                  <a:gd name="T3" fmla="*/ 32 h 34"/>
                  <a:gd name="T4" fmla="*/ 17 w 39"/>
                  <a:gd name="T5" fmla="*/ 26 h 34"/>
                  <a:gd name="T6" fmla="*/ 11 w 39"/>
                  <a:gd name="T7" fmla="*/ 15 h 34"/>
                  <a:gd name="T8" fmla="*/ 9 w 39"/>
                  <a:gd name="T9" fmla="*/ 9 h 34"/>
                  <a:gd name="T10" fmla="*/ 5 w 39"/>
                  <a:gd name="T11" fmla="*/ 7 h 34"/>
                  <a:gd name="T12" fmla="*/ 0 w 39"/>
                  <a:gd name="T13" fmla="*/ 2 h 34"/>
                  <a:gd name="T14" fmla="*/ 7 w 39"/>
                  <a:gd name="T15" fmla="*/ 0 h 34"/>
                  <a:gd name="T16" fmla="*/ 17 w 39"/>
                  <a:gd name="T17" fmla="*/ 0 h 34"/>
                  <a:gd name="T18" fmla="*/ 22 w 39"/>
                  <a:gd name="T19" fmla="*/ 2 h 34"/>
                  <a:gd name="T20" fmla="*/ 26 w 39"/>
                  <a:gd name="T21" fmla="*/ 4 h 34"/>
                  <a:gd name="T22" fmla="*/ 28 w 39"/>
                  <a:gd name="T23" fmla="*/ 0 h 34"/>
                  <a:gd name="T24" fmla="*/ 32 w 39"/>
                  <a:gd name="T25" fmla="*/ 2 h 34"/>
                  <a:gd name="T26" fmla="*/ 36 w 39"/>
                  <a:gd name="T27" fmla="*/ 7 h 34"/>
                  <a:gd name="T28" fmla="*/ 34 w 39"/>
                  <a:gd name="T29" fmla="*/ 11 h 34"/>
                  <a:gd name="T30" fmla="*/ 36 w 39"/>
                  <a:gd name="T31" fmla="*/ 17 h 34"/>
                  <a:gd name="T32" fmla="*/ 39 w 39"/>
                  <a:gd name="T33" fmla="*/ 22 h 34"/>
                  <a:gd name="T34" fmla="*/ 32 w 39"/>
                  <a:gd name="T35" fmla="*/ 19 h 34"/>
                  <a:gd name="T36" fmla="*/ 28 w 39"/>
                  <a:gd name="T37" fmla="*/ 15 h 34"/>
                  <a:gd name="T38" fmla="*/ 24 w 39"/>
                  <a:gd name="T39" fmla="*/ 13 h 34"/>
                  <a:gd name="T40" fmla="*/ 28 w 39"/>
                  <a:gd name="T41" fmla="*/ 15 h 34"/>
                  <a:gd name="T42" fmla="*/ 34 w 39"/>
                  <a:gd name="T43" fmla="*/ 28 h 34"/>
                  <a:gd name="T44" fmla="*/ 30 w 39"/>
                  <a:gd name="T45" fmla="*/ 30 h 34"/>
                  <a:gd name="T46" fmla="*/ 24 w 39"/>
                  <a:gd name="T47" fmla="*/ 32 h 34"/>
                  <a:gd name="T48" fmla="*/ 22 w 39"/>
                  <a:gd name="T49"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 h="34">
                    <a:moveTo>
                      <a:pt x="22" y="34"/>
                    </a:moveTo>
                    <a:lnTo>
                      <a:pt x="17" y="32"/>
                    </a:lnTo>
                    <a:lnTo>
                      <a:pt x="17" y="26"/>
                    </a:lnTo>
                    <a:lnTo>
                      <a:pt x="11" y="15"/>
                    </a:lnTo>
                    <a:lnTo>
                      <a:pt x="9" y="9"/>
                    </a:lnTo>
                    <a:lnTo>
                      <a:pt x="5" y="7"/>
                    </a:lnTo>
                    <a:lnTo>
                      <a:pt x="0" y="2"/>
                    </a:lnTo>
                    <a:lnTo>
                      <a:pt x="7" y="0"/>
                    </a:lnTo>
                    <a:lnTo>
                      <a:pt x="17" y="0"/>
                    </a:lnTo>
                    <a:lnTo>
                      <a:pt x="22" y="2"/>
                    </a:lnTo>
                    <a:lnTo>
                      <a:pt x="26" y="4"/>
                    </a:lnTo>
                    <a:lnTo>
                      <a:pt x="28" y="0"/>
                    </a:lnTo>
                    <a:lnTo>
                      <a:pt x="32" y="2"/>
                    </a:lnTo>
                    <a:lnTo>
                      <a:pt x="36" y="7"/>
                    </a:lnTo>
                    <a:lnTo>
                      <a:pt x="34" y="11"/>
                    </a:lnTo>
                    <a:lnTo>
                      <a:pt x="36" y="17"/>
                    </a:lnTo>
                    <a:lnTo>
                      <a:pt x="39" y="22"/>
                    </a:lnTo>
                    <a:lnTo>
                      <a:pt x="32" y="19"/>
                    </a:lnTo>
                    <a:lnTo>
                      <a:pt x="28" y="15"/>
                    </a:lnTo>
                    <a:lnTo>
                      <a:pt x="24" y="13"/>
                    </a:lnTo>
                    <a:lnTo>
                      <a:pt x="28" y="15"/>
                    </a:lnTo>
                    <a:lnTo>
                      <a:pt x="34" y="28"/>
                    </a:lnTo>
                    <a:lnTo>
                      <a:pt x="30" y="30"/>
                    </a:lnTo>
                    <a:lnTo>
                      <a:pt x="24" y="32"/>
                    </a:lnTo>
                    <a:lnTo>
                      <a:pt x="22" y="34"/>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83" name="Freeform 1251">
                <a:extLst>
                  <a:ext uri="{FF2B5EF4-FFF2-40B4-BE49-F238E27FC236}">
                    <a16:creationId xmlns:a16="http://schemas.microsoft.com/office/drawing/2014/main" id="{C0282DD9-C998-CB48-A506-525D331C8095}"/>
                  </a:ext>
                </a:extLst>
              </p:cNvPr>
              <p:cNvSpPr>
                <a:spLocks/>
              </p:cNvSpPr>
              <p:nvPr/>
            </p:nvSpPr>
            <p:spPr bwMode="auto">
              <a:xfrm>
                <a:off x="1445" y="3944"/>
                <a:ext cx="2" cy="5"/>
              </a:xfrm>
              <a:custGeom>
                <a:avLst/>
                <a:gdLst>
                  <a:gd name="T0" fmla="*/ 2 w 2"/>
                  <a:gd name="T1" fmla="*/ 0 h 5"/>
                  <a:gd name="T2" fmla="*/ 2 w 2"/>
                  <a:gd name="T3" fmla="*/ 5 h 5"/>
                  <a:gd name="T4" fmla="*/ 0 w 2"/>
                  <a:gd name="T5" fmla="*/ 0 h 5"/>
                  <a:gd name="T6" fmla="*/ 2 w 2"/>
                  <a:gd name="T7" fmla="*/ 0 h 5"/>
                </a:gdLst>
                <a:ahLst/>
                <a:cxnLst>
                  <a:cxn ang="0">
                    <a:pos x="T0" y="T1"/>
                  </a:cxn>
                  <a:cxn ang="0">
                    <a:pos x="T2" y="T3"/>
                  </a:cxn>
                  <a:cxn ang="0">
                    <a:pos x="T4" y="T5"/>
                  </a:cxn>
                  <a:cxn ang="0">
                    <a:pos x="T6" y="T7"/>
                  </a:cxn>
                </a:cxnLst>
                <a:rect l="0" t="0" r="r" b="b"/>
                <a:pathLst>
                  <a:path w="2" h="5">
                    <a:moveTo>
                      <a:pt x="2" y="0"/>
                    </a:moveTo>
                    <a:lnTo>
                      <a:pt x="2" y="5"/>
                    </a:lnTo>
                    <a:lnTo>
                      <a:pt x="0" y="0"/>
                    </a:lnTo>
                    <a:lnTo>
                      <a:pt x="2"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84" name="Freeform 1252">
                <a:extLst>
                  <a:ext uri="{FF2B5EF4-FFF2-40B4-BE49-F238E27FC236}">
                    <a16:creationId xmlns:a16="http://schemas.microsoft.com/office/drawing/2014/main" id="{B6369F5E-E8C0-3E46-87AA-AF044FFEF69F}"/>
                  </a:ext>
                </a:extLst>
              </p:cNvPr>
              <p:cNvSpPr>
                <a:spLocks/>
              </p:cNvSpPr>
              <p:nvPr/>
            </p:nvSpPr>
            <p:spPr bwMode="auto">
              <a:xfrm>
                <a:off x="1445" y="3944"/>
                <a:ext cx="2" cy="5"/>
              </a:xfrm>
              <a:custGeom>
                <a:avLst/>
                <a:gdLst>
                  <a:gd name="T0" fmla="*/ 2 w 2"/>
                  <a:gd name="T1" fmla="*/ 0 h 5"/>
                  <a:gd name="T2" fmla="*/ 2 w 2"/>
                  <a:gd name="T3" fmla="*/ 5 h 5"/>
                  <a:gd name="T4" fmla="*/ 0 w 2"/>
                  <a:gd name="T5" fmla="*/ 0 h 5"/>
                  <a:gd name="T6" fmla="*/ 2 w 2"/>
                  <a:gd name="T7" fmla="*/ 0 h 5"/>
                </a:gdLst>
                <a:ahLst/>
                <a:cxnLst>
                  <a:cxn ang="0">
                    <a:pos x="T0" y="T1"/>
                  </a:cxn>
                  <a:cxn ang="0">
                    <a:pos x="T2" y="T3"/>
                  </a:cxn>
                  <a:cxn ang="0">
                    <a:pos x="T4" y="T5"/>
                  </a:cxn>
                  <a:cxn ang="0">
                    <a:pos x="T6" y="T7"/>
                  </a:cxn>
                </a:cxnLst>
                <a:rect l="0" t="0" r="r" b="b"/>
                <a:pathLst>
                  <a:path w="2" h="5">
                    <a:moveTo>
                      <a:pt x="2" y="0"/>
                    </a:moveTo>
                    <a:lnTo>
                      <a:pt x="2" y="5"/>
                    </a:lnTo>
                    <a:lnTo>
                      <a:pt x="0" y="0"/>
                    </a:lnTo>
                    <a:lnTo>
                      <a:pt x="2"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85" name="Freeform 1253">
                <a:extLst>
                  <a:ext uri="{FF2B5EF4-FFF2-40B4-BE49-F238E27FC236}">
                    <a16:creationId xmlns:a16="http://schemas.microsoft.com/office/drawing/2014/main" id="{4ABAE1AE-5BBC-1C48-8776-083016E93504}"/>
                  </a:ext>
                </a:extLst>
              </p:cNvPr>
              <p:cNvSpPr>
                <a:spLocks/>
              </p:cNvSpPr>
              <p:nvPr/>
            </p:nvSpPr>
            <p:spPr bwMode="auto">
              <a:xfrm>
                <a:off x="1449" y="3919"/>
                <a:ext cx="71" cy="85"/>
              </a:xfrm>
              <a:custGeom>
                <a:avLst/>
                <a:gdLst>
                  <a:gd name="T0" fmla="*/ 11 w 71"/>
                  <a:gd name="T1" fmla="*/ 10 h 85"/>
                  <a:gd name="T2" fmla="*/ 11 w 71"/>
                  <a:gd name="T3" fmla="*/ 8 h 85"/>
                  <a:gd name="T4" fmla="*/ 7 w 71"/>
                  <a:gd name="T5" fmla="*/ 8 h 85"/>
                  <a:gd name="T6" fmla="*/ 3 w 71"/>
                  <a:gd name="T7" fmla="*/ 4 h 85"/>
                  <a:gd name="T8" fmla="*/ 0 w 71"/>
                  <a:gd name="T9" fmla="*/ 0 h 85"/>
                  <a:gd name="T10" fmla="*/ 17 w 71"/>
                  <a:gd name="T11" fmla="*/ 0 h 85"/>
                  <a:gd name="T12" fmla="*/ 20 w 71"/>
                  <a:gd name="T13" fmla="*/ 6 h 85"/>
                  <a:gd name="T14" fmla="*/ 17 w 71"/>
                  <a:gd name="T15" fmla="*/ 10 h 85"/>
                  <a:gd name="T16" fmla="*/ 24 w 71"/>
                  <a:gd name="T17" fmla="*/ 12 h 85"/>
                  <a:gd name="T18" fmla="*/ 32 w 71"/>
                  <a:gd name="T19" fmla="*/ 15 h 85"/>
                  <a:gd name="T20" fmla="*/ 37 w 71"/>
                  <a:gd name="T21" fmla="*/ 19 h 85"/>
                  <a:gd name="T22" fmla="*/ 41 w 71"/>
                  <a:gd name="T23" fmla="*/ 23 h 85"/>
                  <a:gd name="T24" fmla="*/ 45 w 71"/>
                  <a:gd name="T25" fmla="*/ 27 h 85"/>
                  <a:gd name="T26" fmla="*/ 45 w 71"/>
                  <a:gd name="T27" fmla="*/ 34 h 85"/>
                  <a:gd name="T28" fmla="*/ 52 w 71"/>
                  <a:gd name="T29" fmla="*/ 36 h 85"/>
                  <a:gd name="T30" fmla="*/ 54 w 71"/>
                  <a:gd name="T31" fmla="*/ 40 h 85"/>
                  <a:gd name="T32" fmla="*/ 49 w 71"/>
                  <a:gd name="T33" fmla="*/ 40 h 85"/>
                  <a:gd name="T34" fmla="*/ 45 w 71"/>
                  <a:gd name="T35" fmla="*/ 40 h 85"/>
                  <a:gd name="T36" fmla="*/ 43 w 71"/>
                  <a:gd name="T37" fmla="*/ 44 h 85"/>
                  <a:gd name="T38" fmla="*/ 49 w 71"/>
                  <a:gd name="T39" fmla="*/ 40 h 85"/>
                  <a:gd name="T40" fmla="*/ 52 w 71"/>
                  <a:gd name="T41" fmla="*/ 47 h 85"/>
                  <a:gd name="T42" fmla="*/ 56 w 71"/>
                  <a:gd name="T43" fmla="*/ 47 h 85"/>
                  <a:gd name="T44" fmla="*/ 60 w 71"/>
                  <a:gd name="T45" fmla="*/ 51 h 85"/>
                  <a:gd name="T46" fmla="*/ 60 w 71"/>
                  <a:gd name="T47" fmla="*/ 55 h 85"/>
                  <a:gd name="T48" fmla="*/ 66 w 71"/>
                  <a:gd name="T49" fmla="*/ 55 h 85"/>
                  <a:gd name="T50" fmla="*/ 64 w 71"/>
                  <a:gd name="T51" fmla="*/ 59 h 85"/>
                  <a:gd name="T52" fmla="*/ 62 w 71"/>
                  <a:gd name="T53" fmla="*/ 64 h 85"/>
                  <a:gd name="T54" fmla="*/ 64 w 71"/>
                  <a:gd name="T55" fmla="*/ 70 h 85"/>
                  <a:gd name="T56" fmla="*/ 69 w 71"/>
                  <a:gd name="T57" fmla="*/ 66 h 85"/>
                  <a:gd name="T58" fmla="*/ 71 w 71"/>
                  <a:gd name="T59" fmla="*/ 76 h 85"/>
                  <a:gd name="T60" fmla="*/ 71 w 71"/>
                  <a:gd name="T61" fmla="*/ 81 h 85"/>
                  <a:gd name="T62" fmla="*/ 64 w 71"/>
                  <a:gd name="T63" fmla="*/ 85 h 85"/>
                  <a:gd name="T64" fmla="*/ 60 w 71"/>
                  <a:gd name="T65" fmla="*/ 85 h 85"/>
                  <a:gd name="T66" fmla="*/ 62 w 71"/>
                  <a:gd name="T67" fmla="*/ 78 h 85"/>
                  <a:gd name="T68" fmla="*/ 54 w 71"/>
                  <a:gd name="T69" fmla="*/ 72 h 85"/>
                  <a:gd name="T70" fmla="*/ 47 w 71"/>
                  <a:gd name="T71" fmla="*/ 72 h 85"/>
                  <a:gd name="T72" fmla="*/ 52 w 71"/>
                  <a:gd name="T73" fmla="*/ 68 h 85"/>
                  <a:gd name="T74" fmla="*/ 45 w 71"/>
                  <a:gd name="T75" fmla="*/ 64 h 85"/>
                  <a:gd name="T76" fmla="*/ 43 w 71"/>
                  <a:gd name="T77" fmla="*/ 57 h 85"/>
                  <a:gd name="T78" fmla="*/ 41 w 71"/>
                  <a:gd name="T79" fmla="*/ 61 h 85"/>
                  <a:gd name="T80" fmla="*/ 37 w 71"/>
                  <a:gd name="T81" fmla="*/ 57 h 85"/>
                  <a:gd name="T82" fmla="*/ 30 w 71"/>
                  <a:gd name="T83" fmla="*/ 61 h 85"/>
                  <a:gd name="T84" fmla="*/ 34 w 71"/>
                  <a:gd name="T85" fmla="*/ 57 h 85"/>
                  <a:gd name="T86" fmla="*/ 30 w 71"/>
                  <a:gd name="T87" fmla="*/ 57 h 85"/>
                  <a:gd name="T88" fmla="*/ 24 w 71"/>
                  <a:gd name="T89" fmla="*/ 57 h 85"/>
                  <a:gd name="T90" fmla="*/ 24 w 71"/>
                  <a:gd name="T91" fmla="*/ 53 h 85"/>
                  <a:gd name="T92" fmla="*/ 28 w 71"/>
                  <a:gd name="T93" fmla="*/ 53 h 85"/>
                  <a:gd name="T94" fmla="*/ 34 w 71"/>
                  <a:gd name="T95" fmla="*/ 53 h 85"/>
                  <a:gd name="T96" fmla="*/ 26 w 71"/>
                  <a:gd name="T97" fmla="*/ 42 h 85"/>
                  <a:gd name="T98" fmla="*/ 26 w 71"/>
                  <a:gd name="T99" fmla="*/ 38 h 85"/>
                  <a:gd name="T100" fmla="*/ 22 w 71"/>
                  <a:gd name="T101" fmla="*/ 42 h 85"/>
                  <a:gd name="T102" fmla="*/ 15 w 71"/>
                  <a:gd name="T103" fmla="*/ 40 h 85"/>
                  <a:gd name="T104" fmla="*/ 17 w 71"/>
                  <a:gd name="T105" fmla="*/ 34 h 85"/>
                  <a:gd name="T106" fmla="*/ 20 w 71"/>
                  <a:gd name="T107" fmla="*/ 30 h 85"/>
                  <a:gd name="T108" fmla="*/ 20 w 71"/>
                  <a:gd name="T109" fmla="*/ 25 h 85"/>
                  <a:gd name="T110" fmla="*/ 17 w 71"/>
                  <a:gd name="T111" fmla="*/ 19 h 85"/>
                  <a:gd name="T112" fmla="*/ 15 w 71"/>
                  <a:gd name="T113" fmla="*/ 15 h 85"/>
                  <a:gd name="T114" fmla="*/ 13 w 71"/>
                  <a:gd name="T115" fmla="*/ 12 h 85"/>
                  <a:gd name="T116" fmla="*/ 13 w 71"/>
                  <a:gd name="T117" fmla="*/ 10 h 85"/>
                  <a:gd name="T118" fmla="*/ 13 w 71"/>
                  <a:gd name="T119" fmla="*/ 8 h 85"/>
                  <a:gd name="T120" fmla="*/ 11 w 71"/>
                  <a:gd name="T121" fmla="*/ 1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1" h="85">
                    <a:moveTo>
                      <a:pt x="11" y="10"/>
                    </a:moveTo>
                    <a:lnTo>
                      <a:pt x="11" y="8"/>
                    </a:lnTo>
                    <a:lnTo>
                      <a:pt x="7" y="8"/>
                    </a:lnTo>
                    <a:lnTo>
                      <a:pt x="3" y="4"/>
                    </a:lnTo>
                    <a:lnTo>
                      <a:pt x="0" y="0"/>
                    </a:lnTo>
                    <a:lnTo>
                      <a:pt x="17" y="0"/>
                    </a:lnTo>
                    <a:lnTo>
                      <a:pt x="20" y="6"/>
                    </a:lnTo>
                    <a:lnTo>
                      <a:pt x="17" y="10"/>
                    </a:lnTo>
                    <a:lnTo>
                      <a:pt x="24" y="12"/>
                    </a:lnTo>
                    <a:lnTo>
                      <a:pt x="32" y="15"/>
                    </a:lnTo>
                    <a:lnTo>
                      <a:pt x="37" y="19"/>
                    </a:lnTo>
                    <a:lnTo>
                      <a:pt x="41" y="23"/>
                    </a:lnTo>
                    <a:lnTo>
                      <a:pt x="45" y="27"/>
                    </a:lnTo>
                    <a:lnTo>
                      <a:pt x="45" y="34"/>
                    </a:lnTo>
                    <a:lnTo>
                      <a:pt x="52" y="36"/>
                    </a:lnTo>
                    <a:lnTo>
                      <a:pt x="54" y="40"/>
                    </a:lnTo>
                    <a:lnTo>
                      <a:pt x="49" y="40"/>
                    </a:lnTo>
                    <a:lnTo>
                      <a:pt x="45" y="40"/>
                    </a:lnTo>
                    <a:lnTo>
                      <a:pt x="43" y="44"/>
                    </a:lnTo>
                    <a:lnTo>
                      <a:pt x="49" y="40"/>
                    </a:lnTo>
                    <a:lnTo>
                      <a:pt x="52" y="47"/>
                    </a:lnTo>
                    <a:lnTo>
                      <a:pt x="56" y="47"/>
                    </a:lnTo>
                    <a:lnTo>
                      <a:pt x="60" y="51"/>
                    </a:lnTo>
                    <a:lnTo>
                      <a:pt x="60" y="55"/>
                    </a:lnTo>
                    <a:lnTo>
                      <a:pt x="66" y="55"/>
                    </a:lnTo>
                    <a:lnTo>
                      <a:pt x="64" y="59"/>
                    </a:lnTo>
                    <a:lnTo>
                      <a:pt x="62" y="64"/>
                    </a:lnTo>
                    <a:lnTo>
                      <a:pt x="64" y="70"/>
                    </a:lnTo>
                    <a:lnTo>
                      <a:pt x="69" y="66"/>
                    </a:lnTo>
                    <a:lnTo>
                      <a:pt x="71" y="76"/>
                    </a:lnTo>
                    <a:lnTo>
                      <a:pt x="71" y="81"/>
                    </a:lnTo>
                    <a:lnTo>
                      <a:pt x="64" y="85"/>
                    </a:lnTo>
                    <a:lnTo>
                      <a:pt x="60" y="85"/>
                    </a:lnTo>
                    <a:lnTo>
                      <a:pt x="62" y="78"/>
                    </a:lnTo>
                    <a:lnTo>
                      <a:pt x="54" y="72"/>
                    </a:lnTo>
                    <a:lnTo>
                      <a:pt x="47" y="72"/>
                    </a:lnTo>
                    <a:lnTo>
                      <a:pt x="52" y="68"/>
                    </a:lnTo>
                    <a:lnTo>
                      <a:pt x="45" y="64"/>
                    </a:lnTo>
                    <a:lnTo>
                      <a:pt x="43" y="57"/>
                    </a:lnTo>
                    <a:lnTo>
                      <a:pt x="41" y="61"/>
                    </a:lnTo>
                    <a:lnTo>
                      <a:pt x="37" y="57"/>
                    </a:lnTo>
                    <a:lnTo>
                      <a:pt x="30" y="61"/>
                    </a:lnTo>
                    <a:lnTo>
                      <a:pt x="34" y="57"/>
                    </a:lnTo>
                    <a:lnTo>
                      <a:pt x="30" y="57"/>
                    </a:lnTo>
                    <a:lnTo>
                      <a:pt x="24" y="57"/>
                    </a:lnTo>
                    <a:lnTo>
                      <a:pt x="24" y="53"/>
                    </a:lnTo>
                    <a:lnTo>
                      <a:pt x="28" y="53"/>
                    </a:lnTo>
                    <a:lnTo>
                      <a:pt x="34" y="53"/>
                    </a:lnTo>
                    <a:lnTo>
                      <a:pt x="26" y="42"/>
                    </a:lnTo>
                    <a:lnTo>
                      <a:pt x="26" y="38"/>
                    </a:lnTo>
                    <a:lnTo>
                      <a:pt x="22" y="42"/>
                    </a:lnTo>
                    <a:lnTo>
                      <a:pt x="15" y="40"/>
                    </a:lnTo>
                    <a:lnTo>
                      <a:pt x="17" y="34"/>
                    </a:lnTo>
                    <a:lnTo>
                      <a:pt x="20" y="30"/>
                    </a:lnTo>
                    <a:lnTo>
                      <a:pt x="20" y="25"/>
                    </a:lnTo>
                    <a:lnTo>
                      <a:pt x="17" y="19"/>
                    </a:lnTo>
                    <a:lnTo>
                      <a:pt x="15" y="15"/>
                    </a:lnTo>
                    <a:lnTo>
                      <a:pt x="13" y="12"/>
                    </a:lnTo>
                    <a:lnTo>
                      <a:pt x="13" y="10"/>
                    </a:lnTo>
                    <a:lnTo>
                      <a:pt x="13" y="8"/>
                    </a:lnTo>
                    <a:lnTo>
                      <a:pt x="11" y="1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86" name="Freeform 1254">
                <a:extLst>
                  <a:ext uri="{FF2B5EF4-FFF2-40B4-BE49-F238E27FC236}">
                    <a16:creationId xmlns:a16="http://schemas.microsoft.com/office/drawing/2014/main" id="{2B7C3AB5-44EE-494A-8B1B-9655BD184754}"/>
                  </a:ext>
                </a:extLst>
              </p:cNvPr>
              <p:cNvSpPr>
                <a:spLocks/>
              </p:cNvSpPr>
              <p:nvPr/>
            </p:nvSpPr>
            <p:spPr bwMode="auto">
              <a:xfrm>
                <a:off x="1449" y="3919"/>
                <a:ext cx="71" cy="85"/>
              </a:xfrm>
              <a:custGeom>
                <a:avLst/>
                <a:gdLst>
                  <a:gd name="T0" fmla="*/ 11 w 71"/>
                  <a:gd name="T1" fmla="*/ 10 h 85"/>
                  <a:gd name="T2" fmla="*/ 11 w 71"/>
                  <a:gd name="T3" fmla="*/ 8 h 85"/>
                  <a:gd name="T4" fmla="*/ 7 w 71"/>
                  <a:gd name="T5" fmla="*/ 8 h 85"/>
                  <a:gd name="T6" fmla="*/ 3 w 71"/>
                  <a:gd name="T7" fmla="*/ 4 h 85"/>
                  <a:gd name="T8" fmla="*/ 0 w 71"/>
                  <a:gd name="T9" fmla="*/ 0 h 85"/>
                  <a:gd name="T10" fmla="*/ 17 w 71"/>
                  <a:gd name="T11" fmla="*/ 0 h 85"/>
                  <a:gd name="T12" fmla="*/ 20 w 71"/>
                  <a:gd name="T13" fmla="*/ 6 h 85"/>
                  <a:gd name="T14" fmla="*/ 17 w 71"/>
                  <a:gd name="T15" fmla="*/ 10 h 85"/>
                  <a:gd name="T16" fmla="*/ 24 w 71"/>
                  <a:gd name="T17" fmla="*/ 12 h 85"/>
                  <a:gd name="T18" fmla="*/ 32 w 71"/>
                  <a:gd name="T19" fmla="*/ 15 h 85"/>
                  <a:gd name="T20" fmla="*/ 37 w 71"/>
                  <a:gd name="T21" fmla="*/ 19 h 85"/>
                  <a:gd name="T22" fmla="*/ 41 w 71"/>
                  <a:gd name="T23" fmla="*/ 23 h 85"/>
                  <a:gd name="T24" fmla="*/ 45 w 71"/>
                  <a:gd name="T25" fmla="*/ 27 h 85"/>
                  <a:gd name="T26" fmla="*/ 45 w 71"/>
                  <a:gd name="T27" fmla="*/ 34 h 85"/>
                  <a:gd name="T28" fmla="*/ 52 w 71"/>
                  <a:gd name="T29" fmla="*/ 36 h 85"/>
                  <a:gd name="T30" fmla="*/ 54 w 71"/>
                  <a:gd name="T31" fmla="*/ 40 h 85"/>
                  <a:gd name="T32" fmla="*/ 49 w 71"/>
                  <a:gd name="T33" fmla="*/ 40 h 85"/>
                  <a:gd name="T34" fmla="*/ 45 w 71"/>
                  <a:gd name="T35" fmla="*/ 40 h 85"/>
                  <a:gd name="T36" fmla="*/ 43 w 71"/>
                  <a:gd name="T37" fmla="*/ 44 h 85"/>
                  <a:gd name="T38" fmla="*/ 49 w 71"/>
                  <a:gd name="T39" fmla="*/ 40 h 85"/>
                  <a:gd name="T40" fmla="*/ 52 w 71"/>
                  <a:gd name="T41" fmla="*/ 47 h 85"/>
                  <a:gd name="T42" fmla="*/ 56 w 71"/>
                  <a:gd name="T43" fmla="*/ 47 h 85"/>
                  <a:gd name="T44" fmla="*/ 60 w 71"/>
                  <a:gd name="T45" fmla="*/ 51 h 85"/>
                  <a:gd name="T46" fmla="*/ 60 w 71"/>
                  <a:gd name="T47" fmla="*/ 55 h 85"/>
                  <a:gd name="T48" fmla="*/ 66 w 71"/>
                  <a:gd name="T49" fmla="*/ 55 h 85"/>
                  <a:gd name="T50" fmla="*/ 64 w 71"/>
                  <a:gd name="T51" fmla="*/ 59 h 85"/>
                  <a:gd name="T52" fmla="*/ 62 w 71"/>
                  <a:gd name="T53" fmla="*/ 64 h 85"/>
                  <a:gd name="T54" fmla="*/ 64 w 71"/>
                  <a:gd name="T55" fmla="*/ 70 h 85"/>
                  <a:gd name="T56" fmla="*/ 69 w 71"/>
                  <a:gd name="T57" fmla="*/ 66 h 85"/>
                  <a:gd name="T58" fmla="*/ 71 w 71"/>
                  <a:gd name="T59" fmla="*/ 76 h 85"/>
                  <a:gd name="T60" fmla="*/ 71 w 71"/>
                  <a:gd name="T61" fmla="*/ 81 h 85"/>
                  <a:gd name="T62" fmla="*/ 64 w 71"/>
                  <a:gd name="T63" fmla="*/ 85 h 85"/>
                  <a:gd name="T64" fmla="*/ 60 w 71"/>
                  <a:gd name="T65" fmla="*/ 85 h 85"/>
                  <a:gd name="T66" fmla="*/ 62 w 71"/>
                  <a:gd name="T67" fmla="*/ 78 h 85"/>
                  <a:gd name="T68" fmla="*/ 54 w 71"/>
                  <a:gd name="T69" fmla="*/ 72 h 85"/>
                  <a:gd name="T70" fmla="*/ 47 w 71"/>
                  <a:gd name="T71" fmla="*/ 72 h 85"/>
                  <a:gd name="T72" fmla="*/ 52 w 71"/>
                  <a:gd name="T73" fmla="*/ 68 h 85"/>
                  <a:gd name="T74" fmla="*/ 45 w 71"/>
                  <a:gd name="T75" fmla="*/ 64 h 85"/>
                  <a:gd name="T76" fmla="*/ 43 w 71"/>
                  <a:gd name="T77" fmla="*/ 57 h 85"/>
                  <a:gd name="T78" fmla="*/ 41 w 71"/>
                  <a:gd name="T79" fmla="*/ 61 h 85"/>
                  <a:gd name="T80" fmla="*/ 37 w 71"/>
                  <a:gd name="T81" fmla="*/ 57 h 85"/>
                  <a:gd name="T82" fmla="*/ 30 w 71"/>
                  <a:gd name="T83" fmla="*/ 61 h 85"/>
                  <a:gd name="T84" fmla="*/ 34 w 71"/>
                  <a:gd name="T85" fmla="*/ 57 h 85"/>
                  <a:gd name="T86" fmla="*/ 30 w 71"/>
                  <a:gd name="T87" fmla="*/ 57 h 85"/>
                  <a:gd name="T88" fmla="*/ 24 w 71"/>
                  <a:gd name="T89" fmla="*/ 57 h 85"/>
                  <a:gd name="T90" fmla="*/ 24 w 71"/>
                  <a:gd name="T91" fmla="*/ 53 h 85"/>
                  <a:gd name="T92" fmla="*/ 28 w 71"/>
                  <a:gd name="T93" fmla="*/ 53 h 85"/>
                  <a:gd name="T94" fmla="*/ 34 w 71"/>
                  <a:gd name="T95" fmla="*/ 53 h 85"/>
                  <a:gd name="T96" fmla="*/ 26 w 71"/>
                  <a:gd name="T97" fmla="*/ 42 h 85"/>
                  <a:gd name="T98" fmla="*/ 26 w 71"/>
                  <a:gd name="T99" fmla="*/ 38 h 85"/>
                  <a:gd name="T100" fmla="*/ 22 w 71"/>
                  <a:gd name="T101" fmla="*/ 42 h 85"/>
                  <a:gd name="T102" fmla="*/ 15 w 71"/>
                  <a:gd name="T103" fmla="*/ 40 h 85"/>
                  <a:gd name="T104" fmla="*/ 17 w 71"/>
                  <a:gd name="T105" fmla="*/ 34 h 85"/>
                  <a:gd name="T106" fmla="*/ 20 w 71"/>
                  <a:gd name="T107" fmla="*/ 30 h 85"/>
                  <a:gd name="T108" fmla="*/ 20 w 71"/>
                  <a:gd name="T109" fmla="*/ 25 h 85"/>
                  <a:gd name="T110" fmla="*/ 17 w 71"/>
                  <a:gd name="T111" fmla="*/ 19 h 85"/>
                  <a:gd name="T112" fmla="*/ 15 w 71"/>
                  <a:gd name="T113" fmla="*/ 15 h 85"/>
                  <a:gd name="T114" fmla="*/ 13 w 71"/>
                  <a:gd name="T115" fmla="*/ 12 h 85"/>
                  <a:gd name="T116" fmla="*/ 13 w 71"/>
                  <a:gd name="T117" fmla="*/ 10 h 85"/>
                  <a:gd name="T118" fmla="*/ 13 w 71"/>
                  <a:gd name="T119" fmla="*/ 8 h 85"/>
                  <a:gd name="T120" fmla="*/ 11 w 71"/>
                  <a:gd name="T121" fmla="*/ 1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1" h="85">
                    <a:moveTo>
                      <a:pt x="11" y="10"/>
                    </a:moveTo>
                    <a:lnTo>
                      <a:pt x="11" y="8"/>
                    </a:lnTo>
                    <a:lnTo>
                      <a:pt x="7" y="8"/>
                    </a:lnTo>
                    <a:lnTo>
                      <a:pt x="3" y="4"/>
                    </a:lnTo>
                    <a:lnTo>
                      <a:pt x="0" y="0"/>
                    </a:lnTo>
                    <a:lnTo>
                      <a:pt x="17" y="0"/>
                    </a:lnTo>
                    <a:lnTo>
                      <a:pt x="20" y="6"/>
                    </a:lnTo>
                    <a:lnTo>
                      <a:pt x="17" y="10"/>
                    </a:lnTo>
                    <a:lnTo>
                      <a:pt x="24" y="12"/>
                    </a:lnTo>
                    <a:lnTo>
                      <a:pt x="32" y="15"/>
                    </a:lnTo>
                    <a:lnTo>
                      <a:pt x="37" y="19"/>
                    </a:lnTo>
                    <a:lnTo>
                      <a:pt x="41" y="23"/>
                    </a:lnTo>
                    <a:lnTo>
                      <a:pt x="45" y="27"/>
                    </a:lnTo>
                    <a:lnTo>
                      <a:pt x="45" y="34"/>
                    </a:lnTo>
                    <a:lnTo>
                      <a:pt x="52" y="36"/>
                    </a:lnTo>
                    <a:lnTo>
                      <a:pt x="54" y="40"/>
                    </a:lnTo>
                    <a:lnTo>
                      <a:pt x="49" y="40"/>
                    </a:lnTo>
                    <a:lnTo>
                      <a:pt x="45" y="40"/>
                    </a:lnTo>
                    <a:lnTo>
                      <a:pt x="43" y="44"/>
                    </a:lnTo>
                    <a:lnTo>
                      <a:pt x="49" y="40"/>
                    </a:lnTo>
                    <a:lnTo>
                      <a:pt x="52" y="47"/>
                    </a:lnTo>
                    <a:lnTo>
                      <a:pt x="56" y="47"/>
                    </a:lnTo>
                    <a:lnTo>
                      <a:pt x="60" y="51"/>
                    </a:lnTo>
                    <a:lnTo>
                      <a:pt x="60" y="55"/>
                    </a:lnTo>
                    <a:lnTo>
                      <a:pt x="66" y="55"/>
                    </a:lnTo>
                    <a:lnTo>
                      <a:pt x="64" y="59"/>
                    </a:lnTo>
                    <a:lnTo>
                      <a:pt x="62" y="64"/>
                    </a:lnTo>
                    <a:lnTo>
                      <a:pt x="64" y="70"/>
                    </a:lnTo>
                    <a:lnTo>
                      <a:pt x="69" y="66"/>
                    </a:lnTo>
                    <a:lnTo>
                      <a:pt x="71" y="76"/>
                    </a:lnTo>
                    <a:lnTo>
                      <a:pt x="71" y="81"/>
                    </a:lnTo>
                    <a:lnTo>
                      <a:pt x="64" y="85"/>
                    </a:lnTo>
                    <a:lnTo>
                      <a:pt x="60" y="85"/>
                    </a:lnTo>
                    <a:lnTo>
                      <a:pt x="62" y="78"/>
                    </a:lnTo>
                    <a:lnTo>
                      <a:pt x="54" y="72"/>
                    </a:lnTo>
                    <a:lnTo>
                      <a:pt x="47" y="72"/>
                    </a:lnTo>
                    <a:lnTo>
                      <a:pt x="52" y="68"/>
                    </a:lnTo>
                    <a:lnTo>
                      <a:pt x="45" y="64"/>
                    </a:lnTo>
                    <a:lnTo>
                      <a:pt x="43" y="57"/>
                    </a:lnTo>
                    <a:lnTo>
                      <a:pt x="41" y="61"/>
                    </a:lnTo>
                    <a:lnTo>
                      <a:pt x="37" y="57"/>
                    </a:lnTo>
                    <a:lnTo>
                      <a:pt x="30" y="61"/>
                    </a:lnTo>
                    <a:lnTo>
                      <a:pt x="34" y="57"/>
                    </a:lnTo>
                    <a:lnTo>
                      <a:pt x="30" y="57"/>
                    </a:lnTo>
                    <a:lnTo>
                      <a:pt x="24" y="57"/>
                    </a:lnTo>
                    <a:lnTo>
                      <a:pt x="24" y="53"/>
                    </a:lnTo>
                    <a:lnTo>
                      <a:pt x="28" y="53"/>
                    </a:lnTo>
                    <a:lnTo>
                      <a:pt x="34" y="53"/>
                    </a:lnTo>
                    <a:lnTo>
                      <a:pt x="26" y="42"/>
                    </a:lnTo>
                    <a:lnTo>
                      <a:pt x="26" y="38"/>
                    </a:lnTo>
                    <a:lnTo>
                      <a:pt x="22" y="42"/>
                    </a:lnTo>
                    <a:lnTo>
                      <a:pt x="15" y="40"/>
                    </a:lnTo>
                    <a:lnTo>
                      <a:pt x="17" y="34"/>
                    </a:lnTo>
                    <a:lnTo>
                      <a:pt x="20" y="30"/>
                    </a:lnTo>
                    <a:lnTo>
                      <a:pt x="20" y="25"/>
                    </a:lnTo>
                    <a:lnTo>
                      <a:pt x="17" y="19"/>
                    </a:lnTo>
                    <a:lnTo>
                      <a:pt x="15" y="15"/>
                    </a:lnTo>
                    <a:lnTo>
                      <a:pt x="13" y="12"/>
                    </a:lnTo>
                    <a:lnTo>
                      <a:pt x="13" y="10"/>
                    </a:lnTo>
                    <a:lnTo>
                      <a:pt x="13" y="8"/>
                    </a:lnTo>
                    <a:lnTo>
                      <a:pt x="11" y="1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87" name="Freeform 1255">
                <a:extLst>
                  <a:ext uri="{FF2B5EF4-FFF2-40B4-BE49-F238E27FC236}">
                    <a16:creationId xmlns:a16="http://schemas.microsoft.com/office/drawing/2014/main" id="{2A11EF23-FBB6-B049-B9E7-E34F4A7583C4}"/>
                  </a:ext>
                </a:extLst>
              </p:cNvPr>
              <p:cNvSpPr>
                <a:spLocks/>
              </p:cNvSpPr>
              <p:nvPr/>
            </p:nvSpPr>
            <p:spPr bwMode="auto">
              <a:xfrm>
                <a:off x="1454" y="3966"/>
                <a:ext cx="6" cy="4"/>
              </a:xfrm>
              <a:custGeom>
                <a:avLst/>
                <a:gdLst>
                  <a:gd name="T0" fmla="*/ 4 w 6"/>
                  <a:gd name="T1" fmla="*/ 4 h 4"/>
                  <a:gd name="T2" fmla="*/ 0 w 6"/>
                  <a:gd name="T3" fmla="*/ 0 h 4"/>
                  <a:gd name="T4" fmla="*/ 6 w 6"/>
                  <a:gd name="T5" fmla="*/ 0 h 4"/>
                  <a:gd name="T6" fmla="*/ 4 w 6"/>
                  <a:gd name="T7" fmla="*/ 4 h 4"/>
                </a:gdLst>
                <a:ahLst/>
                <a:cxnLst>
                  <a:cxn ang="0">
                    <a:pos x="T0" y="T1"/>
                  </a:cxn>
                  <a:cxn ang="0">
                    <a:pos x="T2" y="T3"/>
                  </a:cxn>
                  <a:cxn ang="0">
                    <a:pos x="T4" y="T5"/>
                  </a:cxn>
                  <a:cxn ang="0">
                    <a:pos x="T6" y="T7"/>
                  </a:cxn>
                </a:cxnLst>
                <a:rect l="0" t="0" r="r" b="b"/>
                <a:pathLst>
                  <a:path w="6" h="4">
                    <a:moveTo>
                      <a:pt x="4" y="4"/>
                    </a:moveTo>
                    <a:lnTo>
                      <a:pt x="0" y="0"/>
                    </a:lnTo>
                    <a:lnTo>
                      <a:pt x="6" y="0"/>
                    </a:lnTo>
                    <a:lnTo>
                      <a:pt x="4" y="4"/>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88" name="Freeform 1256">
                <a:extLst>
                  <a:ext uri="{FF2B5EF4-FFF2-40B4-BE49-F238E27FC236}">
                    <a16:creationId xmlns:a16="http://schemas.microsoft.com/office/drawing/2014/main" id="{7FFAC27A-9A66-8F4A-8BC3-9541C407049B}"/>
                  </a:ext>
                </a:extLst>
              </p:cNvPr>
              <p:cNvSpPr>
                <a:spLocks/>
              </p:cNvSpPr>
              <p:nvPr/>
            </p:nvSpPr>
            <p:spPr bwMode="auto">
              <a:xfrm>
                <a:off x="1454" y="3966"/>
                <a:ext cx="6" cy="4"/>
              </a:xfrm>
              <a:custGeom>
                <a:avLst/>
                <a:gdLst>
                  <a:gd name="T0" fmla="*/ 4 w 6"/>
                  <a:gd name="T1" fmla="*/ 4 h 4"/>
                  <a:gd name="T2" fmla="*/ 0 w 6"/>
                  <a:gd name="T3" fmla="*/ 0 h 4"/>
                  <a:gd name="T4" fmla="*/ 6 w 6"/>
                  <a:gd name="T5" fmla="*/ 0 h 4"/>
                  <a:gd name="T6" fmla="*/ 4 w 6"/>
                  <a:gd name="T7" fmla="*/ 4 h 4"/>
                </a:gdLst>
                <a:ahLst/>
                <a:cxnLst>
                  <a:cxn ang="0">
                    <a:pos x="T0" y="T1"/>
                  </a:cxn>
                  <a:cxn ang="0">
                    <a:pos x="T2" y="T3"/>
                  </a:cxn>
                  <a:cxn ang="0">
                    <a:pos x="T4" y="T5"/>
                  </a:cxn>
                  <a:cxn ang="0">
                    <a:pos x="T6" y="T7"/>
                  </a:cxn>
                </a:cxnLst>
                <a:rect l="0" t="0" r="r" b="b"/>
                <a:pathLst>
                  <a:path w="6" h="4">
                    <a:moveTo>
                      <a:pt x="4" y="4"/>
                    </a:moveTo>
                    <a:lnTo>
                      <a:pt x="0" y="0"/>
                    </a:lnTo>
                    <a:lnTo>
                      <a:pt x="6" y="0"/>
                    </a:lnTo>
                    <a:lnTo>
                      <a:pt x="4" y="4"/>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89" name="Freeform 1257">
                <a:extLst>
                  <a:ext uri="{FF2B5EF4-FFF2-40B4-BE49-F238E27FC236}">
                    <a16:creationId xmlns:a16="http://schemas.microsoft.com/office/drawing/2014/main" id="{7F58FD66-1230-F840-B538-382B81CEBC86}"/>
                  </a:ext>
                </a:extLst>
              </p:cNvPr>
              <p:cNvSpPr>
                <a:spLocks/>
              </p:cNvSpPr>
              <p:nvPr/>
            </p:nvSpPr>
            <p:spPr bwMode="auto">
              <a:xfrm>
                <a:off x="1456" y="3949"/>
                <a:ext cx="10" cy="6"/>
              </a:xfrm>
              <a:custGeom>
                <a:avLst/>
                <a:gdLst>
                  <a:gd name="T0" fmla="*/ 10 w 10"/>
                  <a:gd name="T1" fmla="*/ 0 h 6"/>
                  <a:gd name="T2" fmla="*/ 4 w 10"/>
                  <a:gd name="T3" fmla="*/ 2 h 6"/>
                  <a:gd name="T4" fmla="*/ 4 w 10"/>
                  <a:gd name="T5" fmla="*/ 6 h 6"/>
                  <a:gd name="T6" fmla="*/ 0 w 10"/>
                  <a:gd name="T7" fmla="*/ 4 h 6"/>
                  <a:gd name="T8" fmla="*/ 0 w 10"/>
                  <a:gd name="T9" fmla="*/ 0 h 6"/>
                  <a:gd name="T10" fmla="*/ 6 w 10"/>
                  <a:gd name="T11" fmla="*/ 2 h 6"/>
                  <a:gd name="T12" fmla="*/ 10 w 10"/>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0" h="6">
                    <a:moveTo>
                      <a:pt x="10" y="0"/>
                    </a:moveTo>
                    <a:lnTo>
                      <a:pt x="4" y="2"/>
                    </a:lnTo>
                    <a:lnTo>
                      <a:pt x="4" y="6"/>
                    </a:lnTo>
                    <a:lnTo>
                      <a:pt x="0" y="4"/>
                    </a:lnTo>
                    <a:lnTo>
                      <a:pt x="0" y="0"/>
                    </a:lnTo>
                    <a:lnTo>
                      <a:pt x="6" y="2"/>
                    </a:lnTo>
                    <a:lnTo>
                      <a:pt x="1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90" name="Freeform 1258">
                <a:extLst>
                  <a:ext uri="{FF2B5EF4-FFF2-40B4-BE49-F238E27FC236}">
                    <a16:creationId xmlns:a16="http://schemas.microsoft.com/office/drawing/2014/main" id="{C02AC858-D184-884D-AD68-3CB36BCA83CF}"/>
                  </a:ext>
                </a:extLst>
              </p:cNvPr>
              <p:cNvSpPr>
                <a:spLocks/>
              </p:cNvSpPr>
              <p:nvPr/>
            </p:nvSpPr>
            <p:spPr bwMode="auto">
              <a:xfrm>
                <a:off x="1456" y="3949"/>
                <a:ext cx="10" cy="6"/>
              </a:xfrm>
              <a:custGeom>
                <a:avLst/>
                <a:gdLst>
                  <a:gd name="T0" fmla="*/ 10 w 10"/>
                  <a:gd name="T1" fmla="*/ 0 h 6"/>
                  <a:gd name="T2" fmla="*/ 4 w 10"/>
                  <a:gd name="T3" fmla="*/ 2 h 6"/>
                  <a:gd name="T4" fmla="*/ 4 w 10"/>
                  <a:gd name="T5" fmla="*/ 6 h 6"/>
                  <a:gd name="T6" fmla="*/ 0 w 10"/>
                  <a:gd name="T7" fmla="*/ 4 h 6"/>
                  <a:gd name="T8" fmla="*/ 0 w 10"/>
                  <a:gd name="T9" fmla="*/ 0 h 6"/>
                  <a:gd name="T10" fmla="*/ 6 w 10"/>
                  <a:gd name="T11" fmla="*/ 2 h 6"/>
                  <a:gd name="T12" fmla="*/ 10 w 10"/>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0" h="6">
                    <a:moveTo>
                      <a:pt x="10" y="0"/>
                    </a:moveTo>
                    <a:lnTo>
                      <a:pt x="4" y="2"/>
                    </a:lnTo>
                    <a:lnTo>
                      <a:pt x="4" y="6"/>
                    </a:lnTo>
                    <a:lnTo>
                      <a:pt x="0" y="4"/>
                    </a:lnTo>
                    <a:lnTo>
                      <a:pt x="0" y="0"/>
                    </a:lnTo>
                    <a:lnTo>
                      <a:pt x="6" y="2"/>
                    </a:lnTo>
                    <a:lnTo>
                      <a:pt x="10"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91" name="Freeform 1259">
                <a:extLst>
                  <a:ext uri="{FF2B5EF4-FFF2-40B4-BE49-F238E27FC236}">
                    <a16:creationId xmlns:a16="http://schemas.microsoft.com/office/drawing/2014/main" id="{B24D8D29-CC7F-DC49-A03D-8BF42CFF99FC}"/>
                  </a:ext>
                </a:extLst>
              </p:cNvPr>
              <p:cNvSpPr>
                <a:spLocks/>
              </p:cNvSpPr>
              <p:nvPr/>
            </p:nvSpPr>
            <p:spPr bwMode="auto">
              <a:xfrm>
                <a:off x="1462" y="3966"/>
                <a:ext cx="0" cy="4"/>
              </a:xfrm>
              <a:custGeom>
                <a:avLst/>
                <a:gdLst>
                  <a:gd name="T0" fmla="*/ 0 h 4"/>
                  <a:gd name="T1" fmla="*/ 4 h 4"/>
                  <a:gd name="T2" fmla="*/ 0 h 4"/>
                  <a:gd name="T3" fmla="*/ 0 h 4"/>
                </a:gdLst>
                <a:ahLst/>
                <a:cxnLst>
                  <a:cxn ang="0">
                    <a:pos x="0" y="T0"/>
                  </a:cxn>
                  <a:cxn ang="0">
                    <a:pos x="0" y="T1"/>
                  </a:cxn>
                  <a:cxn ang="0">
                    <a:pos x="0" y="T2"/>
                  </a:cxn>
                  <a:cxn ang="0">
                    <a:pos x="0" y="T3"/>
                  </a:cxn>
                </a:cxnLst>
                <a:rect l="0" t="0" r="r" b="b"/>
                <a:pathLst>
                  <a:path h="4">
                    <a:moveTo>
                      <a:pt x="0" y="0"/>
                    </a:moveTo>
                    <a:lnTo>
                      <a:pt x="0" y="4"/>
                    </a:lnTo>
                    <a:lnTo>
                      <a:pt x="0" y="0"/>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92" name="Freeform 1260">
                <a:extLst>
                  <a:ext uri="{FF2B5EF4-FFF2-40B4-BE49-F238E27FC236}">
                    <a16:creationId xmlns:a16="http://schemas.microsoft.com/office/drawing/2014/main" id="{1B286741-FB2D-1A41-BEF7-A5B3887AB739}"/>
                  </a:ext>
                </a:extLst>
              </p:cNvPr>
              <p:cNvSpPr>
                <a:spLocks/>
              </p:cNvSpPr>
              <p:nvPr/>
            </p:nvSpPr>
            <p:spPr bwMode="auto">
              <a:xfrm>
                <a:off x="1462" y="3966"/>
                <a:ext cx="0" cy="4"/>
              </a:xfrm>
              <a:custGeom>
                <a:avLst/>
                <a:gdLst>
                  <a:gd name="T0" fmla="*/ 0 h 4"/>
                  <a:gd name="T1" fmla="*/ 4 h 4"/>
                  <a:gd name="T2" fmla="*/ 0 h 4"/>
                  <a:gd name="T3" fmla="*/ 0 h 4"/>
                </a:gdLst>
                <a:ahLst/>
                <a:cxnLst>
                  <a:cxn ang="0">
                    <a:pos x="0" y="T0"/>
                  </a:cxn>
                  <a:cxn ang="0">
                    <a:pos x="0" y="T1"/>
                  </a:cxn>
                  <a:cxn ang="0">
                    <a:pos x="0" y="T2"/>
                  </a:cxn>
                  <a:cxn ang="0">
                    <a:pos x="0" y="T3"/>
                  </a:cxn>
                </a:cxnLst>
                <a:rect l="0" t="0" r="r" b="b"/>
                <a:pathLst>
                  <a:path h="4">
                    <a:moveTo>
                      <a:pt x="0" y="0"/>
                    </a:moveTo>
                    <a:lnTo>
                      <a:pt x="0" y="4"/>
                    </a:lnTo>
                    <a:lnTo>
                      <a:pt x="0" y="0"/>
                    </a:lnTo>
                    <a:lnTo>
                      <a:pt x="0"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93" name="Freeform 1261">
                <a:extLst>
                  <a:ext uri="{FF2B5EF4-FFF2-40B4-BE49-F238E27FC236}">
                    <a16:creationId xmlns:a16="http://schemas.microsoft.com/office/drawing/2014/main" id="{FE9E9E72-9706-F24E-BE39-46ABB8789E8F}"/>
                  </a:ext>
                </a:extLst>
              </p:cNvPr>
              <p:cNvSpPr>
                <a:spLocks/>
              </p:cNvSpPr>
              <p:nvPr/>
            </p:nvSpPr>
            <p:spPr bwMode="auto">
              <a:xfrm>
                <a:off x="1464" y="3944"/>
                <a:ext cx="2" cy="5"/>
              </a:xfrm>
              <a:custGeom>
                <a:avLst/>
                <a:gdLst>
                  <a:gd name="T0" fmla="*/ 2 w 2"/>
                  <a:gd name="T1" fmla="*/ 0 h 5"/>
                  <a:gd name="T2" fmla="*/ 2 w 2"/>
                  <a:gd name="T3" fmla="*/ 5 h 5"/>
                  <a:gd name="T4" fmla="*/ 0 w 2"/>
                  <a:gd name="T5" fmla="*/ 0 h 5"/>
                  <a:gd name="T6" fmla="*/ 2 w 2"/>
                  <a:gd name="T7" fmla="*/ 0 h 5"/>
                </a:gdLst>
                <a:ahLst/>
                <a:cxnLst>
                  <a:cxn ang="0">
                    <a:pos x="T0" y="T1"/>
                  </a:cxn>
                  <a:cxn ang="0">
                    <a:pos x="T2" y="T3"/>
                  </a:cxn>
                  <a:cxn ang="0">
                    <a:pos x="T4" y="T5"/>
                  </a:cxn>
                  <a:cxn ang="0">
                    <a:pos x="T6" y="T7"/>
                  </a:cxn>
                </a:cxnLst>
                <a:rect l="0" t="0" r="r" b="b"/>
                <a:pathLst>
                  <a:path w="2" h="5">
                    <a:moveTo>
                      <a:pt x="2" y="0"/>
                    </a:moveTo>
                    <a:lnTo>
                      <a:pt x="2" y="5"/>
                    </a:lnTo>
                    <a:lnTo>
                      <a:pt x="0" y="0"/>
                    </a:lnTo>
                    <a:lnTo>
                      <a:pt x="2"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94" name="Freeform 1262">
                <a:extLst>
                  <a:ext uri="{FF2B5EF4-FFF2-40B4-BE49-F238E27FC236}">
                    <a16:creationId xmlns:a16="http://schemas.microsoft.com/office/drawing/2014/main" id="{EDA7A143-4D38-7E45-B35F-647F24F5D610}"/>
                  </a:ext>
                </a:extLst>
              </p:cNvPr>
              <p:cNvSpPr>
                <a:spLocks/>
              </p:cNvSpPr>
              <p:nvPr/>
            </p:nvSpPr>
            <p:spPr bwMode="auto">
              <a:xfrm>
                <a:off x="1464" y="3944"/>
                <a:ext cx="2" cy="5"/>
              </a:xfrm>
              <a:custGeom>
                <a:avLst/>
                <a:gdLst>
                  <a:gd name="T0" fmla="*/ 2 w 2"/>
                  <a:gd name="T1" fmla="*/ 0 h 5"/>
                  <a:gd name="T2" fmla="*/ 2 w 2"/>
                  <a:gd name="T3" fmla="*/ 5 h 5"/>
                  <a:gd name="T4" fmla="*/ 0 w 2"/>
                  <a:gd name="T5" fmla="*/ 0 h 5"/>
                  <a:gd name="T6" fmla="*/ 2 w 2"/>
                  <a:gd name="T7" fmla="*/ 0 h 5"/>
                </a:gdLst>
                <a:ahLst/>
                <a:cxnLst>
                  <a:cxn ang="0">
                    <a:pos x="T0" y="T1"/>
                  </a:cxn>
                  <a:cxn ang="0">
                    <a:pos x="T2" y="T3"/>
                  </a:cxn>
                  <a:cxn ang="0">
                    <a:pos x="T4" y="T5"/>
                  </a:cxn>
                  <a:cxn ang="0">
                    <a:pos x="T6" y="T7"/>
                  </a:cxn>
                </a:cxnLst>
                <a:rect l="0" t="0" r="r" b="b"/>
                <a:pathLst>
                  <a:path w="2" h="5">
                    <a:moveTo>
                      <a:pt x="2" y="0"/>
                    </a:moveTo>
                    <a:lnTo>
                      <a:pt x="2" y="5"/>
                    </a:lnTo>
                    <a:lnTo>
                      <a:pt x="0" y="0"/>
                    </a:lnTo>
                    <a:lnTo>
                      <a:pt x="2"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95" name="Freeform 1263">
                <a:extLst>
                  <a:ext uri="{FF2B5EF4-FFF2-40B4-BE49-F238E27FC236}">
                    <a16:creationId xmlns:a16="http://schemas.microsoft.com/office/drawing/2014/main" id="{79DAEC8C-23A6-0647-A410-70212CA118A5}"/>
                  </a:ext>
                </a:extLst>
              </p:cNvPr>
              <p:cNvSpPr>
                <a:spLocks/>
              </p:cNvSpPr>
              <p:nvPr/>
            </p:nvSpPr>
            <p:spPr bwMode="auto">
              <a:xfrm>
                <a:off x="1469" y="3908"/>
                <a:ext cx="12" cy="13"/>
              </a:xfrm>
              <a:custGeom>
                <a:avLst/>
                <a:gdLst>
                  <a:gd name="T0" fmla="*/ 8 w 12"/>
                  <a:gd name="T1" fmla="*/ 0 h 13"/>
                  <a:gd name="T2" fmla="*/ 12 w 12"/>
                  <a:gd name="T3" fmla="*/ 4 h 13"/>
                  <a:gd name="T4" fmla="*/ 10 w 12"/>
                  <a:gd name="T5" fmla="*/ 11 h 13"/>
                  <a:gd name="T6" fmla="*/ 6 w 12"/>
                  <a:gd name="T7" fmla="*/ 13 h 13"/>
                  <a:gd name="T8" fmla="*/ 2 w 12"/>
                  <a:gd name="T9" fmla="*/ 9 h 13"/>
                  <a:gd name="T10" fmla="*/ 0 w 12"/>
                  <a:gd name="T11" fmla="*/ 4 h 13"/>
                  <a:gd name="T12" fmla="*/ 8 w 12"/>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2" h="13">
                    <a:moveTo>
                      <a:pt x="8" y="0"/>
                    </a:moveTo>
                    <a:lnTo>
                      <a:pt x="12" y="4"/>
                    </a:lnTo>
                    <a:lnTo>
                      <a:pt x="10" y="11"/>
                    </a:lnTo>
                    <a:lnTo>
                      <a:pt x="6" y="13"/>
                    </a:lnTo>
                    <a:lnTo>
                      <a:pt x="2" y="9"/>
                    </a:lnTo>
                    <a:lnTo>
                      <a:pt x="0" y="4"/>
                    </a:lnTo>
                    <a:lnTo>
                      <a:pt x="8"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96" name="Freeform 1264">
                <a:extLst>
                  <a:ext uri="{FF2B5EF4-FFF2-40B4-BE49-F238E27FC236}">
                    <a16:creationId xmlns:a16="http://schemas.microsoft.com/office/drawing/2014/main" id="{2AA356E4-6FF5-ED4B-8654-4FE1058F3C5C}"/>
                  </a:ext>
                </a:extLst>
              </p:cNvPr>
              <p:cNvSpPr>
                <a:spLocks/>
              </p:cNvSpPr>
              <p:nvPr/>
            </p:nvSpPr>
            <p:spPr bwMode="auto">
              <a:xfrm>
                <a:off x="1469" y="3908"/>
                <a:ext cx="12" cy="13"/>
              </a:xfrm>
              <a:custGeom>
                <a:avLst/>
                <a:gdLst>
                  <a:gd name="T0" fmla="*/ 8 w 12"/>
                  <a:gd name="T1" fmla="*/ 0 h 13"/>
                  <a:gd name="T2" fmla="*/ 12 w 12"/>
                  <a:gd name="T3" fmla="*/ 4 h 13"/>
                  <a:gd name="T4" fmla="*/ 10 w 12"/>
                  <a:gd name="T5" fmla="*/ 11 h 13"/>
                  <a:gd name="T6" fmla="*/ 6 w 12"/>
                  <a:gd name="T7" fmla="*/ 13 h 13"/>
                  <a:gd name="T8" fmla="*/ 2 w 12"/>
                  <a:gd name="T9" fmla="*/ 9 h 13"/>
                  <a:gd name="T10" fmla="*/ 0 w 12"/>
                  <a:gd name="T11" fmla="*/ 4 h 13"/>
                  <a:gd name="T12" fmla="*/ 8 w 12"/>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2" h="13">
                    <a:moveTo>
                      <a:pt x="8" y="0"/>
                    </a:moveTo>
                    <a:lnTo>
                      <a:pt x="12" y="4"/>
                    </a:lnTo>
                    <a:lnTo>
                      <a:pt x="10" y="11"/>
                    </a:lnTo>
                    <a:lnTo>
                      <a:pt x="6" y="13"/>
                    </a:lnTo>
                    <a:lnTo>
                      <a:pt x="2" y="9"/>
                    </a:lnTo>
                    <a:lnTo>
                      <a:pt x="0" y="4"/>
                    </a:lnTo>
                    <a:lnTo>
                      <a:pt x="8"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97" name="Freeform 1265">
                <a:extLst>
                  <a:ext uri="{FF2B5EF4-FFF2-40B4-BE49-F238E27FC236}">
                    <a16:creationId xmlns:a16="http://schemas.microsoft.com/office/drawing/2014/main" id="{5EA45941-0CD0-864B-B499-D50D0091A37B}"/>
                  </a:ext>
                </a:extLst>
              </p:cNvPr>
              <p:cNvSpPr>
                <a:spLocks/>
              </p:cNvSpPr>
              <p:nvPr/>
            </p:nvSpPr>
            <p:spPr bwMode="auto">
              <a:xfrm>
                <a:off x="1460" y="3972"/>
                <a:ext cx="4" cy="8"/>
              </a:xfrm>
              <a:custGeom>
                <a:avLst/>
                <a:gdLst>
                  <a:gd name="T0" fmla="*/ 4 w 4"/>
                  <a:gd name="T1" fmla="*/ 0 h 8"/>
                  <a:gd name="T2" fmla="*/ 0 w 4"/>
                  <a:gd name="T3" fmla="*/ 4 h 8"/>
                  <a:gd name="T4" fmla="*/ 2 w 4"/>
                  <a:gd name="T5" fmla="*/ 8 h 8"/>
                  <a:gd name="T6" fmla="*/ 0 w 4"/>
                  <a:gd name="T7" fmla="*/ 4 h 8"/>
                  <a:gd name="T8" fmla="*/ 2 w 4"/>
                  <a:gd name="T9" fmla="*/ 0 h 8"/>
                  <a:gd name="T10" fmla="*/ 4 w 4"/>
                  <a:gd name="T11" fmla="*/ 0 h 8"/>
                </a:gdLst>
                <a:ahLst/>
                <a:cxnLst>
                  <a:cxn ang="0">
                    <a:pos x="T0" y="T1"/>
                  </a:cxn>
                  <a:cxn ang="0">
                    <a:pos x="T2" y="T3"/>
                  </a:cxn>
                  <a:cxn ang="0">
                    <a:pos x="T4" y="T5"/>
                  </a:cxn>
                  <a:cxn ang="0">
                    <a:pos x="T6" y="T7"/>
                  </a:cxn>
                  <a:cxn ang="0">
                    <a:pos x="T8" y="T9"/>
                  </a:cxn>
                  <a:cxn ang="0">
                    <a:pos x="T10" y="T11"/>
                  </a:cxn>
                </a:cxnLst>
                <a:rect l="0" t="0" r="r" b="b"/>
                <a:pathLst>
                  <a:path w="4" h="8">
                    <a:moveTo>
                      <a:pt x="4" y="0"/>
                    </a:moveTo>
                    <a:lnTo>
                      <a:pt x="0" y="4"/>
                    </a:lnTo>
                    <a:lnTo>
                      <a:pt x="2" y="8"/>
                    </a:lnTo>
                    <a:lnTo>
                      <a:pt x="0" y="4"/>
                    </a:lnTo>
                    <a:lnTo>
                      <a:pt x="2" y="0"/>
                    </a:lnTo>
                    <a:lnTo>
                      <a:pt x="4"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98" name="Freeform 1266">
                <a:extLst>
                  <a:ext uri="{FF2B5EF4-FFF2-40B4-BE49-F238E27FC236}">
                    <a16:creationId xmlns:a16="http://schemas.microsoft.com/office/drawing/2014/main" id="{5D5EE9D0-4AEC-7C4E-8DC4-6401E5704DCA}"/>
                  </a:ext>
                </a:extLst>
              </p:cNvPr>
              <p:cNvSpPr>
                <a:spLocks/>
              </p:cNvSpPr>
              <p:nvPr/>
            </p:nvSpPr>
            <p:spPr bwMode="auto">
              <a:xfrm>
                <a:off x="1460" y="3972"/>
                <a:ext cx="4" cy="8"/>
              </a:xfrm>
              <a:custGeom>
                <a:avLst/>
                <a:gdLst>
                  <a:gd name="T0" fmla="*/ 4 w 4"/>
                  <a:gd name="T1" fmla="*/ 0 h 8"/>
                  <a:gd name="T2" fmla="*/ 0 w 4"/>
                  <a:gd name="T3" fmla="*/ 4 h 8"/>
                  <a:gd name="T4" fmla="*/ 2 w 4"/>
                  <a:gd name="T5" fmla="*/ 8 h 8"/>
                  <a:gd name="T6" fmla="*/ 0 w 4"/>
                  <a:gd name="T7" fmla="*/ 4 h 8"/>
                  <a:gd name="T8" fmla="*/ 2 w 4"/>
                  <a:gd name="T9" fmla="*/ 0 h 8"/>
                  <a:gd name="T10" fmla="*/ 4 w 4"/>
                  <a:gd name="T11" fmla="*/ 0 h 8"/>
                </a:gdLst>
                <a:ahLst/>
                <a:cxnLst>
                  <a:cxn ang="0">
                    <a:pos x="T0" y="T1"/>
                  </a:cxn>
                  <a:cxn ang="0">
                    <a:pos x="T2" y="T3"/>
                  </a:cxn>
                  <a:cxn ang="0">
                    <a:pos x="T4" y="T5"/>
                  </a:cxn>
                  <a:cxn ang="0">
                    <a:pos x="T6" y="T7"/>
                  </a:cxn>
                  <a:cxn ang="0">
                    <a:pos x="T8" y="T9"/>
                  </a:cxn>
                  <a:cxn ang="0">
                    <a:pos x="T10" y="T11"/>
                  </a:cxn>
                </a:cxnLst>
                <a:rect l="0" t="0" r="r" b="b"/>
                <a:pathLst>
                  <a:path w="4" h="8">
                    <a:moveTo>
                      <a:pt x="4" y="0"/>
                    </a:moveTo>
                    <a:lnTo>
                      <a:pt x="0" y="4"/>
                    </a:lnTo>
                    <a:lnTo>
                      <a:pt x="2" y="8"/>
                    </a:lnTo>
                    <a:lnTo>
                      <a:pt x="0" y="4"/>
                    </a:lnTo>
                    <a:lnTo>
                      <a:pt x="2" y="0"/>
                    </a:lnTo>
                    <a:lnTo>
                      <a:pt x="4"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899" name="Freeform 1267">
                <a:extLst>
                  <a:ext uri="{FF2B5EF4-FFF2-40B4-BE49-F238E27FC236}">
                    <a16:creationId xmlns:a16="http://schemas.microsoft.com/office/drawing/2014/main" id="{E486E4CC-4E44-BA4E-8D17-1027E91F5163}"/>
                  </a:ext>
                </a:extLst>
              </p:cNvPr>
              <p:cNvSpPr>
                <a:spLocks/>
              </p:cNvSpPr>
              <p:nvPr/>
            </p:nvSpPr>
            <p:spPr bwMode="auto">
              <a:xfrm>
                <a:off x="1464" y="3963"/>
                <a:ext cx="5" cy="5"/>
              </a:xfrm>
              <a:custGeom>
                <a:avLst/>
                <a:gdLst>
                  <a:gd name="T0" fmla="*/ 5 w 5"/>
                  <a:gd name="T1" fmla="*/ 0 h 5"/>
                  <a:gd name="T2" fmla="*/ 5 w 5"/>
                  <a:gd name="T3" fmla="*/ 5 h 5"/>
                  <a:gd name="T4" fmla="*/ 0 w 5"/>
                  <a:gd name="T5" fmla="*/ 0 h 5"/>
                  <a:gd name="T6" fmla="*/ 5 w 5"/>
                  <a:gd name="T7" fmla="*/ 0 h 5"/>
                </a:gdLst>
                <a:ahLst/>
                <a:cxnLst>
                  <a:cxn ang="0">
                    <a:pos x="T0" y="T1"/>
                  </a:cxn>
                  <a:cxn ang="0">
                    <a:pos x="T2" y="T3"/>
                  </a:cxn>
                  <a:cxn ang="0">
                    <a:pos x="T4" y="T5"/>
                  </a:cxn>
                  <a:cxn ang="0">
                    <a:pos x="T6" y="T7"/>
                  </a:cxn>
                </a:cxnLst>
                <a:rect l="0" t="0" r="r" b="b"/>
                <a:pathLst>
                  <a:path w="5" h="5">
                    <a:moveTo>
                      <a:pt x="5" y="0"/>
                    </a:moveTo>
                    <a:lnTo>
                      <a:pt x="5" y="5"/>
                    </a:lnTo>
                    <a:lnTo>
                      <a:pt x="0" y="0"/>
                    </a:lnTo>
                    <a:lnTo>
                      <a:pt x="5"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900" name="Freeform 1268">
                <a:extLst>
                  <a:ext uri="{FF2B5EF4-FFF2-40B4-BE49-F238E27FC236}">
                    <a16:creationId xmlns:a16="http://schemas.microsoft.com/office/drawing/2014/main" id="{633AA8BD-4B6A-6149-A585-CBB7448F4E44}"/>
                  </a:ext>
                </a:extLst>
              </p:cNvPr>
              <p:cNvSpPr>
                <a:spLocks/>
              </p:cNvSpPr>
              <p:nvPr/>
            </p:nvSpPr>
            <p:spPr bwMode="auto">
              <a:xfrm>
                <a:off x="1464" y="3963"/>
                <a:ext cx="5" cy="5"/>
              </a:xfrm>
              <a:custGeom>
                <a:avLst/>
                <a:gdLst>
                  <a:gd name="T0" fmla="*/ 5 w 5"/>
                  <a:gd name="T1" fmla="*/ 0 h 5"/>
                  <a:gd name="T2" fmla="*/ 5 w 5"/>
                  <a:gd name="T3" fmla="*/ 5 h 5"/>
                  <a:gd name="T4" fmla="*/ 0 w 5"/>
                  <a:gd name="T5" fmla="*/ 0 h 5"/>
                  <a:gd name="T6" fmla="*/ 5 w 5"/>
                  <a:gd name="T7" fmla="*/ 0 h 5"/>
                </a:gdLst>
                <a:ahLst/>
                <a:cxnLst>
                  <a:cxn ang="0">
                    <a:pos x="T0" y="T1"/>
                  </a:cxn>
                  <a:cxn ang="0">
                    <a:pos x="T2" y="T3"/>
                  </a:cxn>
                  <a:cxn ang="0">
                    <a:pos x="T4" y="T5"/>
                  </a:cxn>
                  <a:cxn ang="0">
                    <a:pos x="T6" y="T7"/>
                  </a:cxn>
                </a:cxnLst>
                <a:rect l="0" t="0" r="r" b="b"/>
                <a:pathLst>
                  <a:path w="5" h="5">
                    <a:moveTo>
                      <a:pt x="5" y="0"/>
                    </a:moveTo>
                    <a:lnTo>
                      <a:pt x="5" y="5"/>
                    </a:lnTo>
                    <a:lnTo>
                      <a:pt x="0" y="0"/>
                    </a:lnTo>
                    <a:lnTo>
                      <a:pt x="5"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901" name="Freeform 1269">
                <a:extLst>
                  <a:ext uri="{FF2B5EF4-FFF2-40B4-BE49-F238E27FC236}">
                    <a16:creationId xmlns:a16="http://schemas.microsoft.com/office/drawing/2014/main" id="{0F739A1A-2D2C-B746-B5DD-FADD392411AC}"/>
                  </a:ext>
                </a:extLst>
              </p:cNvPr>
              <p:cNvSpPr>
                <a:spLocks/>
              </p:cNvSpPr>
              <p:nvPr/>
            </p:nvSpPr>
            <p:spPr bwMode="auto">
              <a:xfrm>
                <a:off x="1466" y="3974"/>
                <a:ext cx="7" cy="9"/>
              </a:xfrm>
              <a:custGeom>
                <a:avLst/>
                <a:gdLst>
                  <a:gd name="T0" fmla="*/ 5 w 7"/>
                  <a:gd name="T1" fmla="*/ 0 h 9"/>
                  <a:gd name="T2" fmla="*/ 7 w 7"/>
                  <a:gd name="T3" fmla="*/ 6 h 9"/>
                  <a:gd name="T4" fmla="*/ 0 w 7"/>
                  <a:gd name="T5" fmla="*/ 9 h 9"/>
                  <a:gd name="T6" fmla="*/ 0 w 7"/>
                  <a:gd name="T7" fmla="*/ 4 h 9"/>
                  <a:gd name="T8" fmla="*/ 5 w 7"/>
                  <a:gd name="T9" fmla="*/ 0 h 9"/>
                </a:gdLst>
                <a:ahLst/>
                <a:cxnLst>
                  <a:cxn ang="0">
                    <a:pos x="T0" y="T1"/>
                  </a:cxn>
                  <a:cxn ang="0">
                    <a:pos x="T2" y="T3"/>
                  </a:cxn>
                  <a:cxn ang="0">
                    <a:pos x="T4" y="T5"/>
                  </a:cxn>
                  <a:cxn ang="0">
                    <a:pos x="T6" y="T7"/>
                  </a:cxn>
                  <a:cxn ang="0">
                    <a:pos x="T8" y="T9"/>
                  </a:cxn>
                </a:cxnLst>
                <a:rect l="0" t="0" r="r" b="b"/>
                <a:pathLst>
                  <a:path w="7" h="9">
                    <a:moveTo>
                      <a:pt x="5" y="0"/>
                    </a:moveTo>
                    <a:lnTo>
                      <a:pt x="7" y="6"/>
                    </a:lnTo>
                    <a:lnTo>
                      <a:pt x="0" y="9"/>
                    </a:lnTo>
                    <a:lnTo>
                      <a:pt x="0" y="4"/>
                    </a:lnTo>
                    <a:lnTo>
                      <a:pt x="5"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902" name="Freeform 1270">
                <a:extLst>
                  <a:ext uri="{FF2B5EF4-FFF2-40B4-BE49-F238E27FC236}">
                    <a16:creationId xmlns:a16="http://schemas.microsoft.com/office/drawing/2014/main" id="{6B4205FC-1AF7-0A4B-8CC7-43FEE516099A}"/>
                  </a:ext>
                </a:extLst>
              </p:cNvPr>
              <p:cNvSpPr>
                <a:spLocks/>
              </p:cNvSpPr>
              <p:nvPr/>
            </p:nvSpPr>
            <p:spPr bwMode="auto">
              <a:xfrm>
                <a:off x="1466" y="3974"/>
                <a:ext cx="7" cy="9"/>
              </a:xfrm>
              <a:custGeom>
                <a:avLst/>
                <a:gdLst>
                  <a:gd name="T0" fmla="*/ 5 w 7"/>
                  <a:gd name="T1" fmla="*/ 0 h 9"/>
                  <a:gd name="T2" fmla="*/ 7 w 7"/>
                  <a:gd name="T3" fmla="*/ 6 h 9"/>
                  <a:gd name="T4" fmla="*/ 0 w 7"/>
                  <a:gd name="T5" fmla="*/ 9 h 9"/>
                  <a:gd name="T6" fmla="*/ 0 w 7"/>
                  <a:gd name="T7" fmla="*/ 4 h 9"/>
                  <a:gd name="T8" fmla="*/ 5 w 7"/>
                  <a:gd name="T9" fmla="*/ 0 h 9"/>
                </a:gdLst>
                <a:ahLst/>
                <a:cxnLst>
                  <a:cxn ang="0">
                    <a:pos x="T0" y="T1"/>
                  </a:cxn>
                  <a:cxn ang="0">
                    <a:pos x="T2" y="T3"/>
                  </a:cxn>
                  <a:cxn ang="0">
                    <a:pos x="T4" y="T5"/>
                  </a:cxn>
                  <a:cxn ang="0">
                    <a:pos x="T6" y="T7"/>
                  </a:cxn>
                  <a:cxn ang="0">
                    <a:pos x="T8" y="T9"/>
                  </a:cxn>
                </a:cxnLst>
                <a:rect l="0" t="0" r="r" b="b"/>
                <a:pathLst>
                  <a:path w="7" h="9">
                    <a:moveTo>
                      <a:pt x="5" y="0"/>
                    </a:moveTo>
                    <a:lnTo>
                      <a:pt x="7" y="6"/>
                    </a:lnTo>
                    <a:lnTo>
                      <a:pt x="0" y="9"/>
                    </a:lnTo>
                    <a:lnTo>
                      <a:pt x="0" y="4"/>
                    </a:lnTo>
                    <a:lnTo>
                      <a:pt x="5" y="0"/>
                    </a:lnTo>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903" name="Freeform 1271">
                <a:extLst>
                  <a:ext uri="{FF2B5EF4-FFF2-40B4-BE49-F238E27FC236}">
                    <a16:creationId xmlns:a16="http://schemas.microsoft.com/office/drawing/2014/main" id="{184E12D3-97B4-584B-9C63-0AEE7282F44A}"/>
                  </a:ext>
                </a:extLst>
              </p:cNvPr>
              <p:cNvSpPr>
                <a:spLocks/>
              </p:cNvSpPr>
              <p:nvPr/>
            </p:nvSpPr>
            <p:spPr bwMode="auto">
              <a:xfrm>
                <a:off x="1490" y="3904"/>
                <a:ext cx="13" cy="19"/>
              </a:xfrm>
              <a:custGeom>
                <a:avLst/>
                <a:gdLst>
                  <a:gd name="T0" fmla="*/ 0 w 13"/>
                  <a:gd name="T1" fmla="*/ 0 h 19"/>
                  <a:gd name="T2" fmla="*/ 13 w 13"/>
                  <a:gd name="T3" fmla="*/ 8 h 19"/>
                  <a:gd name="T4" fmla="*/ 13 w 13"/>
                  <a:gd name="T5" fmla="*/ 15 h 19"/>
                  <a:gd name="T6" fmla="*/ 13 w 13"/>
                  <a:gd name="T7" fmla="*/ 19 h 19"/>
                  <a:gd name="T8" fmla="*/ 8 w 13"/>
                  <a:gd name="T9" fmla="*/ 15 h 19"/>
                  <a:gd name="T10" fmla="*/ 2 w 13"/>
                  <a:gd name="T11" fmla="*/ 15 h 19"/>
                  <a:gd name="T12" fmla="*/ 0 w 13"/>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13" h="19">
                    <a:moveTo>
                      <a:pt x="0" y="0"/>
                    </a:moveTo>
                    <a:lnTo>
                      <a:pt x="13" y="8"/>
                    </a:lnTo>
                    <a:lnTo>
                      <a:pt x="13" y="15"/>
                    </a:lnTo>
                    <a:lnTo>
                      <a:pt x="13" y="19"/>
                    </a:lnTo>
                    <a:lnTo>
                      <a:pt x="8" y="15"/>
                    </a:lnTo>
                    <a:lnTo>
                      <a:pt x="2" y="15"/>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
          <p:nvSpPr>
            <p:cNvPr id="681" name="Freeform 1296">
              <a:extLst>
                <a:ext uri="{FF2B5EF4-FFF2-40B4-BE49-F238E27FC236}">
                  <a16:creationId xmlns:a16="http://schemas.microsoft.com/office/drawing/2014/main" id="{60A728B1-6650-E54A-9AB6-7F8C9C69261C}"/>
                </a:ext>
              </a:extLst>
            </p:cNvPr>
            <p:cNvSpPr>
              <a:spLocks noChangeAspect="1"/>
            </p:cNvSpPr>
            <p:nvPr/>
          </p:nvSpPr>
          <p:spPr bwMode="auto">
            <a:xfrm>
              <a:off x="8157484" y="2901896"/>
              <a:ext cx="171450" cy="0"/>
            </a:xfrm>
            <a:custGeom>
              <a:avLst/>
              <a:gdLst>
                <a:gd name="T0" fmla="*/ 120 w 120"/>
                <a:gd name="T1" fmla="*/ 0 w 120"/>
                <a:gd name="T2" fmla="*/ 120 w 120"/>
              </a:gdLst>
              <a:ahLst/>
              <a:cxnLst>
                <a:cxn ang="0">
                  <a:pos x="T0" y="0"/>
                </a:cxn>
                <a:cxn ang="0">
                  <a:pos x="T1" y="0"/>
                </a:cxn>
                <a:cxn ang="0">
                  <a:pos x="T2" y="0"/>
                </a:cxn>
              </a:cxnLst>
              <a:rect l="0" t="0" r="r" b="b"/>
              <a:pathLst>
                <a:path w="120">
                  <a:moveTo>
                    <a:pt x="120" y="0"/>
                  </a:moveTo>
                  <a:lnTo>
                    <a:pt x="0" y="0"/>
                  </a:lnTo>
                  <a:lnTo>
                    <a:pt x="120"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82" name="Freeform 1298">
              <a:extLst>
                <a:ext uri="{FF2B5EF4-FFF2-40B4-BE49-F238E27FC236}">
                  <a16:creationId xmlns:a16="http://schemas.microsoft.com/office/drawing/2014/main" id="{27E02CD1-57B1-6447-8454-D3B0319FECF6}"/>
                </a:ext>
              </a:extLst>
            </p:cNvPr>
            <p:cNvSpPr>
              <a:spLocks noChangeAspect="1"/>
            </p:cNvSpPr>
            <p:nvPr/>
          </p:nvSpPr>
          <p:spPr bwMode="auto">
            <a:xfrm>
              <a:off x="8103509" y="2725684"/>
              <a:ext cx="220027" cy="0"/>
            </a:xfrm>
            <a:custGeom>
              <a:avLst/>
              <a:gdLst>
                <a:gd name="T0" fmla="*/ 154 w 154"/>
                <a:gd name="T1" fmla="*/ 0 w 154"/>
                <a:gd name="T2" fmla="*/ 154 w 154"/>
              </a:gdLst>
              <a:ahLst/>
              <a:cxnLst>
                <a:cxn ang="0">
                  <a:pos x="T0" y="0"/>
                </a:cxn>
                <a:cxn ang="0">
                  <a:pos x="T1" y="0"/>
                </a:cxn>
                <a:cxn ang="0">
                  <a:pos x="T2" y="0"/>
                </a:cxn>
              </a:cxnLst>
              <a:rect l="0" t="0" r="r" b="b"/>
              <a:pathLst>
                <a:path w="154">
                  <a:moveTo>
                    <a:pt x="154" y="0"/>
                  </a:moveTo>
                  <a:lnTo>
                    <a:pt x="0" y="0"/>
                  </a:lnTo>
                  <a:lnTo>
                    <a:pt x="154"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83" name="Freeform 1302">
              <a:extLst>
                <a:ext uri="{FF2B5EF4-FFF2-40B4-BE49-F238E27FC236}">
                  <a16:creationId xmlns:a16="http://schemas.microsoft.com/office/drawing/2014/main" id="{6CFF9543-C43E-EB4D-8672-55FC40835329}"/>
                </a:ext>
              </a:extLst>
            </p:cNvPr>
            <p:cNvSpPr>
              <a:spLocks noChangeAspect="1"/>
            </p:cNvSpPr>
            <p:nvPr/>
          </p:nvSpPr>
          <p:spPr bwMode="auto">
            <a:xfrm>
              <a:off x="7873322" y="3455934"/>
              <a:ext cx="98586" cy="0"/>
            </a:xfrm>
            <a:custGeom>
              <a:avLst/>
              <a:gdLst>
                <a:gd name="T0" fmla="*/ 69 w 69"/>
                <a:gd name="T1" fmla="*/ 0 w 69"/>
                <a:gd name="T2" fmla="*/ 69 w 69"/>
              </a:gdLst>
              <a:ahLst/>
              <a:cxnLst>
                <a:cxn ang="0">
                  <a:pos x="T0" y="0"/>
                </a:cxn>
                <a:cxn ang="0">
                  <a:pos x="T1" y="0"/>
                </a:cxn>
                <a:cxn ang="0">
                  <a:pos x="T2" y="0"/>
                </a:cxn>
              </a:cxnLst>
              <a:rect l="0" t="0" r="r" b="b"/>
              <a:pathLst>
                <a:path w="69">
                  <a:moveTo>
                    <a:pt x="69" y="0"/>
                  </a:moveTo>
                  <a:lnTo>
                    <a:pt x="0" y="0"/>
                  </a:lnTo>
                  <a:lnTo>
                    <a:pt x="69"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84" name="Freeform 1304">
              <a:extLst>
                <a:ext uri="{FF2B5EF4-FFF2-40B4-BE49-F238E27FC236}">
                  <a16:creationId xmlns:a16="http://schemas.microsoft.com/office/drawing/2014/main" id="{1578A617-F00E-4744-9E92-BB833EA71E6E}"/>
                </a:ext>
              </a:extLst>
            </p:cNvPr>
            <p:cNvSpPr>
              <a:spLocks noChangeAspect="1"/>
            </p:cNvSpPr>
            <p:nvPr/>
          </p:nvSpPr>
          <p:spPr bwMode="auto">
            <a:xfrm>
              <a:off x="7792359" y="3686121"/>
              <a:ext cx="171450" cy="0"/>
            </a:xfrm>
            <a:custGeom>
              <a:avLst/>
              <a:gdLst>
                <a:gd name="T0" fmla="*/ 120 w 120"/>
                <a:gd name="T1" fmla="*/ 0 w 120"/>
                <a:gd name="T2" fmla="*/ 120 w 120"/>
              </a:gdLst>
              <a:ahLst/>
              <a:cxnLst>
                <a:cxn ang="0">
                  <a:pos x="T0" y="0"/>
                </a:cxn>
                <a:cxn ang="0">
                  <a:pos x="T1" y="0"/>
                </a:cxn>
                <a:cxn ang="0">
                  <a:pos x="T2" y="0"/>
                </a:cxn>
              </a:cxnLst>
              <a:rect l="0" t="0" r="r" b="b"/>
              <a:pathLst>
                <a:path w="120">
                  <a:moveTo>
                    <a:pt x="120" y="0"/>
                  </a:moveTo>
                  <a:lnTo>
                    <a:pt x="0" y="0"/>
                  </a:lnTo>
                  <a:lnTo>
                    <a:pt x="120" y="0"/>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85" name="Rectangle 1344">
              <a:extLst>
                <a:ext uri="{FF2B5EF4-FFF2-40B4-BE49-F238E27FC236}">
                  <a16:creationId xmlns:a16="http://schemas.microsoft.com/office/drawing/2014/main" id="{8994D697-ACC4-6F4D-9C37-FFF66DA194A7}"/>
                </a:ext>
              </a:extLst>
            </p:cNvPr>
            <p:cNvSpPr>
              <a:spLocks noChangeAspect="1" noChangeArrowheads="1"/>
            </p:cNvSpPr>
            <p:nvPr/>
          </p:nvSpPr>
          <p:spPr bwMode="auto">
            <a:xfrm>
              <a:off x="7362144" y="3845718"/>
              <a:ext cx="171681" cy="138498"/>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000" b="1" dirty="0">
                  <a:solidFill>
                    <a:schemeClr val="bg1"/>
                  </a:solidFill>
                </a:rPr>
                <a:t>Va.</a:t>
              </a:r>
              <a:endParaRPr lang="en-US" altLang="en-US" dirty="0">
                <a:solidFill>
                  <a:schemeClr val="bg1"/>
                </a:solidFill>
              </a:endParaRPr>
            </a:p>
          </p:txBody>
        </p:sp>
        <p:sp>
          <p:nvSpPr>
            <p:cNvPr id="686" name="Rectangle 1371">
              <a:extLst>
                <a:ext uri="{FF2B5EF4-FFF2-40B4-BE49-F238E27FC236}">
                  <a16:creationId xmlns:a16="http://schemas.microsoft.com/office/drawing/2014/main" id="{C0B38CCF-1556-294E-9D7A-0674A8117E37}"/>
                </a:ext>
              </a:extLst>
            </p:cNvPr>
            <p:cNvSpPr>
              <a:spLocks noChangeAspect="1" noChangeArrowheads="1"/>
            </p:cNvSpPr>
            <p:nvPr/>
          </p:nvSpPr>
          <p:spPr bwMode="auto">
            <a:xfrm>
              <a:off x="7432677" y="3413666"/>
              <a:ext cx="199092" cy="138498"/>
            </a:xfrm>
            <a:prstGeom prst="rect">
              <a:avLst/>
            </a:prstGeom>
            <a:solidFill>
              <a:schemeClr val="bg1"/>
            </a:solid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000" b="1" dirty="0">
                  <a:solidFill>
                    <a:schemeClr val="tx2"/>
                  </a:solidFill>
                </a:rPr>
                <a:t>Md.</a:t>
              </a:r>
              <a:endParaRPr lang="en-US" altLang="en-US" dirty="0">
                <a:solidFill>
                  <a:schemeClr val="tx2"/>
                </a:solidFill>
              </a:endParaRPr>
            </a:p>
          </p:txBody>
        </p:sp>
        <p:sp>
          <p:nvSpPr>
            <p:cNvPr id="687" name="Rectangle 1373">
              <a:extLst>
                <a:ext uri="{FF2B5EF4-FFF2-40B4-BE49-F238E27FC236}">
                  <a16:creationId xmlns:a16="http://schemas.microsoft.com/office/drawing/2014/main" id="{971311C6-20B2-934D-9CE9-9B4AC1D022DB}"/>
                </a:ext>
              </a:extLst>
            </p:cNvPr>
            <p:cNvSpPr>
              <a:spLocks noChangeAspect="1" noChangeArrowheads="1"/>
            </p:cNvSpPr>
            <p:nvPr/>
          </p:nvSpPr>
          <p:spPr bwMode="auto">
            <a:xfrm>
              <a:off x="7432677" y="3213290"/>
              <a:ext cx="210636" cy="138498"/>
            </a:xfrm>
            <a:prstGeom prst="rect">
              <a:avLst/>
            </a:prstGeom>
            <a:solidFill>
              <a:schemeClr val="bg1"/>
            </a:solid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000" b="1" dirty="0">
                  <a:solidFill>
                    <a:schemeClr val="tx2"/>
                  </a:solidFill>
                </a:rPr>
                <a:t>N.J.</a:t>
              </a:r>
              <a:endParaRPr lang="en-US" altLang="en-US" dirty="0">
                <a:solidFill>
                  <a:schemeClr val="tx2"/>
                </a:solidFill>
              </a:endParaRPr>
            </a:p>
          </p:txBody>
        </p:sp>
        <p:sp>
          <p:nvSpPr>
            <p:cNvPr id="688" name="Rectangle 1375">
              <a:extLst>
                <a:ext uri="{FF2B5EF4-FFF2-40B4-BE49-F238E27FC236}">
                  <a16:creationId xmlns:a16="http://schemas.microsoft.com/office/drawing/2014/main" id="{EEB6CDB8-A078-F74F-8FC4-18C6DA75F6A9}"/>
                </a:ext>
              </a:extLst>
            </p:cNvPr>
            <p:cNvSpPr>
              <a:spLocks noChangeAspect="1" noChangeArrowheads="1"/>
            </p:cNvSpPr>
            <p:nvPr/>
          </p:nvSpPr>
          <p:spPr bwMode="auto">
            <a:xfrm>
              <a:off x="7792359" y="2788092"/>
              <a:ext cx="318836" cy="138498"/>
            </a:xfrm>
            <a:prstGeom prst="rect">
              <a:avLst/>
            </a:prstGeom>
            <a:solidFill>
              <a:schemeClr val="bg1"/>
            </a:solid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000" b="1" dirty="0">
                  <a:solidFill>
                    <a:schemeClr val="tx2"/>
                  </a:solidFill>
                </a:rPr>
                <a:t>Mass.</a:t>
              </a:r>
              <a:endParaRPr lang="en-US" altLang="en-US" dirty="0">
                <a:solidFill>
                  <a:schemeClr val="tx2"/>
                </a:solidFill>
              </a:endParaRPr>
            </a:p>
          </p:txBody>
        </p:sp>
        <p:sp>
          <p:nvSpPr>
            <p:cNvPr id="689" name="Rectangle 1387">
              <a:extLst>
                <a:ext uri="{FF2B5EF4-FFF2-40B4-BE49-F238E27FC236}">
                  <a16:creationId xmlns:a16="http://schemas.microsoft.com/office/drawing/2014/main" id="{FC97FB25-7F68-024A-B2C0-1780AC888FA9}"/>
                </a:ext>
              </a:extLst>
            </p:cNvPr>
            <p:cNvSpPr>
              <a:spLocks noChangeAspect="1" noChangeArrowheads="1"/>
            </p:cNvSpPr>
            <p:nvPr/>
          </p:nvSpPr>
          <p:spPr bwMode="auto">
            <a:xfrm>
              <a:off x="7792359" y="2967193"/>
              <a:ext cx="178894" cy="138498"/>
            </a:xfrm>
            <a:prstGeom prst="rect">
              <a:avLst/>
            </a:prstGeom>
            <a:solidFill>
              <a:schemeClr val="bg1"/>
            </a:solid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000" b="1" dirty="0">
                  <a:solidFill>
                    <a:schemeClr val="tx2"/>
                  </a:solidFill>
                </a:rPr>
                <a:t>R.I.</a:t>
              </a:r>
              <a:endParaRPr lang="en-US" altLang="en-US" dirty="0">
                <a:solidFill>
                  <a:schemeClr val="tx2"/>
                </a:solidFill>
              </a:endParaRPr>
            </a:p>
          </p:txBody>
        </p:sp>
        <p:sp>
          <p:nvSpPr>
            <p:cNvPr id="690" name="Rectangle 1408">
              <a:extLst>
                <a:ext uri="{FF2B5EF4-FFF2-40B4-BE49-F238E27FC236}">
                  <a16:creationId xmlns:a16="http://schemas.microsoft.com/office/drawing/2014/main" id="{EBFB6F23-BD4A-3C4E-93E5-13CB726690F2}"/>
                </a:ext>
              </a:extLst>
            </p:cNvPr>
            <p:cNvSpPr>
              <a:spLocks noChangeAspect="1" noChangeArrowheads="1"/>
            </p:cNvSpPr>
            <p:nvPr/>
          </p:nvSpPr>
          <p:spPr bwMode="auto">
            <a:xfrm>
              <a:off x="7792359" y="2608991"/>
              <a:ext cx="230831" cy="138498"/>
            </a:xfrm>
            <a:prstGeom prst="rect">
              <a:avLst/>
            </a:prstGeom>
            <a:solidFill>
              <a:schemeClr val="bg1"/>
            </a:solid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000" b="1" dirty="0">
                  <a:solidFill>
                    <a:schemeClr val="tx2"/>
                  </a:solidFill>
                </a:rPr>
                <a:t>N.H.</a:t>
              </a:r>
              <a:endParaRPr lang="en-US" altLang="en-US" dirty="0">
                <a:solidFill>
                  <a:schemeClr val="tx2"/>
                </a:solidFill>
              </a:endParaRPr>
            </a:p>
          </p:txBody>
        </p:sp>
        <p:sp>
          <p:nvSpPr>
            <p:cNvPr id="691" name="Rectangle 1410">
              <a:extLst>
                <a:ext uri="{FF2B5EF4-FFF2-40B4-BE49-F238E27FC236}">
                  <a16:creationId xmlns:a16="http://schemas.microsoft.com/office/drawing/2014/main" id="{CD6C721F-2E51-4345-84C2-789092741A3E}"/>
                </a:ext>
              </a:extLst>
            </p:cNvPr>
            <p:cNvSpPr>
              <a:spLocks noChangeAspect="1" noChangeArrowheads="1"/>
            </p:cNvSpPr>
            <p:nvPr/>
          </p:nvSpPr>
          <p:spPr bwMode="auto">
            <a:xfrm>
              <a:off x="1323169" y="5061182"/>
              <a:ext cx="410369" cy="153888"/>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000" b="1" dirty="0">
                  <a:solidFill>
                    <a:schemeClr val="bg1"/>
                  </a:solidFill>
                </a:rPr>
                <a:t>Alaska</a:t>
              </a:r>
              <a:endParaRPr lang="en-US" altLang="en-US" dirty="0">
                <a:solidFill>
                  <a:schemeClr val="bg1"/>
                </a:solidFill>
              </a:endParaRPr>
            </a:p>
          </p:txBody>
        </p:sp>
        <p:sp>
          <p:nvSpPr>
            <p:cNvPr id="692" name="Rectangle 1412">
              <a:extLst>
                <a:ext uri="{FF2B5EF4-FFF2-40B4-BE49-F238E27FC236}">
                  <a16:creationId xmlns:a16="http://schemas.microsoft.com/office/drawing/2014/main" id="{E2EE928A-F75D-D947-9919-2AB6143A5A34}"/>
                </a:ext>
              </a:extLst>
            </p:cNvPr>
            <p:cNvSpPr>
              <a:spLocks noChangeAspect="1" noChangeArrowheads="1"/>
            </p:cNvSpPr>
            <p:nvPr/>
          </p:nvSpPr>
          <p:spPr bwMode="auto">
            <a:xfrm>
              <a:off x="2823764" y="5694120"/>
              <a:ext cx="363559" cy="138498"/>
            </a:xfrm>
            <a:prstGeom prst="rect">
              <a:avLst/>
            </a:prstGeom>
            <a:solidFill>
              <a:schemeClr val="bg1"/>
            </a:solid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000" b="1" dirty="0">
                  <a:solidFill>
                    <a:schemeClr val="tx2"/>
                  </a:solidFill>
                </a:rPr>
                <a:t>Hawaii</a:t>
              </a:r>
              <a:endParaRPr lang="en-US" altLang="en-US" dirty="0">
                <a:solidFill>
                  <a:schemeClr val="tx2"/>
                </a:solidFill>
              </a:endParaRPr>
            </a:p>
          </p:txBody>
        </p:sp>
        <p:sp>
          <p:nvSpPr>
            <p:cNvPr id="693" name="Rectangle 1418">
              <a:extLst>
                <a:ext uri="{FF2B5EF4-FFF2-40B4-BE49-F238E27FC236}">
                  <a16:creationId xmlns:a16="http://schemas.microsoft.com/office/drawing/2014/main" id="{94E27D22-F8D0-E84A-8357-E3FBFC6C703F}"/>
                </a:ext>
              </a:extLst>
            </p:cNvPr>
            <p:cNvSpPr>
              <a:spLocks noChangeAspect="1" noChangeArrowheads="1"/>
            </p:cNvSpPr>
            <p:nvPr/>
          </p:nvSpPr>
          <p:spPr bwMode="auto">
            <a:xfrm>
              <a:off x="5013050" y="3830678"/>
              <a:ext cx="221214" cy="153888"/>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000" b="1" dirty="0">
                  <a:solidFill>
                    <a:srgbClr val="5A5A5A"/>
                  </a:solidFill>
                </a:rPr>
                <a:t>Mo.</a:t>
              </a:r>
              <a:endParaRPr lang="en-US" altLang="en-US" dirty="0">
                <a:solidFill>
                  <a:srgbClr val="5A5A5A"/>
                </a:solidFill>
              </a:endParaRPr>
            </a:p>
          </p:txBody>
        </p:sp>
        <p:sp>
          <p:nvSpPr>
            <p:cNvPr id="694" name="Rectangle 1428">
              <a:extLst>
                <a:ext uri="{FF2B5EF4-FFF2-40B4-BE49-F238E27FC236}">
                  <a16:creationId xmlns:a16="http://schemas.microsoft.com/office/drawing/2014/main" id="{0B6984E3-B8A5-0E49-B03C-544E6D7399B6}"/>
                </a:ext>
              </a:extLst>
            </p:cNvPr>
            <p:cNvSpPr>
              <a:spLocks noChangeAspect="1" noChangeArrowheads="1"/>
            </p:cNvSpPr>
            <p:nvPr/>
          </p:nvSpPr>
          <p:spPr bwMode="auto">
            <a:xfrm>
              <a:off x="6663869" y="5318718"/>
              <a:ext cx="219612" cy="153888"/>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000" b="1" dirty="0">
                  <a:solidFill>
                    <a:srgbClr val="5A5A5A"/>
                  </a:solidFill>
                </a:rPr>
                <a:t>Fla.</a:t>
              </a:r>
              <a:endParaRPr lang="en-US" altLang="en-US" dirty="0">
                <a:solidFill>
                  <a:srgbClr val="5A5A5A"/>
                </a:solidFill>
              </a:endParaRPr>
            </a:p>
          </p:txBody>
        </p:sp>
        <p:sp>
          <p:nvSpPr>
            <p:cNvPr id="695" name="Rectangle 1434">
              <a:extLst>
                <a:ext uri="{FF2B5EF4-FFF2-40B4-BE49-F238E27FC236}">
                  <a16:creationId xmlns:a16="http://schemas.microsoft.com/office/drawing/2014/main" id="{A0434FC0-AC13-814E-ACDB-5BA9CCE2E6DD}"/>
                </a:ext>
              </a:extLst>
            </p:cNvPr>
            <p:cNvSpPr>
              <a:spLocks noChangeAspect="1" noChangeArrowheads="1"/>
            </p:cNvSpPr>
            <p:nvPr/>
          </p:nvSpPr>
          <p:spPr bwMode="auto">
            <a:xfrm>
              <a:off x="7432677" y="3614042"/>
              <a:ext cx="210636" cy="138498"/>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000" b="1" dirty="0">
                  <a:solidFill>
                    <a:schemeClr val="tx2"/>
                  </a:solidFill>
                </a:rPr>
                <a:t>Del.</a:t>
              </a:r>
              <a:endParaRPr lang="en-US" altLang="en-US" dirty="0">
                <a:solidFill>
                  <a:schemeClr val="tx2"/>
                </a:solidFill>
              </a:endParaRPr>
            </a:p>
          </p:txBody>
        </p:sp>
        <p:sp>
          <p:nvSpPr>
            <p:cNvPr id="696" name="Rectangle 1443">
              <a:extLst>
                <a:ext uri="{FF2B5EF4-FFF2-40B4-BE49-F238E27FC236}">
                  <a16:creationId xmlns:a16="http://schemas.microsoft.com/office/drawing/2014/main" id="{81359166-C536-6D45-A325-8B3B7055A4CB}"/>
                </a:ext>
              </a:extLst>
            </p:cNvPr>
            <p:cNvSpPr>
              <a:spLocks noChangeAspect="1" noChangeArrowheads="1"/>
            </p:cNvSpPr>
            <p:nvPr/>
          </p:nvSpPr>
          <p:spPr bwMode="auto">
            <a:xfrm>
              <a:off x="7792359" y="3146294"/>
              <a:ext cx="327493" cy="138498"/>
            </a:xfrm>
            <a:prstGeom prst="rect">
              <a:avLst/>
            </a:prstGeom>
            <a:no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000" b="1" dirty="0">
                  <a:solidFill>
                    <a:schemeClr val="tx2"/>
                  </a:solidFill>
                </a:rPr>
                <a:t>Conn.</a:t>
              </a:r>
              <a:endParaRPr lang="en-US" altLang="en-US" dirty="0">
                <a:solidFill>
                  <a:schemeClr val="tx2"/>
                </a:solidFill>
              </a:endParaRPr>
            </a:p>
          </p:txBody>
        </p:sp>
        <p:cxnSp>
          <p:nvCxnSpPr>
            <p:cNvPr id="697" name="Straight Connector 696">
              <a:extLst>
                <a:ext uri="{FF2B5EF4-FFF2-40B4-BE49-F238E27FC236}">
                  <a16:creationId xmlns:a16="http://schemas.microsoft.com/office/drawing/2014/main" id="{66108CB3-62E2-784F-8CAA-8775CE0E862C}"/>
                </a:ext>
              </a:extLst>
            </p:cNvPr>
            <p:cNvCxnSpPr/>
            <p:nvPr/>
          </p:nvCxnSpPr>
          <p:spPr>
            <a:xfrm>
              <a:off x="7484425" y="2682481"/>
              <a:ext cx="294688" cy="3607"/>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98" name="Straight Connector 697">
              <a:extLst>
                <a:ext uri="{FF2B5EF4-FFF2-40B4-BE49-F238E27FC236}">
                  <a16:creationId xmlns:a16="http://schemas.microsoft.com/office/drawing/2014/main" id="{F8694C48-9162-8A42-AAC8-AC82CBBAB3EA}"/>
                </a:ext>
              </a:extLst>
            </p:cNvPr>
            <p:cNvCxnSpPr/>
            <p:nvPr/>
          </p:nvCxnSpPr>
          <p:spPr>
            <a:xfrm>
              <a:off x="7475451" y="2857341"/>
              <a:ext cx="294688" cy="3607"/>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99" name="Straight Connector 698">
              <a:extLst>
                <a:ext uri="{FF2B5EF4-FFF2-40B4-BE49-F238E27FC236}">
                  <a16:creationId xmlns:a16="http://schemas.microsoft.com/office/drawing/2014/main" id="{C8387B9D-A85E-4F45-8973-EF2D81940D57}"/>
                </a:ext>
              </a:extLst>
            </p:cNvPr>
            <p:cNvCxnSpPr/>
            <p:nvPr/>
          </p:nvCxnSpPr>
          <p:spPr>
            <a:xfrm>
              <a:off x="7558515" y="2941096"/>
              <a:ext cx="211624" cy="95346"/>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00" name="Straight Connector 699">
              <a:extLst>
                <a:ext uri="{FF2B5EF4-FFF2-40B4-BE49-F238E27FC236}">
                  <a16:creationId xmlns:a16="http://schemas.microsoft.com/office/drawing/2014/main" id="{4FED1653-BF74-1F4C-8B4E-434F31D4C019}"/>
                </a:ext>
              </a:extLst>
            </p:cNvPr>
            <p:cNvCxnSpPr/>
            <p:nvPr/>
          </p:nvCxnSpPr>
          <p:spPr>
            <a:xfrm>
              <a:off x="7385628" y="2976712"/>
              <a:ext cx="364481" cy="233651"/>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01" name="Straight Connector 700">
              <a:extLst>
                <a:ext uri="{FF2B5EF4-FFF2-40B4-BE49-F238E27FC236}">
                  <a16:creationId xmlns:a16="http://schemas.microsoft.com/office/drawing/2014/main" id="{4DBF9F72-2079-EB48-B412-DC6FA050B101}"/>
                </a:ext>
              </a:extLst>
            </p:cNvPr>
            <p:cNvCxnSpPr/>
            <p:nvPr/>
          </p:nvCxnSpPr>
          <p:spPr>
            <a:xfrm>
              <a:off x="7242537" y="3286382"/>
              <a:ext cx="147344" cy="1803"/>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02" name="Straight Connector 701">
              <a:extLst>
                <a:ext uri="{FF2B5EF4-FFF2-40B4-BE49-F238E27FC236}">
                  <a16:creationId xmlns:a16="http://schemas.microsoft.com/office/drawing/2014/main" id="{4335EEBF-38E3-4B41-95CB-A8429D26577C}"/>
                </a:ext>
              </a:extLst>
            </p:cNvPr>
            <p:cNvCxnSpPr/>
            <p:nvPr/>
          </p:nvCxnSpPr>
          <p:spPr>
            <a:xfrm>
              <a:off x="7194608" y="3520867"/>
              <a:ext cx="186260" cy="162424"/>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03" name="Straight Connector 702">
              <a:extLst>
                <a:ext uri="{FF2B5EF4-FFF2-40B4-BE49-F238E27FC236}">
                  <a16:creationId xmlns:a16="http://schemas.microsoft.com/office/drawing/2014/main" id="{7AD18484-E9A6-7B42-8E90-7272F14098B5}"/>
                </a:ext>
              </a:extLst>
            </p:cNvPr>
            <p:cNvCxnSpPr/>
            <p:nvPr/>
          </p:nvCxnSpPr>
          <p:spPr>
            <a:xfrm>
              <a:off x="7008348" y="3446860"/>
              <a:ext cx="372520" cy="40367"/>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905" name="Rectangle 1412">
            <a:extLst>
              <a:ext uri="{FF2B5EF4-FFF2-40B4-BE49-F238E27FC236}">
                <a16:creationId xmlns:a16="http://schemas.microsoft.com/office/drawing/2014/main" id="{F2DA2DE6-AFE4-6D4A-AE03-A0C341E8B1EE}"/>
              </a:ext>
            </a:extLst>
          </p:cNvPr>
          <p:cNvSpPr>
            <a:spLocks noChangeAspect="1" noChangeArrowheads="1"/>
          </p:cNvSpPr>
          <p:nvPr/>
        </p:nvSpPr>
        <p:spPr bwMode="auto">
          <a:xfrm>
            <a:off x="3890575" y="5972603"/>
            <a:ext cx="363559" cy="138498"/>
          </a:xfrm>
          <a:prstGeom prst="rect">
            <a:avLst/>
          </a:prstGeom>
          <a:solidFill>
            <a:sysClr val="window" lastClr="FFFFFF"/>
          </a:solid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000" b="1" i="0" u="none" strike="noStrike" kern="0" cap="none" spc="0" normalizeH="0" baseline="0" noProof="0" dirty="0">
                <a:ln>
                  <a:noFill/>
                </a:ln>
                <a:solidFill>
                  <a:srgbClr val="5A5A5A"/>
                </a:solidFill>
                <a:effectLst/>
                <a:uLnTx/>
                <a:uFillTx/>
                <a:latin typeface="Arial" pitchFamily="34" charset="0"/>
                <a:cs typeface="Arial" pitchFamily="34" charset="0"/>
              </a:rPr>
              <a:t>Hawaii</a:t>
            </a:r>
            <a:endParaRPr kumimoji="0" lang="en-US" altLang="en-US" sz="1800" b="0" i="0" u="none" strike="noStrike" kern="0" cap="none" spc="0" normalizeH="0" baseline="0" noProof="0" dirty="0">
              <a:ln>
                <a:noFill/>
              </a:ln>
              <a:solidFill>
                <a:srgbClr val="5A5A5A"/>
              </a:solidFill>
              <a:effectLst/>
              <a:uLnTx/>
              <a:uFillTx/>
              <a:latin typeface="Arial" pitchFamily="34" charset="0"/>
              <a:cs typeface="Arial" pitchFamily="34" charset="0"/>
            </a:endParaRPr>
          </a:p>
        </p:txBody>
      </p:sp>
      <p:grpSp>
        <p:nvGrpSpPr>
          <p:cNvPr id="918" name="Group 917">
            <a:extLst>
              <a:ext uri="{FF2B5EF4-FFF2-40B4-BE49-F238E27FC236}">
                <a16:creationId xmlns:a16="http://schemas.microsoft.com/office/drawing/2014/main" id="{AEC645CA-1E81-7F44-A6AC-D5F5B4457A4D}"/>
              </a:ext>
            </a:extLst>
          </p:cNvPr>
          <p:cNvGrpSpPr/>
          <p:nvPr/>
        </p:nvGrpSpPr>
        <p:grpSpPr>
          <a:xfrm>
            <a:off x="1715591" y="1329271"/>
            <a:ext cx="4541238" cy="263369"/>
            <a:chOff x="483976" y="1240680"/>
            <a:chExt cx="4541238" cy="263369"/>
          </a:xfrm>
        </p:grpSpPr>
        <p:sp>
          <p:nvSpPr>
            <p:cNvPr id="919" name="Rectangle 918">
              <a:extLst>
                <a:ext uri="{FF2B5EF4-FFF2-40B4-BE49-F238E27FC236}">
                  <a16:creationId xmlns:a16="http://schemas.microsoft.com/office/drawing/2014/main" id="{7A14BA72-FC15-6843-BBFA-789DC83396DC}"/>
                </a:ext>
              </a:extLst>
            </p:cNvPr>
            <p:cNvSpPr/>
            <p:nvPr/>
          </p:nvSpPr>
          <p:spPr>
            <a:xfrm>
              <a:off x="483976" y="1251566"/>
              <a:ext cx="182880" cy="88710"/>
            </a:xfrm>
            <a:prstGeom prst="rect">
              <a:avLst/>
            </a:prstGeom>
            <a:solidFill>
              <a:srgbClr val="194196"/>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white"/>
                </a:solidFill>
                <a:effectLst/>
                <a:uLnTx/>
                <a:uFillTx/>
                <a:latin typeface="Arial"/>
                <a:ea typeface="+mn-ea"/>
                <a:cs typeface="+mn-cs"/>
              </a:endParaRPr>
            </a:p>
          </p:txBody>
        </p:sp>
        <p:sp>
          <p:nvSpPr>
            <p:cNvPr id="920" name="Rectangle 919">
              <a:extLst>
                <a:ext uri="{FF2B5EF4-FFF2-40B4-BE49-F238E27FC236}">
                  <a16:creationId xmlns:a16="http://schemas.microsoft.com/office/drawing/2014/main" id="{6E172C83-D9FD-9D43-B153-C8FE0BABC309}"/>
                </a:ext>
              </a:extLst>
            </p:cNvPr>
            <p:cNvSpPr/>
            <p:nvPr/>
          </p:nvSpPr>
          <p:spPr>
            <a:xfrm>
              <a:off x="483976" y="1415339"/>
              <a:ext cx="182880" cy="88710"/>
            </a:xfrm>
            <a:prstGeom prst="rect">
              <a:avLst/>
            </a:prstGeom>
            <a:solidFill>
              <a:srgbClr val="3296FA"/>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white"/>
                </a:solidFill>
                <a:effectLst/>
                <a:uLnTx/>
                <a:uFillTx/>
                <a:latin typeface="Arial"/>
                <a:ea typeface="+mn-ea"/>
                <a:cs typeface="+mn-cs"/>
              </a:endParaRPr>
            </a:p>
          </p:txBody>
        </p:sp>
        <p:sp>
          <p:nvSpPr>
            <p:cNvPr id="921" name="Rectangle 920">
              <a:extLst>
                <a:ext uri="{FF2B5EF4-FFF2-40B4-BE49-F238E27FC236}">
                  <a16:creationId xmlns:a16="http://schemas.microsoft.com/office/drawing/2014/main" id="{38C28A2A-D16D-004D-8E09-F5709866AD1A}"/>
                </a:ext>
              </a:extLst>
            </p:cNvPr>
            <p:cNvSpPr/>
            <p:nvPr/>
          </p:nvSpPr>
          <p:spPr>
            <a:xfrm>
              <a:off x="4842334" y="1240680"/>
              <a:ext cx="182880" cy="88710"/>
            </a:xfrm>
            <a:prstGeom prst="rect">
              <a:avLst/>
            </a:prstGeom>
            <a:solidFill>
              <a:srgbClr val="C00000"/>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white"/>
                </a:solidFill>
                <a:effectLst/>
                <a:uLnTx/>
                <a:uFillTx/>
                <a:latin typeface="Arial"/>
                <a:ea typeface="+mn-ea"/>
                <a:cs typeface="+mn-cs"/>
              </a:endParaRPr>
            </a:p>
          </p:txBody>
        </p:sp>
        <p:sp>
          <p:nvSpPr>
            <p:cNvPr id="922" name="Rectangle 921">
              <a:extLst>
                <a:ext uri="{FF2B5EF4-FFF2-40B4-BE49-F238E27FC236}">
                  <a16:creationId xmlns:a16="http://schemas.microsoft.com/office/drawing/2014/main" id="{5D934C11-FF5B-A14E-93C1-A11297CB5C9A}"/>
                </a:ext>
              </a:extLst>
            </p:cNvPr>
            <p:cNvSpPr/>
            <p:nvPr/>
          </p:nvSpPr>
          <p:spPr>
            <a:xfrm>
              <a:off x="4842334" y="1404453"/>
              <a:ext cx="182880" cy="88710"/>
            </a:xfrm>
            <a:prstGeom prst="rect">
              <a:avLst/>
            </a:prstGeom>
            <a:solidFill>
              <a:srgbClr val="E69696"/>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prstClr val="white"/>
                </a:solidFill>
                <a:effectLst/>
                <a:uLnTx/>
                <a:uFillTx/>
                <a:latin typeface="Arial"/>
                <a:ea typeface="+mn-ea"/>
                <a:cs typeface="+mn-cs"/>
              </a:endParaRPr>
            </a:p>
          </p:txBody>
        </p:sp>
      </p:grpSp>
      <p:sp>
        <p:nvSpPr>
          <p:cNvPr id="923" name="TextBox 922">
            <a:extLst>
              <a:ext uri="{FF2B5EF4-FFF2-40B4-BE49-F238E27FC236}">
                <a16:creationId xmlns:a16="http://schemas.microsoft.com/office/drawing/2014/main" id="{F825B707-5679-C541-9F24-0DF261B1D27F}"/>
              </a:ext>
            </a:extLst>
          </p:cNvPr>
          <p:cNvSpPr txBox="1"/>
          <p:nvPr/>
        </p:nvSpPr>
        <p:spPr>
          <a:xfrm>
            <a:off x="1973685" y="1255213"/>
            <a:ext cx="2919418" cy="553998"/>
          </a:xfrm>
          <a:prstGeom prst="rect">
            <a:avLst/>
          </a:prstGeom>
          <a:noFill/>
        </p:spPr>
        <p:txBody>
          <a:bodyPr wrap="square" rtlCol="0">
            <a:spAutoFit/>
          </a:bodyPr>
          <a:lstStyle/>
          <a:p>
            <a:r>
              <a:rPr lang="en-US" sz="1000" dirty="0">
                <a:latin typeface="Source Sans Pro" panose="020B0503030403020204" pitchFamily="34" charset="0"/>
                <a:ea typeface="Source Sans Pro" panose="020B0503030403020204" pitchFamily="34" charset="0"/>
              </a:rPr>
              <a:t>Democratic-held Seat</a:t>
            </a:r>
          </a:p>
          <a:p>
            <a:r>
              <a:rPr lang="en-US" sz="1000" dirty="0">
                <a:latin typeface="Source Sans Pro" panose="020B0503030403020204" pitchFamily="34" charset="0"/>
                <a:ea typeface="Source Sans Pro" panose="020B0503030403020204" pitchFamily="34" charset="0"/>
              </a:rPr>
              <a:t>Democratic-held seat – state won by Trump in 2016	</a:t>
            </a:r>
          </a:p>
        </p:txBody>
      </p:sp>
      <p:sp>
        <p:nvSpPr>
          <p:cNvPr id="924" name="TextBox 923">
            <a:extLst>
              <a:ext uri="{FF2B5EF4-FFF2-40B4-BE49-F238E27FC236}">
                <a16:creationId xmlns:a16="http://schemas.microsoft.com/office/drawing/2014/main" id="{CAB5D5F7-3744-B24C-AB0B-8C31C5669009}"/>
              </a:ext>
            </a:extLst>
          </p:cNvPr>
          <p:cNvSpPr txBox="1"/>
          <p:nvPr/>
        </p:nvSpPr>
        <p:spPr>
          <a:xfrm>
            <a:off x="6327906" y="1259419"/>
            <a:ext cx="2919418" cy="553998"/>
          </a:xfrm>
          <a:prstGeom prst="rect">
            <a:avLst/>
          </a:prstGeom>
          <a:noFill/>
        </p:spPr>
        <p:txBody>
          <a:bodyPr wrap="square" rtlCol="0">
            <a:spAutoFit/>
          </a:bodyPr>
          <a:lstStyle/>
          <a:p>
            <a:r>
              <a:rPr lang="en-US" sz="1000" dirty="0">
                <a:latin typeface="Source Sans Pro" panose="020B0503030403020204" pitchFamily="34" charset="0"/>
                <a:ea typeface="Source Sans Pro" panose="020B0503030403020204" pitchFamily="34" charset="0"/>
              </a:rPr>
              <a:t>Republican-held Seat</a:t>
            </a:r>
          </a:p>
          <a:p>
            <a:r>
              <a:rPr lang="en-US" sz="1000" dirty="0">
                <a:latin typeface="Source Sans Pro" panose="020B0503030403020204" pitchFamily="34" charset="0"/>
                <a:ea typeface="Source Sans Pro" panose="020B0503030403020204" pitchFamily="34" charset="0"/>
              </a:rPr>
              <a:t>Republican-held seat – state won by Clinton in 2016	</a:t>
            </a:r>
          </a:p>
        </p:txBody>
      </p:sp>
      <p:sp>
        <p:nvSpPr>
          <p:cNvPr id="925" name="Text Placeholder 4">
            <a:extLst>
              <a:ext uri="{FF2B5EF4-FFF2-40B4-BE49-F238E27FC236}">
                <a16:creationId xmlns:a16="http://schemas.microsoft.com/office/drawing/2014/main" id="{13A57CF0-8B52-5D4F-B754-073671A991AB}"/>
              </a:ext>
            </a:extLst>
          </p:cNvPr>
          <p:cNvSpPr txBox="1">
            <a:spLocks/>
          </p:cNvSpPr>
          <p:nvPr/>
        </p:nvSpPr>
        <p:spPr>
          <a:xfrm>
            <a:off x="9255731" y="4038780"/>
            <a:ext cx="2753172" cy="11839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Source: U.S. Senate; Bloomberg Government</a:t>
            </a:r>
          </a:p>
          <a:p>
            <a:r>
              <a:rPr lang="en-US" sz="1200" dirty="0"/>
              <a:t>Note: Georgia has one regularly scheduled election and one special election; Arizona has a special election</a:t>
            </a:r>
          </a:p>
        </p:txBody>
      </p:sp>
    </p:spTree>
    <p:extLst>
      <p:ext uri="{BB962C8B-B14F-4D97-AF65-F5344CB8AC3E}">
        <p14:creationId xmlns:p14="http://schemas.microsoft.com/office/powerpoint/2010/main" val="32177223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36CD8-86C4-034C-93EE-27C657AED3EA}"/>
              </a:ext>
            </a:extLst>
          </p:cNvPr>
          <p:cNvSpPr>
            <a:spLocks noGrp="1"/>
          </p:cNvSpPr>
          <p:nvPr>
            <p:ph type="title"/>
          </p:nvPr>
        </p:nvSpPr>
        <p:spPr>
          <a:xfrm>
            <a:off x="489955" y="326378"/>
            <a:ext cx="10515600" cy="1325563"/>
          </a:xfrm>
        </p:spPr>
        <p:txBody>
          <a:bodyPr>
            <a:normAutofit/>
          </a:bodyPr>
          <a:lstStyle/>
          <a:p>
            <a:r>
              <a:rPr lang="en-US" sz="5000" b="1" dirty="0"/>
              <a:t>Senate Outlook – FOR NOW</a:t>
            </a:r>
          </a:p>
        </p:txBody>
      </p:sp>
      <p:sp>
        <p:nvSpPr>
          <p:cNvPr id="3" name="Content Placeholder 2">
            <a:extLst>
              <a:ext uri="{FF2B5EF4-FFF2-40B4-BE49-F238E27FC236}">
                <a16:creationId xmlns:a16="http://schemas.microsoft.com/office/drawing/2014/main" id="{C20CE7EE-EA06-9E44-890F-5E007DD72C20}"/>
              </a:ext>
            </a:extLst>
          </p:cNvPr>
          <p:cNvSpPr>
            <a:spLocks noGrp="1"/>
          </p:cNvSpPr>
          <p:nvPr>
            <p:ph idx="1"/>
          </p:nvPr>
        </p:nvSpPr>
        <p:spPr>
          <a:xfrm>
            <a:off x="489954" y="1516077"/>
            <a:ext cx="11217631" cy="4672452"/>
          </a:xfrm>
        </p:spPr>
        <p:txBody>
          <a:bodyPr>
            <a:normAutofit lnSpcReduction="10000"/>
          </a:bodyPr>
          <a:lstStyle/>
          <a:p>
            <a:r>
              <a:rPr lang="en-US" dirty="0"/>
              <a:t>GOP currently holds a 53 – 47 majority; Dems will need to pick up at least 3-4 seats to take Majority</a:t>
            </a:r>
          </a:p>
          <a:p>
            <a:pPr lvl="1"/>
            <a:r>
              <a:rPr lang="en-US" dirty="0"/>
              <a:t>Netting three seats would result in a tie and the majority would be decided by the vice president’s party; four seats would result in a Dem majority</a:t>
            </a:r>
          </a:p>
          <a:p>
            <a:r>
              <a:rPr lang="en-US" dirty="0"/>
              <a:t>Democrats defending 2 seats in states won by Trump (MI, AL)</a:t>
            </a:r>
          </a:p>
          <a:p>
            <a:r>
              <a:rPr lang="en-US" dirty="0"/>
              <a:t>Republicans defending 2 seats in states won by Clinton (ME, CO)</a:t>
            </a:r>
          </a:p>
          <a:p>
            <a:r>
              <a:rPr lang="en-US" dirty="0"/>
              <a:t>Major races to watch include Alabama, Georgia with 2 seats up, Colorado, Arizona, Iowa, Michigan and Maine</a:t>
            </a:r>
          </a:p>
          <a:p>
            <a:r>
              <a:rPr lang="en-US" dirty="0"/>
              <a:t>Outcome could impact current partisan split of the committees </a:t>
            </a:r>
          </a:p>
          <a:p>
            <a:pPr lvl="1"/>
            <a:r>
              <a:rPr lang="en-US" dirty="0"/>
              <a:t>i.e., if Dems gain control GOP members will lose seats on committees of jurisdiction</a:t>
            </a:r>
          </a:p>
        </p:txBody>
      </p:sp>
      <p:sp>
        <p:nvSpPr>
          <p:cNvPr id="4" name="Footer Placeholder 3">
            <a:extLst>
              <a:ext uri="{FF2B5EF4-FFF2-40B4-BE49-F238E27FC236}">
                <a16:creationId xmlns:a16="http://schemas.microsoft.com/office/drawing/2014/main" id="{E4853E74-012F-A741-A2DF-CE19E326667E}"/>
              </a:ext>
            </a:extLst>
          </p:cNvPr>
          <p:cNvSpPr>
            <a:spLocks noGrp="1"/>
          </p:cNvSpPr>
          <p:nvPr>
            <p:ph type="ftr" sz="quarter" idx="11"/>
          </p:nvPr>
        </p:nvSpPr>
        <p:spPr/>
        <p:txBody>
          <a:bodyPr/>
          <a:lstStyle/>
          <a:p>
            <a:r>
              <a:rPr lang="en-US"/>
              <a:t>January 6, 2020 | This Information is Confidential and Proprietary</a:t>
            </a:r>
          </a:p>
        </p:txBody>
      </p:sp>
    </p:spTree>
    <p:extLst>
      <p:ext uri="{BB962C8B-B14F-4D97-AF65-F5344CB8AC3E}">
        <p14:creationId xmlns:p14="http://schemas.microsoft.com/office/powerpoint/2010/main" val="3938820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36CD8-86C4-034C-93EE-27C657AED3EA}"/>
              </a:ext>
            </a:extLst>
          </p:cNvPr>
          <p:cNvSpPr>
            <a:spLocks noGrp="1"/>
          </p:cNvSpPr>
          <p:nvPr>
            <p:ph type="title"/>
          </p:nvPr>
        </p:nvSpPr>
        <p:spPr>
          <a:xfrm>
            <a:off x="399393" y="159795"/>
            <a:ext cx="10515600" cy="1325563"/>
          </a:xfrm>
        </p:spPr>
        <p:txBody>
          <a:bodyPr>
            <a:normAutofit/>
          </a:bodyPr>
          <a:lstStyle/>
          <a:p>
            <a:r>
              <a:rPr lang="en-US" sz="5000" b="1" dirty="0"/>
              <a:t>Senate Races – The Big Picture</a:t>
            </a:r>
          </a:p>
        </p:txBody>
      </p:sp>
      <p:sp>
        <p:nvSpPr>
          <p:cNvPr id="3" name="Content Placeholder 2">
            <a:extLst>
              <a:ext uri="{FF2B5EF4-FFF2-40B4-BE49-F238E27FC236}">
                <a16:creationId xmlns:a16="http://schemas.microsoft.com/office/drawing/2014/main" id="{C20CE7EE-EA06-9E44-890F-5E007DD72C20}"/>
              </a:ext>
            </a:extLst>
          </p:cNvPr>
          <p:cNvSpPr>
            <a:spLocks noGrp="1"/>
          </p:cNvSpPr>
          <p:nvPr>
            <p:ph idx="1"/>
          </p:nvPr>
        </p:nvSpPr>
        <p:spPr>
          <a:xfrm>
            <a:off x="399393" y="1239450"/>
            <a:ext cx="10515600" cy="736307"/>
          </a:xfrm>
        </p:spPr>
        <p:txBody>
          <a:bodyPr/>
          <a:lstStyle/>
          <a:p>
            <a:pPr marL="0" indent="0">
              <a:buClr>
                <a:srgbClr val="0070C0"/>
              </a:buClr>
              <a:buNone/>
            </a:pPr>
            <a:r>
              <a:rPr lang="en-US" sz="2000" dirty="0"/>
              <a:t>President Trump carried all but two of the states where GOP are defending Senate seats in 2020; he won 15 of those states by at least 14 percentage points</a:t>
            </a:r>
          </a:p>
          <a:p>
            <a:pPr marL="0" indent="0">
              <a:buNone/>
            </a:pPr>
            <a:endParaRPr lang="en-US" dirty="0"/>
          </a:p>
        </p:txBody>
      </p:sp>
      <p:sp>
        <p:nvSpPr>
          <p:cNvPr id="4" name="Footer Placeholder 3">
            <a:extLst>
              <a:ext uri="{FF2B5EF4-FFF2-40B4-BE49-F238E27FC236}">
                <a16:creationId xmlns:a16="http://schemas.microsoft.com/office/drawing/2014/main" id="{E4853E74-012F-A741-A2DF-CE19E326667E}"/>
              </a:ext>
            </a:extLst>
          </p:cNvPr>
          <p:cNvSpPr>
            <a:spLocks noGrp="1"/>
          </p:cNvSpPr>
          <p:nvPr>
            <p:ph type="ftr" sz="quarter" idx="11"/>
          </p:nvPr>
        </p:nvSpPr>
        <p:spPr/>
        <p:txBody>
          <a:bodyPr/>
          <a:lstStyle/>
          <a:p>
            <a:r>
              <a:rPr lang="en-US"/>
              <a:t>January 6, 2020 | This Information is Confidential and Proprietary</a:t>
            </a:r>
          </a:p>
        </p:txBody>
      </p:sp>
      <p:graphicFrame>
        <p:nvGraphicFramePr>
          <p:cNvPr id="7" name="Table 6">
            <a:extLst>
              <a:ext uri="{FF2B5EF4-FFF2-40B4-BE49-F238E27FC236}">
                <a16:creationId xmlns:a16="http://schemas.microsoft.com/office/drawing/2014/main" id="{282B5FF3-FF6C-EE43-95AA-26FE4D248D99}"/>
              </a:ext>
            </a:extLst>
          </p:cNvPr>
          <p:cNvGraphicFramePr>
            <a:graphicFrameLocks noGrp="1"/>
          </p:cNvGraphicFramePr>
          <p:nvPr>
            <p:extLst>
              <p:ext uri="{D42A27DB-BD31-4B8C-83A1-F6EECF244321}">
                <p14:modId xmlns:p14="http://schemas.microsoft.com/office/powerpoint/2010/main" val="2945605770"/>
              </p:ext>
            </p:extLst>
          </p:nvPr>
        </p:nvGraphicFramePr>
        <p:xfrm>
          <a:off x="1770993" y="2039831"/>
          <a:ext cx="8321040" cy="3017520"/>
        </p:xfrm>
        <a:graphic>
          <a:graphicData uri="http://schemas.openxmlformats.org/drawingml/2006/table">
            <a:tbl>
              <a:tblPr firstRow="1" bandRow="1"/>
              <a:tblGrid>
                <a:gridCol w="2055036">
                  <a:extLst>
                    <a:ext uri="{9D8B030D-6E8A-4147-A177-3AD203B41FA5}">
                      <a16:colId xmlns:a16="http://schemas.microsoft.com/office/drawing/2014/main" val="20000"/>
                    </a:ext>
                  </a:extLst>
                </a:gridCol>
                <a:gridCol w="2055036">
                  <a:extLst>
                    <a:ext uri="{9D8B030D-6E8A-4147-A177-3AD203B41FA5}">
                      <a16:colId xmlns:a16="http://schemas.microsoft.com/office/drawing/2014/main" val="20001"/>
                    </a:ext>
                  </a:extLst>
                </a:gridCol>
                <a:gridCol w="2055036">
                  <a:extLst>
                    <a:ext uri="{9D8B030D-6E8A-4147-A177-3AD203B41FA5}">
                      <a16:colId xmlns:a16="http://schemas.microsoft.com/office/drawing/2014/main" val="20002"/>
                    </a:ext>
                  </a:extLst>
                </a:gridCol>
                <a:gridCol w="2155932">
                  <a:extLst>
                    <a:ext uri="{9D8B030D-6E8A-4147-A177-3AD203B41FA5}">
                      <a16:colId xmlns:a16="http://schemas.microsoft.com/office/drawing/2014/main" val="20003"/>
                    </a:ext>
                  </a:extLst>
                </a:gridCol>
              </a:tblGrid>
              <a:tr h="301752">
                <a:tc gridSpan="4">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l"/>
                      <a:r>
                        <a:rPr lang="en-US" sz="1100" dirty="0">
                          <a:latin typeface="Source Sans Pro" panose="020B0503030403020204" pitchFamily="34" charset="0"/>
                          <a:ea typeface="Source Sans Pro" panose="020B0503030403020204" pitchFamily="34" charset="0"/>
                        </a:rPr>
                        <a:t>Senate Incumbents Up for Re-Election in 2020</a:t>
                      </a:r>
                      <a:endParaRPr lang="en-US" sz="1100" dirty="0">
                        <a:solidFill>
                          <a:schemeClr val="tx1"/>
                        </a:solidFill>
                        <a:latin typeface="Source Sans Pro" panose="020B0503030403020204" pitchFamily="34" charset="0"/>
                        <a:ea typeface="Source Sans Pro" panose="020B0503030403020204" pitchFamily="34" charset="0"/>
                      </a:endParaRPr>
                    </a:p>
                  </a:txBody>
                  <a:tcPr marT="36576" marB="36576" anchor="ctr">
                    <a:lnL w="12700" cmpd="sng">
                      <a:solidFill>
                        <a:srgbClr val="00B4E1"/>
                      </a:solidFill>
                    </a:lnL>
                    <a:lnR w="12700" cmpd="sng">
                      <a:solidFill>
                        <a:srgbClr val="00B4E1"/>
                      </a:solid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solidFill>
                  </a:tcPr>
                </a:tc>
                <a:tc hMerge="1">
                  <a:txBody>
                    <a:bodyPr/>
                    <a:lstStyle/>
                    <a:p>
                      <a:pPr algn="l"/>
                      <a:endParaRPr lang="en-US" sz="1100" dirty="0">
                        <a:solidFill>
                          <a:schemeClr val="tx1"/>
                        </a:solidFill>
                        <a:latin typeface="+mn-lt"/>
                      </a:endParaRPr>
                    </a:p>
                  </a:txBody>
                  <a:tcPr marT="36576" marB="36576" anchor="ctr"/>
                </a:tc>
                <a:tc hMerge="1">
                  <a:txBody>
                    <a:bodyPr/>
                    <a:lstStyle/>
                    <a:p>
                      <a:pPr algn="l"/>
                      <a:endParaRPr lang="en-US" sz="1100" dirty="0">
                        <a:solidFill>
                          <a:schemeClr val="tx1"/>
                        </a:solidFill>
                        <a:latin typeface="+mn-lt"/>
                      </a:endParaRPr>
                    </a:p>
                  </a:txBody>
                  <a:tcPr marT="36576" marB="36576" anchor="ctr"/>
                </a:tc>
                <a:tc hMerge="1">
                  <a:txBody>
                    <a:bodyPr/>
                    <a:lstStyle/>
                    <a:p>
                      <a:pPr algn="l"/>
                      <a:endParaRPr lang="en-US" sz="1100" dirty="0">
                        <a:solidFill>
                          <a:schemeClr val="tx1"/>
                        </a:solidFill>
                        <a:latin typeface="+mn-lt"/>
                      </a:endParaRPr>
                    </a:p>
                  </a:txBody>
                  <a:tcPr marT="36576" marB="36576" anchor="ctr"/>
                </a:tc>
                <a:extLst>
                  <a:ext uri="{0D108BD9-81ED-4DB2-BD59-A6C34878D82A}">
                    <a16:rowId xmlns:a16="http://schemas.microsoft.com/office/drawing/2014/main" val="10000"/>
                  </a:ext>
                </a:extLst>
              </a:tr>
              <a:tr h="30175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l">
                        <a:lnSpc>
                          <a:spcPct val="107000"/>
                        </a:lnSpc>
                        <a:spcBef>
                          <a:spcPts val="0"/>
                        </a:spcBef>
                        <a:spcAft>
                          <a:spcPts val="0"/>
                        </a:spcAft>
                      </a:pPr>
                      <a:r>
                        <a:rPr lang="en-US" sz="1100" b="1" dirty="0">
                          <a:solidFill>
                            <a:srgbClr val="0070C0"/>
                          </a:solidFill>
                          <a:effectLst/>
                          <a:latin typeface="Source Sans Pro" panose="020B0503030403020204" pitchFamily="34" charset="0"/>
                          <a:ea typeface="Source Sans Pro" panose="020B0503030403020204" pitchFamily="34" charset="0"/>
                        </a:rPr>
                        <a:t>Doug Jones (D-Ala.)</a:t>
                      </a:r>
                      <a:endParaRPr lang="en-US" sz="1100" b="1" dirty="0">
                        <a:solidFill>
                          <a:srgbClr val="0070C0"/>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nchor="ctr">
                    <a:lnL w="12700" cmpd="sng">
                      <a:solidFill>
                        <a:srgbClr val="00B4E1"/>
                      </a:solid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0070C0"/>
                          </a:solidFill>
                          <a:effectLst/>
                          <a:latin typeface="Source Sans Pro" panose="020B0503030403020204" pitchFamily="34" charset="0"/>
                          <a:ea typeface="Source Sans Pro" panose="020B0503030403020204" pitchFamily="34" charset="0"/>
                        </a:rPr>
                        <a:t>Dick Durbin (D-Ill.)</a:t>
                      </a:r>
                      <a:endParaRPr lang="en-US" sz="1100" b="1" dirty="0">
                        <a:solidFill>
                          <a:srgbClr val="0070C0"/>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nchor="ctr">
                    <a:lnL>
                      <a:no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D22332"/>
                          </a:solidFill>
                          <a:effectLst/>
                          <a:latin typeface="Source Sans Pro" panose="020B0503030403020204" pitchFamily="34" charset="0"/>
                          <a:ea typeface="Source Sans Pro" panose="020B0503030403020204" pitchFamily="34" charset="0"/>
                        </a:rPr>
                        <a:t>Cindy Hyde-Smith (R-Miss.)</a:t>
                      </a:r>
                      <a:endParaRPr lang="en-US" sz="1100" b="1" dirty="0">
                        <a:solidFill>
                          <a:srgbClr val="D22332"/>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nchor="ctr">
                    <a:lnL>
                      <a:no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0070C0"/>
                          </a:solidFill>
                          <a:effectLst/>
                          <a:latin typeface="Source Sans Pro" panose="020B0503030403020204" pitchFamily="34" charset="0"/>
                          <a:ea typeface="Source Sans Pro" panose="020B0503030403020204" pitchFamily="34" charset="0"/>
                        </a:rPr>
                        <a:t>Jack Reed (D-R.I.)</a:t>
                      </a:r>
                      <a:endParaRPr lang="en-US" sz="1100" b="1" dirty="0">
                        <a:solidFill>
                          <a:srgbClr val="0070C0"/>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nchor="ctr">
                    <a:lnL>
                      <a:noFill/>
                    </a:lnL>
                    <a:lnR w="12700" cmpd="sng">
                      <a:solidFill>
                        <a:srgbClr val="00B4E1"/>
                      </a:solid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extLst>
                  <a:ext uri="{0D108BD9-81ED-4DB2-BD59-A6C34878D82A}">
                    <a16:rowId xmlns:a16="http://schemas.microsoft.com/office/drawing/2014/main" val="10001"/>
                  </a:ext>
                </a:extLst>
              </a:tr>
              <a:tr h="30175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l">
                        <a:lnSpc>
                          <a:spcPct val="107000"/>
                        </a:lnSpc>
                        <a:spcBef>
                          <a:spcPts val="0"/>
                        </a:spcBef>
                        <a:spcAft>
                          <a:spcPts val="0"/>
                        </a:spcAft>
                      </a:pPr>
                      <a:r>
                        <a:rPr lang="en-US" sz="1100" b="1" dirty="0">
                          <a:solidFill>
                            <a:srgbClr val="D22332"/>
                          </a:solidFill>
                          <a:effectLst/>
                          <a:latin typeface="Source Sans Pro" panose="020B0503030403020204" pitchFamily="34" charset="0"/>
                          <a:ea typeface="Source Sans Pro" panose="020B0503030403020204" pitchFamily="34" charset="0"/>
                        </a:rPr>
                        <a:t>Dan Sullivan (R-Alaska)</a:t>
                      </a:r>
                      <a:endParaRPr lang="en-US" sz="1100" b="1" dirty="0">
                        <a:solidFill>
                          <a:srgbClr val="D22332"/>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nchor="ctr">
                    <a:lnL w="12700" cmpd="sng">
                      <a:solidFill>
                        <a:srgbClr val="00B4E1"/>
                      </a:solid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l">
                        <a:lnSpc>
                          <a:spcPct val="107000"/>
                        </a:lnSpc>
                        <a:spcBef>
                          <a:spcPts val="0"/>
                        </a:spcBef>
                        <a:spcAft>
                          <a:spcPts val="0"/>
                        </a:spcAft>
                      </a:pPr>
                      <a:r>
                        <a:rPr lang="en-US" sz="1100" b="1" dirty="0">
                          <a:solidFill>
                            <a:srgbClr val="D22332"/>
                          </a:solidFill>
                          <a:effectLst/>
                          <a:latin typeface="Source Sans Pro" panose="020B0503030403020204" pitchFamily="34" charset="0"/>
                          <a:ea typeface="Source Sans Pro" panose="020B0503030403020204" pitchFamily="34" charset="0"/>
                        </a:rPr>
                        <a:t>Joni Ernst (R-Iowa)</a:t>
                      </a:r>
                      <a:endParaRPr lang="en-US" sz="1100" b="1" dirty="0">
                        <a:solidFill>
                          <a:srgbClr val="D22332"/>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nchor="ctr">
                    <a:lnL>
                      <a:no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l">
                        <a:lnSpc>
                          <a:spcPct val="107000"/>
                        </a:lnSpc>
                        <a:spcBef>
                          <a:spcPts val="0"/>
                        </a:spcBef>
                        <a:spcAft>
                          <a:spcPts val="0"/>
                        </a:spcAft>
                      </a:pPr>
                      <a:r>
                        <a:rPr lang="en-US" sz="1100" b="1" dirty="0">
                          <a:solidFill>
                            <a:srgbClr val="D22332"/>
                          </a:solidFill>
                          <a:effectLst/>
                          <a:latin typeface="Source Sans Pro" panose="020B0503030403020204" pitchFamily="34" charset="0"/>
                          <a:ea typeface="Source Sans Pro" panose="020B0503030403020204" pitchFamily="34" charset="0"/>
                        </a:rPr>
                        <a:t>Steve Daines (R-Mont.)</a:t>
                      </a:r>
                      <a:endParaRPr lang="en-US" sz="1100" b="1" dirty="0">
                        <a:solidFill>
                          <a:srgbClr val="D22332"/>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nchor="ctr">
                    <a:lnL>
                      <a:no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l">
                        <a:lnSpc>
                          <a:spcPct val="107000"/>
                        </a:lnSpc>
                        <a:spcBef>
                          <a:spcPts val="0"/>
                        </a:spcBef>
                        <a:spcAft>
                          <a:spcPts val="0"/>
                        </a:spcAft>
                      </a:pPr>
                      <a:r>
                        <a:rPr lang="en-US" sz="1100" b="1" dirty="0">
                          <a:solidFill>
                            <a:srgbClr val="D22332"/>
                          </a:solidFill>
                          <a:effectLst/>
                          <a:latin typeface="Source Sans Pro" panose="020B0503030403020204" pitchFamily="34" charset="0"/>
                          <a:ea typeface="Source Sans Pro" panose="020B0503030403020204" pitchFamily="34" charset="0"/>
                        </a:rPr>
                        <a:t>Lindsey Graham (R-S.C.)</a:t>
                      </a:r>
                      <a:endParaRPr lang="en-US" sz="1100" b="1" dirty="0">
                        <a:solidFill>
                          <a:srgbClr val="D22332"/>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nchor="ctr">
                    <a:lnL>
                      <a:noFill/>
                    </a:lnL>
                    <a:lnR w="12700" cmpd="sng">
                      <a:solidFill>
                        <a:srgbClr val="00B4E1"/>
                      </a:solidFill>
                    </a:lnR>
                    <a:lnT w="12700" cmpd="sng">
                      <a:solidFill>
                        <a:srgbClr val="00B4E1"/>
                      </a:solidFill>
                    </a:lnT>
                    <a:lnB w="12700" cmpd="sng">
                      <a:solidFill>
                        <a:srgbClr val="00B4E1"/>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30175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l">
                        <a:lnSpc>
                          <a:spcPct val="107000"/>
                        </a:lnSpc>
                        <a:spcBef>
                          <a:spcPts val="0"/>
                        </a:spcBef>
                        <a:spcAft>
                          <a:spcPts val="0"/>
                        </a:spcAft>
                      </a:pPr>
                      <a:r>
                        <a:rPr lang="en-US" sz="1100" b="1" dirty="0">
                          <a:solidFill>
                            <a:srgbClr val="D22332"/>
                          </a:solidFill>
                          <a:effectLst/>
                          <a:latin typeface="Source Sans Pro" panose="020B0503030403020204" pitchFamily="34" charset="0"/>
                          <a:ea typeface="Source Sans Pro" panose="020B0503030403020204" pitchFamily="34" charset="0"/>
                        </a:rPr>
                        <a:t>Martha McSally (R-Ariz.)</a:t>
                      </a:r>
                      <a:endParaRPr lang="en-US" sz="1100" b="1" dirty="0">
                        <a:solidFill>
                          <a:srgbClr val="D22332"/>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nchor="ctr">
                    <a:lnL w="12700" cmpd="sng">
                      <a:solidFill>
                        <a:srgbClr val="00B4E1"/>
                      </a:solid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l">
                        <a:lnSpc>
                          <a:spcPct val="107000"/>
                        </a:lnSpc>
                        <a:spcBef>
                          <a:spcPts val="0"/>
                        </a:spcBef>
                        <a:spcAft>
                          <a:spcPts val="0"/>
                        </a:spcAft>
                      </a:pPr>
                      <a:r>
                        <a:rPr lang="en-US" sz="1100" b="1" dirty="0">
                          <a:solidFill>
                            <a:srgbClr val="D22332"/>
                          </a:solidFill>
                          <a:effectLst/>
                          <a:latin typeface="Source Sans Pro" panose="020B0503030403020204" pitchFamily="34" charset="0"/>
                          <a:ea typeface="Source Sans Pro" panose="020B0503030403020204" pitchFamily="34" charset="0"/>
                        </a:rPr>
                        <a:t>Open (R-Kan.)</a:t>
                      </a:r>
                      <a:endParaRPr lang="en-US" sz="1100" b="1" dirty="0">
                        <a:solidFill>
                          <a:srgbClr val="D22332"/>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nchor="ctr">
                    <a:lnL>
                      <a:no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l">
                        <a:lnSpc>
                          <a:spcPct val="107000"/>
                        </a:lnSpc>
                        <a:spcBef>
                          <a:spcPts val="0"/>
                        </a:spcBef>
                        <a:spcAft>
                          <a:spcPts val="0"/>
                        </a:spcAft>
                      </a:pPr>
                      <a:r>
                        <a:rPr lang="en-US" sz="1100" b="1" dirty="0">
                          <a:solidFill>
                            <a:srgbClr val="D22332"/>
                          </a:solidFill>
                          <a:effectLst/>
                          <a:latin typeface="Source Sans Pro" panose="020B0503030403020204" pitchFamily="34" charset="0"/>
                          <a:ea typeface="Source Sans Pro" panose="020B0503030403020204" pitchFamily="34" charset="0"/>
                        </a:rPr>
                        <a:t>Ben Sasse (R-Neb.)</a:t>
                      </a:r>
                      <a:endParaRPr lang="en-US" sz="1100" b="1" dirty="0">
                        <a:solidFill>
                          <a:srgbClr val="D22332"/>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nchor="ctr">
                    <a:lnL>
                      <a:no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l">
                        <a:lnSpc>
                          <a:spcPct val="107000"/>
                        </a:lnSpc>
                        <a:spcBef>
                          <a:spcPts val="0"/>
                        </a:spcBef>
                        <a:spcAft>
                          <a:spcPts val="0"/>
                        </a:spcAft>
                      </a:pPr>
                      <a:r>
                        <a:rPr lang="en-US" sz="1100" b="1" dirty="0">
                          <a:solidFill>
                            <a:srgbClr val="D22332"/>
                          </a:solidFill>
                          <a:effectLst/>
                          <a:latin typeface="Source Sans Pro" panose="020B0503030403020204" pitchFamily="34" charset="0"/>
                          <a:ea typeface="Source Sans Pro" panose="020B0503030403020204" pitchFamily="34" charset="0"/>
                        </a:rPr>
                        <a:t>Mike Rounds (R-S.D.)</a:t>
                      </a:r>
                      <a:endParaRPr lang="en-US" sz="1100" b="1" dirty="0">
                        <a:solidFill>
                          <a:srgbClr val="D22332"/>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nchor="ctr">
                    <a:lnL>
                      <a:noFill/>
                    </a:lnL>
                    <a:lnR w="12700" cmpd="sng">
                      <a:solidFill>
                        <a:srgbClr val="00B4E1"/>
                      </a:solid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extLst>
                  <a:ext uri="{0D108BD9-81ED-4DB2-BD59-A6C34878D82A}">
                    <a16:rowId xmlns:a16="http://schemas.microsoft.com/office/drawing/2014/main" val="10003"/>
                  </a:ext>
                </a:extLst>
              </a:tr>
              <a:tr h="30175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l">
                        <a:lnSpc>
                          <a:spcPct val="107000"/>
                        </a:lnSpc>
                        <a:spcBef>
                          <a:spcPts val="0"/>
                        </a:spcBef>
                        <a:spcAft>
                          <a:spcPts val="0"/>
                        </a:spcAft>
                      </a:pPr>
                      <a:r>
                        <a:rPr lang="en-US" sz="1100" b="1" dirty="0">
                          <a:solidFill>
                            <a:srgbClr val="D22332"/>
                          </a:solidFill>
                          <a:effectLst/>
                          <a:latin typeface="Source Sans Pro" panose="020B0503030403020204" pitchFamily="34" charset="0"/>
                          <a:ea typeface="Source Sans Pro" panose="020B0503030403020204" pitchFamily="34" charset="0"/>
                        </a:rPr>
                        <a:t>Tom Cotton (R-Ark.)</a:t>
                      </a:r>
                      <a:endParaRPr lang="en-US" sz="1100" b="1" dirty="0">
                        <a:solidFill>
                          <a:srgbClr val="D22332"/>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nchor="ctr">
                    <a:lnL w="12700" cmpd="sng">
                      <a:solidFill>
                        <a:srgbClr val="00B4E1"/>
                      </a:solid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D22332"/>
                          </a:solidFill>
                          <a:effectLst/>
                          <a:latin typeface="Source Sans Pro" panose="020B0503030403020204" pitchFamily="34" charset="0"/>
                          <a:ea typeface="Source Sans Pro" panose="020B0503030403020204" pitchFamily="34" charset="0"/>
                        </a:rPr>
                        <a:t>Mitch McConnell (R-Ky.)</a:t>
                      </a:r>
                      <a:endParaRPr lang="en-US" sz="1100" b="1" dirty="0">
                        <a:solidFill>
                          <a:srgbClr val="D22332"/>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nchor="ctr">
                    <a:lnL>
                      <a:no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l">
                        <a:lnSpc>
                          <a:spcPct val="107000"/>
                        </a:lnSpc>
                        <a:spcBef>
                          <a:spcPts val="0"/>
                        </a:spcBef>
                        <a:spcAft>
                          <a:spcPts val="0"/>
                        </a:spcAft>
                      </a:pPr>
                      <a:r>
                        <a:rPr lang="en-US" sz="1100" b="1" dirty="0">
                          <a:solidFill>
                            <a:srgbClr val="0070C0"/>
                          </a:solidFill>
                          <a:effectLst/>
                          <a:latin typeface="Source Sans Pro" panose="020B0503030403020204" pitchFamily="34" charset="0"/>
                          <a:ea typeface="Source Sans Pro" panose="020B0503030403020204" pitchFamily="34" charset="0"/>
                        </a:rPr>
                        <a:t>Jeanne Shaheen (D-N.H.)</a:t>
                      </a:r>
                      <a:endParaRPr lang="en-US" sz="1100" b="1" dirty="0">
                        <a:solidFill>
                          <a:srgbClr val="0070C0"/>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nchor="ctr">
                    <a:lnL>
                      <a:no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l">
                        <a:lnSpc>
                          <a:spcPct val="107000"/>
                        </a:lnSpc>
                        <a:spcBef>
                          <a:spcPts val="0"/>
                        </a:spcBef>
                        <a:spcAft>
                          <a:spcPts val="0"/>
                        </a:spcAft>
                      </a:pPr>
                      <a:r>
                        <a:rPr lang="en-US" sz="1100" b="1" dirty="0">
                          <a:solidFill>
                            <a:srgbClr val="D22332"/>
                          </a:solidFill>
                          <a:effectLst/>
                          <a:latin typeface="Source Sans Pro" panose="020B0503030403020204" pitchFamily="34" charset="0"/>
                          <a:ea typeface="Source Sans Pro" panose="020B0503030403020204" pitchFamily="34" charset="0"/>
                        </a:rPr>
                        <a:t>Open (R-Tenn.)</a:t>
                      </a:r>
                      <a:endParaRPr lang="en-US" sz="1100" b="1" dirty="0">
                        <a:solidFill>
                          <a:srgbClr val="D22332"/>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nchor="ctr">
                    <a:lnL>
                      <a:noFill/>
                    </a:lnL>
                    <a:lnR w="12700" cmpd="sng">
                      <a:solidFill>
                        <a:srgbClr val="00B4E1"/>
                      </a:solidFill>
                    </a:lnR>
                    <a:lnT w="12700" cmpd="sng">
                      <a:solidFill>
                        <a:srgbClr val="00B4E1"/>
                      </a:solidFill>
                    </a:lnT>
                    <a:lnB w="12700" cmpd="sng">
                      <a:solidFill>
                        <a:srgbClr val="00B4E1"/>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30175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l">
                        <a:lnSpc>
                          <a:spcPct val="107000"/>
                        </a:lnSpc>
                        <a:spcBef>
                          <a:spcPts val="0"/>
                        </a:spcBef>
                        <a:spcAft>
                          <a:spcPts val="0"/>
                        </a:spcAft>
                      </a:pPr>
                      <a:r>
                        <a:rPr lang="en-US" sz="1100" b="1" dirty="0">
                          <a:solidFill>
                            <a:srgbClr val="D22332"/>
                          </a:solidFill>
                          <a:effectLst/>
                          <a:latin typeface="Source Sans Pro" panose="020B0503030403020204" pitchFamily="34" charset="0"/>
                          <a:ea typeface="Source Sans Pro" panose="020B0503030403020204" pitchFamily="34" charset="0"/>
                        </a:rPr>
                        <a:t>Cory Gardner (R-Colo.)</a:t>
                      </a:r>
                      <a:endParaRPr lang="en-US" sz="1100" b="1" dirty="0">
                        <a:solidFill>
                          <a:srgbClr val="D22332"/>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nchor="ctr">
                    <a:lnL w="12700" cmpd="sng">
                      <a:solidFill>
                        <a:srgbClr val="00B4E1"/>
                      </a:solid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l">
                        <a:lnSpc>
                          <a:spcPct val="107000"/>
                        </a:lnSpc>
                        <a:spcBef>
                          <a:spcPts val="0"/>
                        </a:spcBef>
                        <a:spcAft>
                          <a:spcPts val="0"/>
                        </a:spcAft>
                      </a:pPr>
                      <a:r>
                        <a:rPr lang="en-US" sz="1100" b="1" dirty="0">
                          <a:solidFill>
                            <a:srgbClr val="D22332"/>
                          </a:solidFill>
                          <a:effectLst/>
                          <a:latin typeface="Source Sans Pro" panose="020B0503030403020204" pitchFamily="34" charset="0"/>
                          <a:ea typeface="Source Sans Pro" panose="020B0503030403020204" pitchFamily="34" charset="0"/>
                        </a:rPr>
                        <a:t>Bill Cassidy (R-La.)</a:t>
                      </a:r>
                      <a:endParaRPr lang="en-US" sz="1100" b="1" dirty="0">
                        <a:solidFill>
                          <a:srgbClr val="D22332"/>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nchor="ctr">
                    <a:lnL>
                      <a:no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l">
                        <a:lnSpc>
                          <a:spcPct val="107000"/>
                        </a:lnSpc>
                        <a:spcBef>
                          <a:spcPts val="0"/>
                        </a:spcBef>
                        <a:spcAft>
                          <a:spcPts val="0"/>
                        </a:spcAft>
                      </a:pPr>
                      <a:r>
                        <a:rPr lang="en-US" sz="1100" b="1" dirty="0">
                          <a:solidFill>
                            <a:srgbClr val="0070C0"/>
                          </a:solidFill>
                          <a:effectLst/>
                          <a:latin typeface="Source Sans Pro" panose="020B0503030403020204" pitchFamily="34" charset="0"/>
                          <a:ea typeface="Source Sans Pro" panose="020B0503030403020204" pitchFamily="34" charset="0"/>
                        </a:rPr>
                        <a:t>Cory Booker (D-N.J.)</a:t>
                      </a:r>
                      <a:endParaRPr lang="en-US" sz="1100" b="1" dirty="0">
                        <a:solidFill>
                          <a:srgbClr val="0070C0"/>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nchor="ctr">
                    <a:lnL>
                      <a:no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l">
                        <a:lnSpc>
                          <a:spcPct val="107000"/>
                        </a:lnSpc>
                        <a:spcBef>
                          <a:spcPts val="0"/>
                        </a:spcBef>
                        <a:spcAft>
                          <a:spcPts val="0"/>
                        </a:spcAft>
                      </a:pPr>
                      <a:r>
                        <a:rPr lang="en-US" sz="1100" b="1" dirty="0">
                          <a:solidFill>
                            <a:srgbClr val="D22332"/>
                          </a:solidFill>
                          <a:effectLst/>
                          <a:latin typeface="Source Sans Pro" panose="020B0503030403020204" pitchFamily="34" charset="0"/>
                          <a:ea typeface="Source Sans Pro" panose="020B0503030403020204" pitchFamily="34" charset="0"/>
                        </a:rPr>
                        <a:t>John Cornyn (R-Texas)</a:t>
                      </a:r>
                      <a:endParaRPr lang="en-US" sz="1100" b="1" dirty="0">
                        <a:solidFill>
                          <a:srgbClr val="D22332"/>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nchor="ctr">
                    <a:lnL>
                      <a:noFill/>
                    </a:lnL>
                    <a:lnR w="12700" cmpd="sng">
                      <a:solidFill>
                        <a:srgbClr val="00B4E1"/>
                      </a:solid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extLst>
                  <a:ext uri="{0D108BD9-81ED-4DB2-BD59-A6C34878D82A}">
                    <a16:rowId xmlns:a16="http://schemas.microsoft.com/office/drawing/2014/main" val="10005"/>
                  </a:ext>
                </a:extLst>
              </a:tr>
              <a:tr h="30175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l">
                        <a:lnSpc>
                          <a:spcPct val="107000"/>
                        </a:lnSpc>
                        <a:spcBef>
                          <a:spcPts val="0"/>
                        </a:spcBef>
                        <a:spcAft>
                          <a:spcPts val="0"/>
                        </a:spcAft>
                      </a:pPr>
                      <a:r>
                        <a:rPr lang="en-US" sz="1100" b="1" dirty="0">
                          <a:solidFill>
                            <a:srgbClr val="0070C0"/>
                          </a:solidFill>
                          <a:effectLst/>
                          <a:latin typeface="Source Sans Pro" panose="020B0503030403020204" pitchFamily="34" charset="0"/>
                          <a:ea typeface="Source Sans Pro" panose="020B0503030403020204" pitchFamily="34" charset="0"/>
                        </a:rPr>
                        <a:t>Chris Coons (D-Del.)</a:t>
                      </a:r>
                      <a:endParaRPr lang="en-US" sz="1100" b="1" dirty="0">
                        <a:solidFill>
                          <a:srgbClr val="0070C0"/>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nchor="ctr">
                    <a:lnL w="12700" cmpd="sng">
                      <a:solidFill>
                        <a:srgbClr val="00B4E1"/>
                      </a:solid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l">
                        <a:lnSpc>
                          <a:spcPct val="107000"/>
                        </a:lnSpc>
                        <a:spcBef>
                          <a:spcPts val="0"/>
                        </a:spcBef>
                        <a:spcAft>
                          <a:spcPts val="0"/>
                        </a:spcAft>
                      </a:pPr>
                      <a:r>
                        <a:rPr lang="en-US" sz="1100" b="1" dirty="0">
                          <a:solidFill>
                            <a:srgbClr val="D22332"/>
                          </a:solidFill>
                          <a:effectLst/>
                          <a:latin typeface="Source Sans Pro" panose="020B0503030403020204" pitchFamily="34" charset="0"/>
                          <a:ea typeface="Source Sans Pro" panose="020B0503030403020204" pitchFamily="34" charset="0"/>
                        </a:rPr>
                        <a:t>Susan Collins (R-Maine)</a:t>
                      </a:r>
                      <a:endParaRPr lang="en-US" sz="1100" b="1" dirty="0">
                        <a:solidFill>
                          <a:srgbClr val="D22332"/>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nchor="ctr">
                    <a:lnL>
                      <a:no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l">
                        <a:lnSpc>
                          <a:spcPct val="107000"/>
                        </a:lnSpc>
                        <a:spcBef>
                          <a:spcPts val="0"/>
                        </a:spcBef>
                        <a:spcAft>
                          <a:spcPts val="0"/>
                        </a:spcAft>
                      </a:pPr>
                      <a:r>
                        <a:rPr lang="en-US" sz="1100" b="1" dirty="0">
                          <a:solidFill>
                            <a:srgbClr val="0070C0"/>
                          </a:solidFill>
                          <a:effectLst/>
                          <a:latin typeface="Source Sans Pro" panose="020B0503030403020204" pitchFamily="34" charset="0"/>
                          <a:ea typeface="Source Sans Pro" panose="020B0503030403020204" pitchFamily="34" charset="0"/>
                        </a:rPr>
                        <a:t>Open (D-N.M.)</a:t>
                      </a:r>
                      <a:endParaRPr lang="en-US" sz="1100" b="1" dirty="0">
                        <a:solidFill>
                          <a:srgbClr val="0070C0"/>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nchor="ctr">
                    <a:lnL>
                      <a:no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l">
                        <a:lnSpc>
                          <a:spcPct val="107000"/>
                        </a:lnSpc>
                        <a:spcBef>
                          <a:spcPts val="0"/>
                        </a:spcBef>
                        <a:spcAft>
                          <a:spcPts val="0"/>
                        </a:spcAft>
                      </a:pPr>
                      <a:r>
                        <a:rPr lang="en-US" sz="1100" b="1" dirty="0">
                          <a:solidFill>
                            <a:srgbClr val="0070C0"/>
                          </a:solidFill>
                          <a:effectLst/>
                          <a:latin typeface="Source Sans Pro" panose="020B0503030403020204" pitchFamily="34" charset="0"/>
                          <a:ea typeface="Source Sans Pro" panose="020B0503030403020204" pitchFamily="34" charset="0"/>
                        </a:rPr>
                        <a:t>Mark Warner (D-Va.)</a:t>
                      </a:r>
                      <a:endParaRPr lang="en-US" sz="1100" b="1" dirty="0">
                        <a:solidFill>
                          <a:srgbClr val="0070C0"/>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nchor="ctr">
                    <a:lnL>
                      <a:noFill/>
                    </a:lnL>
                    <a:lnR w="12700" cmpd="sng">
                      <a:solidFill>
                        <a:srgbClr val="00B4E1"/>
                      </a:solidFill>
                    </a:lnR>
                    <a:lnT w="12700" cmpd="sng">
                      <a:solidFill>
                        <a:srgbClr val="00B4E1"/>
                      </a:solidFill>
                    </a:lnT>
                    <a:lnB w="12700" cmpd="sng">
                      <a:solidFill>
                        <a:srgbClr val="00B4E1"/>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6"/>
                  </a:ext>
                </a:extLst>
              </a:tr>
              <a:tr h="30175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100" b="1" dirty="0">
                          <a:solidFill>
                            <a:srgbClr val="D22332"/>
                          </a:solidFill>
                          <a:latin typeface="Source Sans Pro" panose="020B0503030403020204" pitchFamily="34" charset="0"/>
                          <a:ea typeface="Source Sans Pro" panose="020B0503030403020204" pitchFamily="34" charset="0"/>
                        </a:rPr>
                        <a:t>Open (R-Ga.)</a:t>
                      </a:r>
                    </a:p>
                  </a:txBody>
                  <a:tcPr marL="68580" marR="68580" marT="0" marB="0" anchor="ctr">
                    <a:lnL w="12700" cmpd="sng">
                      <a:solidFill>
                        <a:srgbClr val="00B4E1"/>
                      </a:solid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l">
                        <a:lnSpc>
                          <a:spcPct val="107000"/>
                        </a:lnSpc>
                        <a:spcBef>
                          <a:spcPts val="0"/>
                        </a:spcBef>
                        <a:spcAft>
                          <a:spcPts val="0"/>
                        </a:spcAft>
                      </a:pPr>
                      <a:r>
                        <a:rPr lang="en-US" sz="1100" b="1" dirty="0">
                          <a:solidFill>
                            <a:srgbClr val="0070C0"/>
                          </a:solidFill>
                          <a:effectLst/>
                          <a:latin typeface="Source Sans Pro" panose="020B0503030403020204" pitchFamily="34" charset="0"/>
                          <a:ea typeface="Source Sans Pro" panose="020B0503030403020204" pitchFamily="34" charset="0"/>
                        </a:rPr>
                        <a:t>Ed Markey (D-Mass.)</a:t>
                      </a:r>
                      <a:endParaRPr lang="en-US" sz="1100" b="1" dirty="0">
                        <a:solidFill>
                          <a:srgbClr val="0070C0"/>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nchor="ctr">
                    <a:lnL>
                      <a:no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l">
                        <a:lnSpc>
                          <a:spcPct val="107000"/>
                        </a:lnSpc>
                        <a:spcBef>
                          <a:spcPts val="0"/>
                        </a:spcBef>
                        <a:spcAft>
                          <a:spcPts val="0"/>
                        </a:spcAft>
                      </a:pPr>
                      <a:r>
                        <a:rPr lang="en-US" sz="1100" b="1" dirty="0">
                          <a:solidFill>
                            <a:srgbClr val="D22332"/>
                          </a:solidFill>
                          <a:effectLst/>
                          <a:latin typeface="Source Sans Pro" panose="020B0503030403020204" pitchFamily="34" charset="0"/>
                          <a:ea typeface="Source Sans Pro" panose="020B0503030403020204" pitchFamily="34" charset="0"/>
                        </a:rPr>
                        <a:t>Thom Tillis (R-N.C.)</a:t>
                      </a:r>
                      <a:endParaRPr lang="en-US" sz="1100" b="1" dirty="0">
                        <a:solidFill>
                          <a:srgbClr val="D22332"/>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nchor="ctr">
                    <a:lnL>
                      <a:no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l">
                        <a:lnSpc>
                          <a:spcPct val="107000"/>
                        </a:lnSpc>
                        <a:spcBef>
                          <a:spcPts val="0"/>
                        </a:spcBef>
                        <a:spcAft>
                          <a:spcPts val="0"/>
                        </a:spcAft>
                      </a:pPr>
                      <a:r>
                        <a:rPr lang="en-US" sz="1100" b="1" dirty="0">
                          <a:solidFill>
                            <a:srgbClr val="D22332"/>
                          </a:solidFill>
                          <a:effectLst/>
                          <a:latin typeface="Source Sans Pro" panose="020B0503030403020204" pitchFamily="34" charset="0"/>
                          <a:ea typeface="Source Sans Pro" panose="020B0503030403020204" pitchFamily="34" charset="0"/>
                        </a:rPr>
                        <a:t>Shelley Moore Capito (R-W.Va.)</a:t>
                      </a:r>
                      <a:endParaRPr lang="en-US" sz="1100" b="1" dirty="0">
                        <a:solidFill>
                          <a:srgbClr val="D22332"/>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nchor="ctr">
                    <a:lnL>
                      <a:noFill/>
                    </a:lnL>
                    <a:lnR w="12700" cmpd="sng">
                      <a:solidFill>
                        <a:srgbClr val="00B4E1"/>
                      </a:solid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extLst>
                  <a:ext uri="{0D108BD9-81ED-4DB2-BD59-A6C34878D82A}">
                    <a16:rowId xmlns:a16="http://schemas.microsoft.com/office/drawing/2014/main" val="10009"/>
                  </a:ext>
                </a:extLst>
              </a:tr>
              <a:tr h="30175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l">
                        <a:lnSpc>
                          <a:spcPct val="107000"/>
                        </a:lnSpc>
                        <a:spcBef>
                          <a:spcPts val="0"/>
                        </a:spcBef>
                        <a:spcAft>
                          <a:spcPts val="0"/>
                        </a:spcAft>
                      </a:pPr>
                      <a:r>
                        <a:rPr lang="en-US" sz="1100" b="1" dirty="0">
                          <a:solidFill>
                            <a:srgbClr val="D22332"/>
                          </a:solidFill>
                          <a:effectLst/>
                          <a:latin typeface="Source Sans Pro" panose="020B0503030403020204" pitchFamily="34" charset="0"/>
                          <a:ea typeface="Source Sans Pro" panose="020B0503030403020204" pitchFamily="34" charset="0"/>
                        </a:rPr>
                        <a:t>David Perdue (R-Ga.)</a:t>
                      </a:r>
                      <a:endParaRPr lang="en-US" sz="1100" b="1" dirty="0">
                        <a:solidFill>
                          <a:srgbClr val="D22332"/>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nchor="ctr">
                    <a:lnL w="12700" cmpd="sng">
                      <a:solidFill>
                        <a:srgbClr val="00B4E1"/>
                      </a:solid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l">
                        <a:lnSpc>
                          <a:spcPct val="107000"/>
                        </a:lnSpc>
                        <a:spcBef>
                          <a:spcPts val="0"/>
                        </a:spcBef>
                        <a:spcAft>
                          <a:spcPts val="0"/>
                        </a:spcAft>
                      </a:pPr>
                      <a:r>
                        <a:rPr lang="en-US" sz="1100" b="1" dirty="0">
                          <a:solidFill>
                            <a:srgbClr val="0070C0"/>
                          </a:solidFill>
                          <a:effectLst/>
                          <a:latin typeface="Source Sans Pro" panose="020B0503030403020204" pitchFamily="34" charset="0"/>
                          <a:ea typeface="Source Sans Pro" panose="020B0503030403020204" pitchFamily="34" charset="0"/>
                        </a:rPr>
                        <a:t>Gary Peters (D-Mich.)</a:t>
                      </a:r>
                      <a:endParaRPr lang="en-US" sz="1100" b="1" dirty="0">
                        <a:solidFill>
                          <a:srgbClr val="0070C0"/>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nchor="ctr">
                    <a:lnL>
                      <a:no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l">
                        <a:lnSpc>
                          <a:spcPct val="107000"/>
                        </a:lnSpc>
                        <a:spcBef>
                          <a:spcPts val="0"/>
                        </a:spcBef>
                        <a:spcAft>
                          <a:spcPts val="0"/>
                        </a:spcAft>
                      </a:pPr>
                      <a:r>
                        <a:rPr lang="en-US" sz="1100" b="1" dirty="0">
                          <a:solidFill>
                            <a:srgbClr val="D22332"/>
                          </a:solidFill>
                          <a:effectLst/>
                          <a:latin typeface="Source Sans Pro" panose="020B0503030403020204" pitchFamily="34" charset="0"/>
                          <a:ea typeface="Source Sans Pro" panose="020B0503030403020204" pitchFamily="34" charset="0"/>
                        </a:rPr>
                        <a:t>Jim Inhofe (R-Okla.)</a:t>
                      </a:r>
                      <a:endParaRPr lang="en-US" sz="1100" b="1" dirty="0">
                        <a:solidFill>
                          <a:srgbClr val="D22332"/>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nchor="ctr">
                    <a:lnL>
                      <a:no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l">
                        <a:lnSpc>
                          <a:spcPct val="107000"/>
                        </a:lnSpc>
                        <a:spcBef>
                          <a:spcPts val="0"/>
                        </a:spcBef>
                        <a:spcAft>
                          <a:spcPts val="0"/>
                        </a:spcAft>
                      </a:pPr>
                      <a:r>
                        <a:rPr lang="en-US" sz="1100" b="1" dirty="0">
                          <a:solidFill>
                            <a:srgbClr val="D22332"/>
                          </a:solidFill>
                          <a:effectLst/>
                          <a:latin typeface="Source Sans Pro" panose="020B0503030403020204" pitchFamily="34" charset="0"/>
                          <a:ea typeface="Source Sans Pro" panose="020B0503030403020204" pitchFamily="34" charset="0"/>
                        </a:rPr>
                        <a:t>Open (R-Wyo.)</a:t>
                      </a:r>
                      <a:endParaRPr lang="en-US" sz="1100" b="1" dirty="0">
                        <a:solidFill>
                          <a:srgbClr val="D22332"/>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nchor="ctr">
                    <a:lnL>
                      <a:noFill/>
                    </a:lnL>
                    <a:lnR w="12700" cmpd="sng">
                      <a:solidFill>
                        <a:srgbClr val="00B4E1"/>
                      </a:solidFill>
                    </a:lnR>
                    <a:lnT w="12700" cmpd="sng">
                      <a:solidFill>
                        <a:srgbClr val="00B4E1"/>
                      </a:solidFill>
                    </a:lnT>
                    <a:lnB w="12700" cmpd="sng">
                      <a:solidFill>
                        <a:srgbClr val="00B4E1"/>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7"/>
                  </a:ext>
                </a:extLst>
              </a:tr>
              <a:tr h="30175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l">
                        <a:lnSpc>
                          <a:spcPct val="107000"/>
                        </a:lnSpc>
                        <a:spcBef>
                          <a:spcPts val="0"/>
                        </a:spcBef>
                        <a:spcAft>
                          <a:spcPts val="0"/>
                        </a:spcAft>
                      </a:pPr>
                      <a:r>
                        <a:rPr lang="en-US" sz="1100" b="1" dirty="0">
                          <a:solidFill>
                            <a:srgbClr val="D22332"/>
                          </a:solidFill>
                          <a:effectLst/>
                          <a:latin typeface="Source Sans Pro" panose="020B0503030403020204" pitchFamily="34" charset="0"/>
                          <a:ea typeface="Source Sans Pro" panose="020B0503030403020204" pitchFamily="34" charset="0"/>
                        </a:rPr>
                        <a:t>Jim Risch (R-Idaho)</a:t>
                      </a:r>
                      <a:endParaRPr lang="en-US" sz="1100" b="1" dirty="0">
                        <a:solidFill>
                          <a:srgbClr val="D22332"/>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nchor="ctr">
                    <a:lnL w="12700" cmpd="sng">
                      <a:solidFill>
                        <a:srgbClr val="00B4E1"/>
                      </a:solid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l">
                        <a:lnSpc>
                          <a:spcPct val="107000"/>
                        </a:lnSpc>
                        <a:spcBef>
                          <a:spcPts val="0"/>
                        </a:spcBef>
                        <a:spcAft>
                          <a:spcPts val="0"/>
                        </a:spcAft>
                      </a:pPr>
                      <a:r>
                        <a:rPr lang="en-US" sz="1100" b="1" kern="1200" dirty="0">
                          <a:solidFill>
                            <a:srgbClr val="0070C0"/>
                          </a:solidFill>
                          <a:effectLst/>
                          <a:latin typeface="Source Sans Pro" panose="020B0503030403020204" pitchFamily="34" charset="0"/>
                          <a:ea typeface="Source Sans Pro" panose="020B0503030403020204" pitchFamily="34" charset="0"/>
                        </a:rPr>
                        <a:t>Tina Smith (D-Minn.)</a:t>
                      </a:r>
                      <a:endParaRPr lang="en-US" sz="1100" b="1" dirty="0">
                        <a:solidFill>
                          <a:srgbClr val="0070C0"/>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nchor="ctr">
                    <a:lnL>
                      <a:no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l">
                        <a:lnSpc>
                          <a:spcPct val="107000"/>
                        </a:lnSpc>
                        <a:spcBef>
                          <a:spcPts val="0"/>
                        </a:spcBef>
                        <a:spcAft>
                          <a:spcPts val="0"/>
                        </a:spcAft>
                      </a:pPr>
                      <a:r>
                        <a:rPr lang="en-US" sz="1100" b="1" dirty="0">
                          <a:solidFill>
                            <a:srgbClr val="0070C0"/>
                          </a:solidFill>
                          <a:effectLst/>
                          <a:latin typeface="Source Sans Pro" panose="020B0503030403020204" pitchFamily="34" charset="0"/>
                          <a:ea typeface="Source Sans Pro" panose="020B0503030403020204" pitchFamily="34" charset="0"/>
                        </a:rPr>
                        <a:t>Jeff Merkley (D-Ore.)</a:t>
                      </a:r>
                      <a:endParaRPr lang="en-US" sz="1100" b="1" dirty="0">
                        <a:solidFill>
                          <a:srgbClr val="0070C0"/>
                        </a:solidFill>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68580" marR="68580" marT="0" marB="0" anchor="ctr">
                    <a:lnL>
                      <a:no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l">
                        <a:lnSpc>
                          <a:spcPct val="107000"/>
                        </a:lnSpc>
                        <a:spcBef>
                          <a:spcPts val="0"/>
                        </a:spcBef>
                        <a:spcAft>
                          <a:spcPts val="0"/>
                        </a:spcAft>
                      </a:pPr>
                      <a:endParaRPr lang="en-US" sz="1000" dirty="0">
                        <a:effectLst/>
                        <a:latin typeface="+mn-lt"/>
                        <a:ea typeface="Calibri" panose="020F0502020204030204" pitchFamily="34" charset="0"/>
                        <a:cs typeface="Times New Roman" panose="02020603050405020304" pitchFamily="18" charset="0"/>
                      </a:endParaRPr>
                    </a:p>
                  </a:txBody>
                  <a:tcPr marL="68580" marR="68580" marT="0" marB="0" anchor="ctr">
                    <a:lnL>
                      <a:noFill/>
                    </a:lnL>
                    <a:lnR w="12700" cmpd="sng">
                      <a:solidFill>
                        <a:srgbClr val="00B4E1"/>
                      </a:solid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extLst>
                  <a:ext uri="{0D108BD9-81ED-4DB2-BD59-A6C34878D82A}">
                    <a16:rowId xmlns:a16="http://schemas.microsoft.com/office/drawing/2014/main" val="10008"/>
                  </a:ext>
                </a:extLst>
              </a:tr>
            </a:tbl>
          </a:graphicData>
        </a:graphic>
      </p:graphicFrame>
      <p:sp>
        <p:nvSpPr>
          <p:cNvPr id="8" name="Rectangle 7">
            <a:extLst>
              <a:ext uri="{FF2B5EF4-FFF2-40B4-BE49-F238E27FC236}">
                <a16:creationId xmlns:a16="http://schemas.microsoft.com/office/drawing/2014/main" id="{B35E3C27-5909-434D-92B3-8EF750D6191C}"/>
              </a:ext>
            </a:extLst>
          </p:cNvPr>
          <p:cNvSpPr/>
          <p:nvPr/>
        </p:nvSpPr>
        <p:spPr>
          <a:xfrm>
            <a:off x="399393" y="5224178"/>
            <a:ext cx="8340146" cy="1169551"/>
          </a:xfrm>
          <a:prstGeom prst="rect">
            <a:avLst/>
          </a:prstGeom>
        </p:spPr>
        <p:txBody>
          <a:bodyPr wrap="square">
            <a:spAutoFit/>
          </a:bodyPr>
          <a:lstStyle/>
          <a:p>
            <a:r>
              <a:rPr lang="en-US" sz="1400" dirty="0">
                <a:latin typeface="Source Sans Pro" panose="020B0503030403020204" pitchFamily="34" charset="0"/>
                <a:ea typeface="Source Sans Pro" panose="020B0503030403020204" pitchFamily="34" charset="0"/>
              </a:rPr>
              <a:t>Notes: Pat Roberts (R-Kan.), Tom Udall (D-N.M.), Lamar Alexander (R-Tenn.) and Mike Enzi (R-Wyo.) are retiring; Johnny Isakson (R-Ga.) is resigning Dec. 31 and Georgia’s governor has yet to appoint a successor to serve through a November 2020 special election; McSally was appointed to fill the remainder of John McCain’s (R) term, a special election will occur in 2020 and the seat also will be on the ballot in 2022; Booker is up in 2020, but can simultaneously run for president and for re-election to the Senate</a:t>
            </a:r>
            <a:endParaRPr lang="en-US" sz="1400" u="sng"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8916817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36648B-99C6-2049-BC15-B5A9AC00A3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4322" y="2789699"/>
            <a:ext cx="5736833" cy="3353091"/>
          </a:xfrm>
          <a:prstGeom prst="rect">
            <a:avLst/>
          </a:prstGeom>
        </p:spPr>
      </p:pic>
      <p:sp>
        <p:nvSpPr>
          <p:cNvPr id="2" name="Title 1">
            <a:extLst>
              <a:ext uri="{FF2B5EF4-FFF2-40B4-BE49-F238E27FC236}">
                <a16:creationId xmlns:a16="http://schemas.microsoft.com/office/drawing/2014/main" id="{5C13AB73-A518-3349-A511-21A85ECA721C}"/>
              </a:ext>
            </a:extLst>
          </p:cNvPr>
          <p:cNvSpPr>
            <a:spLocks noGrp="1"/>
          </p:cNvSpPr>
          <p:nvPr>
            <p:ph type="title"/>
          </p:nvPr>
        </p:nvSpPr>
        <p:spPr>
          <a:xfrm>
            <a:off x="399393" y="254323"/>
            <a:ext cx="10515600" cy="1108481"/>
          </a:xfrm>
        </p:spPr>
        <p:txBody>
          <a:bodyPr>
            <a:normAutofit/>
          </a:bodyPr>
          <a:lstStyle/>
          <a:p>
            <a:r>
              <a:rPr lang="en-US" sz="5000" b="1" dirty="0"/>
              <a:t>House Races – the Big Picture</a:t>
            </a:r>
          </a:p>
        </p:txBody>
      </p:sp>
      <p:sp>
        <p:nvSpPr>
          <p:cNvPr id="3" name="Content Placeholder 2">
            <a:extLst>
              <a:ext uri="{FF2B5EF4-FFF2-40B4-BE49-F238E27FC236}">
                <a16:creationId xmlns:a16="http://schemas.microsoft.com/office/drawing/2014/main" id="{37B2D0E8-6BEF-324E-A33F-E3AB22B13A64}"/>
              </a:ext>
            </a:extLst>
          </p:cNvPr>
          <p:cNvSpPr>
            <a:spLocks noGrp="1"/>
          </p:cNvSpPr>
          <p:nvPr>
            <p:ph idx="1"/>
          </p:nvPr>
        </p:nvSpPr>
        <p:spPr>
          <a:xfrm>
            <a:off x="421164" y="1323652"/>
            <a:ext cx="11580336" cy="1946275"/>
          </a:xfrm>
        </p:spPr>
        <p:txBody>
          <a:bodyPr>
            <a:normAutofit fontScale="40000" lnSpcReduction="20000"/>
          </a:bodyPr>
          <a:lstStyle/>
          <a:p>
            <a:r>
              <a:rPr lang="en-US" sz="5600" b="1" u="sng" dirty="0"/>
              <a:t>All 435 House seats are up in 2020</a:t>
            </a:r>
          </a:p>
          <a:p>
            <a:r>
              <a:rPr lang="en-US" sz="5600" dirty="0"/>
              <a:t>Democrats are defending their majority after a net gain of 40 seats in 2018 election </a:t>
            </a:r>
          </a:p>
          <a:p>
            <a:r>
              <a:rPr lang="en-US" sz="5600" dirty="0"/>
              <a:t>Republicans would need to net around 18 seats to flip the chamber</a:t>
            </a:r>
          </a:p>
          <a:p>
            <a:r>
              <a:rPr lang="en-US" sz="5600" dirty="0"/>
              <a:t>Some of the most closely watched races will be districts won by the other party’s 2016 presidential candidate</a:t>
            </a:r>
          </a:p>
          <a:p>
            <a:endParaRPr lang="en-US" dirty="0"/>
          </a:p>
        </p:txBody>
      </p:sp>
      <p:sp>
        <p:nvSpPr>
          <p:cNvPr id="4" name="Footer Placeholder 3">
            <a:extLst>
              <a:ext uri="{FF2B5EF4-FFF2-40B4-BE49-F238E27FC236}">
                <a16:creationId xmlns:a16="http://schemas.microsoft.com/office/drawing/2014/main" id="{18D92C84-2BFA-6A45-80AF-03F9F7ECE7F9}"/>
              </a:ext>
            </a:extLst>
          </p:cNvPr>
          <p:cNvSpPr>
            <a:spLocks noGrp="1"/>
          </p:cNvSpPr>
          <p:nvPr>
            <p:ph type="ftr" sz="quarter" idx="11"/>
          </p:nvPr>
        </p:nvSpPr>
        <p:spPr/>
        <p:txBody>
          <a:bodyPr/>
          <a:lstStyle/>
          <a:p>
            <a:r>
              <a:rPr lang="en-US"/>
              <a:t>January 6, 2020 | This Information is Confidential and Proprietary</a:t>
            </a:r>
          </a:p>
        </p:txBody>
      </p:sp>
    </p:spTree>
    <p:extLst>
      <p:ext uri="{BB962C8B-B14F-4D97-AF65-F5344CB8AC3E}">
        <p14:creationId xmlns:p14="http://schemas.microsoft.com/office/powerpoint/2010/main" val="30035526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3AB73-A518-3349-A511-21A85ECA721C}"/>
              </a:ext>
            </a:extLst>
          </p:cNvPr>
          <p:cNvSpPr>
            <a:spLocks noGrp="1"/>
          </p:cNvSpPr>
          <p:nvPr>
            <p:ph type="title"/>
          </p:nvPr>
        </p:nvSpPr>
        <p:spPr>
          <a:xfrm>
            <a:off x="399393" y="0"/>
            <a:ext cx="10515600" cy="1325563"/>
          </a:xfrm>
        </p:spPr>
        <p:txBody>
          <a:bodyPr>
            <a:normAutofit/>
          </a:bodyPr>
          <a:lstStyle/>
          <a:p>
            <a:r>
              <a:rPr lang="en-US" sz="5000" b="1"/>
              <a:t>House Races to Watch</a:t>
            </a:r>
            <a:endParaRPr lang="en-US" sz="5000" b="1" dirty="0"/>
          </a:p>
        </p:txBody>
      </p:sp>
      <p:sp>
        <p:nvSpPr>
          <p:cNvPr id="3" name="Content Placeholder 2">
            <a:extLst>
              <a:ext uri="{FF2B5EF4-FFF2-40B4-BE49-F238E27FC236}">
                <a16:creationId xmlns:a16="http://schemas.microsoft.com/office/drawing/2014/main" id="{37B2D0E8-6BEF-324E-A33F-E3AB22B13A64}"/>
              </a:ext>
            </a:extLst>
          </p:cNvPr>
          <p:cNvSpPr>
            <a:spLocks noGrp="1"/>
          </p:cNvSpPr>
          <p:nvPr>
            <p:ph idx="1"/>
          </p:nvPr>
        </p:nvSpPr>
        <p:spPr>
          <a:xfrm>
            <a:off x="399393" y="2327565"/>
            <a:ext cx="3136400" cy="2620954"/>
          </a:xfrm>
        </p:spPr>
        <p:txBody>
          <a:bodyPr>
            <a:normAutofit/>
          </a:bodyPr>
          <a:lstStyle/>
          <a:p>
            <a:r>
              <a:rPr lang="en-US" sz="1800" b="1" dirty="0"/>
              <a:t>Democrats that voted to impeach Trump will be targeted</a:t>
            </a:r>
          </a:p>
          <a:p>
            <a:r>
              <a:rPr lang="en-US" sz="1800" b="1" dirty="0"/>
              <a:t>Top targets also include the 31 Democrats in districts that voted for Trump in 2016 (</a:t>
            </a:r>
            <a:r>
              <a:rPr lang="en-US" sz="1800" b="1" u="sng" dirty="0"/>
              <a:t>underlined</a:t>
            </a:r>
            <a:r>
              <a:rPr lang="en-US" sz="1800" b="1" dirty="0"/>
              <a:t>)</a:t>
            </a:r>
          </a:p>
        </p:txBody>
      </p:sp>
      <p:sp>
        <p:nvSpPr>
          <p:cNvPr id="4" name="Footer Placeholder 3">
            <a:extLst>
              <a:ext uri="{FF2B5EF4-FFF2-40B4-BE49-F238E27FC236}">
                <a16:creationId xmlns:a16="http://schemas.microsoft.com/office/drawing/2014/main" id="{18D92C84-2BFA-6A45-80AF-03F9F7ECE7F9}"/>
              </a:ext>
            </a:extLst>
          </p:cNvPr>
          <p:cNvSpPr>
            <a:spLocks noGrp="1"/>
          </p:cNvSpPr>
          <p:nvPr>
            <p:ph type="ftr" sz="quarter" idx="11"/>
          </p:nvPr>
        </p:nvSpPr>
        <p:spPr/>
        <p:txBody>
          <a:bodyPr/>
          <a:lstStyle/>
          <a:p>
            <a:r>
              <a:rPr lang="en-US"/>
              <a:t>January 6, 2020 | This Information is Confidential and Proprietary</a:t>
            </a:r>
          </a:p>
        </p:txBody>
      </p:sp>
      <p:graphicFrame>
        <p:nvGraphicFramePr>
          <p:cNvPr id="7" name="Table 6">
            <a:extLst>
              <a:ext uri="{FF2B5EF4-FFF2-40B4-BE49-F238E27FC236}">
                <a16:creationId xmlns:a16="http://schemas.microsoft.com/office/drawing/2014/main" id="{632D3CCE-32D7-9445-885D-811CF147539E}"/>
              </a:ext>
            </a:extLst>
          </p:cNvPr>
          <p:cNvGraphicFramePr>
            <a:graphicFrameLocks noGrp="1"/>
          </p:cNvGraphicFramePr>
          <p:nvPr>
            <p:extLst>
              <p:ext uri="{D42A27DB-BD31-4B8C-83A1-F6EECF244321}">
                <p14:modId xmlns:p14="http://schemas.microsoft.com/office/powerpoint/2010/main" val="2920297989"/>
              </p:ext>
            </p:extLst>
          </p:nvPr>
        </p:nvGraphicFramePr>
        <p:xfrm>
          <a:off x="3590091" y="1156581"/>
          <a:ext cx="8249004" cy="4667060"/>
        </p:xfrm>
        <a:graphic>
          <a:graphicData uri="http://schemas.openxmlformats.org/drawingml/2006/table">
            <a:tbl>
              <a:tblPr firstRow="1" bandRow="1"/>
              <a:tblGrid>
                <a:gridCol w="2062251">
                  <a:extLst>
                    <a:ext uri="{9D8B030D-6E8A-4147-A177-3AD203B41FA5}">
                      <a16:colId xmlns:a16="http://schemas.microsoft.com/office/drawing/2014/main" val="20000"/>
                    </a:ext>
                  </a:extLst>
                </a:gridCol>
                <a:gridCol w="2062251">
                  <a:extLst>
                    <a:ext uri="{9D8B030D-6E8A-4147-A177-3AD203B41FA5}">
                      <a16:colId xmlns:a16="http://schemas.microsoft.com/office/drawing/2014/main" val="20001"/>
                    </a:ext>
                  </a:extLst>
                </a:gridCol>
                <a:gridCol w="2062251">
                  <a:extLst>
                    <a:ext uri="{9D8B030D-6E8A-4147-A177-3AD203B41FA5}">
                      <a16:colId xmlns:a16="http://schemas.microsoft.com/office/drawing/2014/main" val="20002"/>
                    </a:ext>
                  </a:extLst>
                </a:gridCol>
                <a:gridCol w="2062251">
                  <a:extLst>
                    <a:ext uri="{9D8B030D-6E8A-4147-A177-3AD203B41FA5}">
                      <a16:colId xmlns:a16="http://schemas.microsoft.com/office/drawing/2014/main" val="20003"/>
                    </a:ext>
                  </a:extLst>
                </a:gridCol>
              </a:tblGrid>
              <a:tr h="274320">
                <a:tc gridSpan="4">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l"/>
                      <a:r>
                        <a:rPr lang="en-US" sz="1200" dirty="0">
                          <a:latin typeface="Source Sans Pro" panose="020B0503030403020204" pitchFamily="34" charset="0"/>
                          <a:ea typeface="Source Sans Pro" panose="020B0503030403020204" pitchFamily="34" charset="0"/>
                        </a:rPr>
                        <a:t>NRCC</a:t>
                      </a:r>
                      <a:r>
                        <a:rPr lang="en-US" sz="1200" baseline="0" dirty="0">
                          <a:latin typeface="Source Sans Pro" panose="020B0503030403020204" pitchFamily="34" charset="0"/>
                          <a:ea typeface="Source Sans Pro" panose="020B0503030403020204" pitchFamily="34" charset="0"/>
                        </a:rPr>
                        <a:t> Targets List           </a:t>
                      </a:r>
                      <a:endParaRPr lang="en-US" sz="1200" dirty="0">
                        <a:solidFill>
                          <a:schemeClr val="tx1"/>
                        </a:solidFill>
                        <a:latin typeface="Source Sans Pro" panose="020B0503030403020204" pitchFamily="34" charset="0"/>
                        <a:ea typeface="Source Sans Pro" panose="020B0503030403020204" pitchFamily="34" charset="0"/>
                      </a:endParaRPr>
                    </a:p>
                  </a:txBody>
                  <a:tcPr anchor="ctr">
                    <a:lnL w="12700" cmpd="sng">
                      <a:solidFill>
                        <a:srgbClr val="00B4E1"/>
                      </a:solidFill>
                    </a:lnL>
                    <a:lnR w="12700" cmpd="sng">
                      <a:solidFill>
                        <a:srgbClr val="00B4E1"/>
                      </a:solid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solidFill>
                  </a:tcPr>
                </a:tc>
                <a:tc hMerge="1">
                  <a:txBody>
                    <a:bodyPr/>
                    <a:lstStyle/>
                    <a:p>
                      <a:pPr algn="l"/>
                      <a:endParaRPr lang="en-US" sz="1100" dirty="0">
                        <a:solidFill>
                          <a:schemeClr val="tx1"/>
                        </a:solidFill>
                        <a:latin typeface="+mn-lt"/>
                      </a:endParaRPr>
                    </a:p>
                  </a:txBody>
                  <a:tcPr marT="36576" marB="36576" anchor="ctr"/>
                </a:tc>
                <a:tc hMerge="1">
                  <a:txBody>
                    <a:bodyPr/>
                    <a:lstStyle/>
                    <a:p>
                      <a:pPr algn="l"/>
                      <a:endParaRPr lang="en-US" sz="1100" dirty="0">
                        <a:solidFill>
                          <a:schemeClr val="tx1"/>
                        </a:solidFill>
                        <a:latin typeface="+mn-lt"/>
                      </a:endParaRPr>
                    </a:p>
                  </a:txBody>
                  <a:tcPr marT="36576" marB="36576" anchor="ctr"/>
                </a:tc>
                <a:tc hMerge="1">
                  <a:txBody>
                    <a:bodyPr/>
                    <a:lstStyle/>
                    <a:p>
                      <a:pPr algn="l"/>
                      <a:endParaRPr lang="en-US" sz="1100" dirty="0">
                        <a:solidFill>
                          <a:schemeClr val="tx1"/>
                        </a:solidFill>
                        <a:latin typeface="+mn-lt"/>
                      </a:endParaRPr>
                    </a:p>
                  </a:txBody>
                  <a:tcPr marT="36576" marB="36576" anchor="ctr"/>
                </a:tc>
                <a:extLst>
                  <a:ext uri="{0D108BD9-81ED-4DB2-BD59-A6C34878D82A}">
                    <a16:rowId xmlns:a16="http://schemas.microsoft.com/office/drawing/2014/main" val="10000"/>
                  </a:ext>
                </a:extLst>
              </a:tr>
              <a:tr h="27432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200" u="sng" strike="noStrike" dirty="0">
                          <a:effectLst/>
                          <a:latin typeface="Source Sans Pro" panose="020B0503030403020204" pitchFamily="34" charset="0"/>
                          <a:ea typeface="Source Sans Pro" panose="020B0503030403020204" pitchFamily="34" charset="0"/>
                        </a:rPr>
                        <a:t>AZ-01 – Tom O’Halleran</a:t>
                      </a:r>
                      <a:endParaRPr lang="en-US" sz="1200" b="0" i="0" u="sng" strike="noStrike" dirty="0">
                        <a:solidFill>
                          <a:srgbClr val="333333"/>
                        </a:solidFill>
                        <a:effectLst/>
                        <a:latin typeface="Source Sans Pro" panose="020B0503030403020204" pitchFamily="34" charset="0"/>
                        <a:ea typeface="Source Sans Pro" panose="020B0503030403020204" pitchFamily="34" charset="0"/>
                      </a:endParaRPr>
                    </a:p>
                  </a:txBody>
                  <a:tcPr anchor="ctr">
                    <a:lnL w="12700" cmpd="sng">
                      <a:solidFill>
                        <a:srgbClr val="00B4E1"/>
                      </a:solid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200" u="sng" strike="noStrike" dirty="0">
                          <a:effectLst/>
                          <a:latin typeface="Source Sans Pro" panose="020B0503030403020204" pitchFamily="34" charset="0"/>
                          <a:ea typeface="Source Sans Pro" panose="020B0503030403020204" pitchFamily="34" charset="0"/>
                        </a:rPr>
                        <a:t>GA-06 – Lucy McBath</a:t>
                      </a:r>
                      <a:endParaRPr lang="en-US" sz="1200" b="1" i="0" u="sng" strike="noStrike" dirty="0">
                        <a:solidFill>
                          <a:srgbClr val="333333"/>
                        </a:solidFill>
                        <a:effectLst/>
                        <a:latin typeface="Source Sans Pro" panose="020B0503030403020204" pitchFamily="34" charset="0"/>
                        <a:ea typeface="Source Sans Pro" panose="020B0503030403020204" pitchFamily="34" charset="0"/>
                      </a:endParaRPr>
                    </a:p>
                  </a:txBody>
                  <a:tcPr anchor="ctr">
                    <a:lnL>
                      <a:no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200" u="sng" strike="noStrike" dirty="0">
                          <a:effectLst/>
                          <a:latin typeface="Source Sans Pro" panose="020B0503030403020204" pitchFamily="34" charset="0"/>
                          <a:ea typeface="Source Sans Pro" panose="020B0503030403020204" pitchFamily="34" charset="0"/>
                        </a:rPr>
                        <a:t>NH-01 – Chris Pappas</a:t>
                      </a:r>
                      <a:endParaRPr lang="en-US" sz="1200" b="1" i="0" u="sng" strike="noStrike" dirty="0">
                        <a:solidFill>
                          <a:srgbClr val="333333"/>
                        </a:solidFill>
                        <a:effectLst/>
                        <a:latin typeface="Source Sans Pro" panose="020B0503030403020204" pitchFamily="34" charset="0"/>
                        <a:ea typeface="Source Sans Pro" panose="020B0503030403020204" pitchFamily="34" charset="0"/>
                      </a:endParaRPr>
                    </a:p>
                  </a:txBody>
                  <a:tcPr anchor="ctr">
                    <a:lnL>
                      <a:no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200" u="none" strike="noStrike">
                          <a:effectLst/>
                          <a:latin typeface="Source Sans Pro" panose="020B0503030403020204" pitchFamily="34" charset="0"/>
                          <a:ea typeface="Source Sans Pro" panose="020B0503030403020204" pitchFamily="34" charset="0"/>
                        </a:rPr>
                        <a:t>OR-04 – Peter DeFazio</a:t>
                      </a:r>
                      <a:endParaRPr lang="en-US" sz="1200" b="0" i="0" u="none" strike="noStrike">
                        <a:solidFill>
                          <a:srgbClr val="333333"/>
                        </a:solidFill>
                        <a:effectLst/>
                        <a:latin typeface="Source Sans Pro" panose="020B0503030403020204" pitchFamily="34" charset="0"/>
                        <a:ea typeface="Source Sans Pro" panose="020B0503030403020204" pitchFamily="34" charset="0"/>
                      </a:endParaRPr>
                    </a:p>
                  </a:txBody>
                  <a:tcPr anchor="ctr">
                    <a:lnL>
                      <a:noFill/>
                    </a:lnL>
                    <a:lnR w="12700" cmpd="sng">
                      <a:solidFill>
                        <a:srgbClr val="00B4E1"/>
                      </a:solid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extLst>
                  <a:ext uri="{0D108BD9-81ED-4DB2-BD59-A6C34878D82A}">
                    <a16:rowId xmlns:a16="http://schemas.microsoft.com/office/drawing/2014/main" val="10001"/>
                  </a:ext>
                </a:extLst>
              </a:tr>
              <a:tr h="27432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200" u="none" strike="noStrike" dirty="0">
                          <a:effectLst/>
                          <a:latin typeface="Source Sans Pro" panose="020B0503030403020204" pitchFamily="34" charset="0"/>
                          <a:ea typeface="Source Sans Pro" panose="020B0503030403020204" pitchFamily="34" charset="0"/>
                        </a:rPr>
                        <a:t>AZ-02 – Ann Kirkpatrick</a:t>
                      </a:r>
                      <a:endParaRPr lang="en-US" sz="1200" b="0" i="0" u="none" strike="noStrike" dirty="0">
                        <a:solidFill>
                          <a:srgbClr val="333333"/>
                        </a:solidFill>
                        <a:effectLst/>
                        <a:latin typeface="Source Sans Pro" panose="020B0503030403020204" pitchFamily="34" charset="0"/>
                        <a:ea typeface="Source Sans Pro" panose="020B0503030403020204" pitchFamily="34" charset="0"/>
                      </a:endParaRPr>
                    </a:p>
                  </a:txBody>
                  <a:tcPr anchor="ctr">
                    <a:lnL w="12700" cmpd="sng">
                      <a:solidFill>
                        <a:srgbClr val="00B4E1"/>
                      </a:solid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200" u="sng" strike="noStrike" dirty="0">
                          <a:effectLst/>
                          <a:latin typeface="Source Sans Pro" panose="020B0503030403020204" pitchFamily="34" charset="0"/>
                          <a:ea typeface="Source Sans Pro" panose="020B0503030403020204" pitchFamily="34" charset="0"/>
                        </a:rPr>
                        <a:t>IA-01 – Abby Finkenauer</a:t>
                      </a:r>
                      <a:endParaRPr lang="en-US" sz="1200" b="1" i="0" u="sng" strike="noStrike" dirty="0">
                        <a:solidFill>
                          <a:srgbClr val="333333"/>
                        </a:solidFill>
                        <a:effectLst/>
                        <a:latin typeface="Source Sans Pro" panose="020B0503030403020204" pitchFamily="34" charset="0"/>
                        <a:ea typeface="Source Sans Pro" panose="020B0503030403020204" pitchFamily="34" charset="0"/>
                      </a:endParaRPr>
                    </a:p>
                  </a:txBody>
                  <a:tcPr anchor="ctr">
                    <a:lnL>
                      <a:no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200" u="sng" strike="noStrike" dirty="0">
                          <a:effectLst/>
                          <a:latin typeface="Source Sans Pro" panose="020B0503030403020204" pitchFamily="34" charset="0"/>
                          <a:ea typeface="Source Sans Pro" panose="020B0503030403020204" pitchFamily="34" charset="0"/>
                        </a:rPr>
                        <a:t>NJ-02 – Jeff Van Drew</a:t>
                      </a:r>
                      <a:endParaRPr lang="en-US" sz="1200" b="1" i="0" u="sng" strike="noStrike" dirty="0">
                        <a:solidFill>
                          <a:srgbClr val="333333"/>
                        </a:solidFill>
                        <a:effectLst/>
                        <a:latin typeface="Source Sans Pro" panose="020B0503030403020204" pitchFamily="34" charset="0"/>
                        <a:ea typeface="Source Sans Pro" panose="020B0503030403020204" pitchFamily="34" charset="0"/>
                      </a:endParaRPr>
                    </a:p>
                  </a:txBody>
                  <a:tcPr anchor="ctr">
                    <a:lnL>
                      <a:no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200" u="none" strike="noStrike" dirty="0">
                          <a:effectLst/>
                          <a:latin typeface="Source Sans Pro" panose="020B0503030403020204" pitchFamily="34" charset="0"/>
                          <a:ea typeface="Source Sans Pro" panose="020B0503030403020204" pitchFamily="34" charset="0"/>
                        </a:rPr>
                        <a:t>PA-07 – Susan Wild</a:t>
                      </a:r>
                      <a:endParaRPr lang="en-US" sz="1200" b="1" i="0" u="none" strike="noStrike" dirty="0">
                        <a:solidFill>
                          <a:srgbClr val="333333"/>
                        </a:solidFill>
                        <a:effectLst/>
                        <a:latin typeface="Source Sans Pro" panose="020B0503030403020204" pitchFamily="34" charset="0"/>
                        <a:ea typeface="Source Sans Pro" panose="020B0503030403020204" pitchFamily="34" charset="0"/>
                      </a:endParaRPr>
                    </a:p>
                  </a:txBody>
                  <a:tcPr anchor="ctr">
                    <a:lnL>
                      <a:noFill/>
                    </a:lnL>
                    <a:lnR w="12700" cmpd="sng">
                      <a:solidFill>
                        <a:srgbClr val="00B4E1"/>
                      </a:solidFill>
                    </a:lnR>
                    <a:lnT w="12700" cmpd="sng">
                      <a:solidFill>
                        <a:srgbClr val="00B4E1"/>
                      </a:solidFill>
                    </a:lnT>
                    <a:lnB w="12700" cmpd="sng">
                      <a:solidFill>
                        <a:srgbClr val="00B4E1"/>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27432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200" u="none" strike="noStrike" dirty="0">
                          <a:effectLst/>
                          <a:latin typeface="Source Sans Pro" panose="020B0503030403020204" pitchFamily="34" charset="0"/>
                          <a:ea typeface="Source Sans Pro" panose="020B0503030403020204" pitchFamily="34" charset="0"/>
                        </a:rPr>
                        <a:t>CA-10 – Josh Harder</a:t>
                      </a:r>
                      <a:endParaRPr lang="en-US" sz="1200" b="1" i="0" u="none" strike="noStrike" dirty="0">
                        <a:solidFill>
                          <a:srgbClr val="333333"/>
                        </a:solidFill>
                        <a:effectLst/>
                        <a:latin typeface="Source Sans Pro" panose="020B0503030403020204" pitchFamily="34" charset="0"/>
                        <a:ea typeface="Source Sans Pro" panose="020B0503030403020204" pitchFamily="34" charset="0"/>
                      </a:endParaRPr>
                    </a:p>
                  </a:txBody>
                  <a:tcPr anchor="ctr">
                    <a:lnL w="12700" cmpd="sng">
                      <a:solidFill>
                        <a:srgbClr val="00B4E1"/>
                      </a:solid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200" u="sng" strike="noStrike" dirty="0">
                          <a:effectLst/>
                          <a:latin typeface="Source Sans Pro" panose="020B0503030403020204" pitchFamily="34" charset="0"/>
                          <a:ea typeface="Source Sans Pro" panose="020B0503030403020204" pitchFamily="34" charset="0"/>
                        </a:rPr>
                        <a:t>IA-02 – (Dave </a:t>
                      </a:r>
                      <a:r>
                        <a:rPr lang="en-US" sz="1200" u="sng" strike="noStrike" dirty="0" err="1">
                          <a:effectLst/>
                          <a:latin typeface="Source Sans Pro" panose="020B0503030403020204" pitchFamily="34" charset="0"/>
                          <a:ea typeface="Source Sans Pro" panose="020B0503030403020204" pitchFamily="34" charset="0"/>
                        </a:rPr>
                        <a:t>Loebsack</a:t>
                      </a:r>
                      <a:r>
                        <a:rPr lang="en-US" sz="1200" u="sng" strike="noStrike" baseline="0" dirty="0">
                          <a:effectLst/>
                          <a:latin typeface="Source Sans Pro" panose="020B0503030403020204" pitchFamily="34" charset="0"/>
                          <a:ea typeface="Source Sans Pro" panose="020B0503030403020204" pitchFamily="34" charset="0"/>
                        </a:rPr>
                        <a:t>, retiring)</a:t>
                      </a:r>
                      <a:endParaRPr lang="en-US" sz="1200" b="0" i="0" u="sng" strike="noStrike" dirty="0">
                        <a:solidFill>
                          <a:schemeClr val="tx1"/>
                        </a:solidFill>
                        <a:effectLst/>
                        <a:latin typeface="Source Sans Pro" panose="020B0503030403020204" pitchFamily="34" charset="0"/>
                        <a:ea typeface="Source Sans Pro" panose="020B0503030403020204" pitchFamily="34" charset="0"/>
                      </a:endParaRPr>
                    </a:p>
                  </a:txBody>
                  <a:tcPr anchor="ctr">
                    <a:lnL>
                      <a:no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200" u="sng" strike="noStrike" dirty="0">
                          <a:effectLst/>
                          <a:latin typeface="Source Sans Pro" panose="020B0503030403020204" pitchFamily="34" charset="0"/>
                          <a:ea typeface="Source Sans Pro" panose="020B0503030403020204" pitchFamily="34" charset="0"/>
                        </a:rPr>
                        <a:t>NJ-03 – Andy Kim</a:t>
                      </a:r>
                      <a:endParaRPr lang="en-US" sz="1200" b="1" i="0" u="sng" strike="noStrike" dirty="0">
                        <a:solidFill>
                          <a:srgbClr val="333333"/>
                        </a:solidFill>
                        <a:effectLst/>
                        <a:latin typeface="Source Sans Pro" panose="020B0503030403020204" pitchFamily="34" charset="0"/>
                        <a:ea typeface="Source Sans Pro" panose="020B0503030403020204" pitchFamily="34" charset="0"/>
                      </a:endParaRPr>
                    </a:p>
                  </a:txBody>
                  <a:tcPr anchor="ctr">
                    <a:lnL>
                      <a:no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200" u="sng" strike="noStrike" dirty="0">
                          <a:effectLst/>
                          <a:latin typeface="Source Sans Pro" panose="020B0503030403020204" pitchFamily="34" charset="0"/>
                          <a:ea typeface="Source Sans Pro" panose="020B0503030403020204" pitchFamily="34" charset="0"/>
                        </a:rPr>
                        <a:t>PA-08 – Matt Cartwright</a:t>
                      </a:r>
                      <a:endParaRPr lang="en-US" sz="1200" b="0" i="0" u="sng" strike="noStrike" dirty="0">
                        <a:solidFill>
                          <a:srgbClr val="333333"/>
                        </a:solidFill>
                        <a:effectLst/>
                        <a:latin typeface="Source Sans Pro" panose="020B0503030403020204" pitchFamily="34" charset="0"/>
                        <a:ea typeface="Source Sans Pro" panose="020B0503030403020204" pitchFamily="34" charset="0"/>
                      </a:endParaRPr>
                    </a:p>
                  </a:txBody>
                  <a:tcPr anchor="ctr">
                    <a:lnL>
                      <a:noFill/>
                    </a:lnL>
                    <a:lnR w="12700" cmpd="sng">
                      <a:solidFill>
                        <a:srgbClr val="00B4E1"/>
                      </a:solid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extLst>
                  <a:ext uri="{0D108BD9-81ED-4DB2-BD59-A6C34878D82A}">
                    <a16:rowId xmlns:a16="http://schemas.microsoft.com/office/drawing/2014/main" val="10003"/>
                  </a:ext>
                </a:extLst>
              </a:tr>
              <a:tr h="27432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200" u="none" strike="noStrike" dirty="0">
                          <a:effectLst/>
                          <a:latin typeface="Source Sans Pro" panose="020B0503030403020204" pitchFamily="34" charset="0"/>
                          <a:ea typeface="Source Sans Pro" panose="020B0503030403020204" pitchFamily="34" charset="0"/>
                        </a:rPr>
                        <a:t>CA-21 – TJ Cox</a:t>
                      </a:r>
                      <a:endParaRPr lang="en-US" sz="1200" b="1" i="0" u="none" strike="noStrike" dirty="0">
                        <a:solidFill>
                          <a:srgbClr val="333333"/>
                        </a:solidFill>
                        <a:effectLst/>
                        <a:latin typeface="Source Sans Pro" panose="020B0503030403020204" pitchFamily="34" charset="0"/>
                        <a:ea typeface="Source Sans Pro" panose="020B0503030403020204" pitchFamily="34" charset="0"/>
                      </a:endParaRPr>
                    </a:p>
                  </a:txBody>
                  <a:tcPr anchor="ctr">
                    <a:lnL w="12700" cmpd="sng">
                      <a:solidFill>
                        <a:srgbClr val="00B4E1"/>
                      </a:solid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200" u="sng" strike="noStrike" dirty="0">
                          <a:effectLst/>
                          <a:latin typeface="Source Sans Pro" panose="020B0503030403020204" pitchFamily="34" charset="0"/>
                          <a:ea typeface="Source Sans Pro" panose="020B0503030403020204" pitchFamily="34" charset="0"/>
                        </a:rPr>
                        <a:t>IA-03 – Cindy Axne</a:t>
                      </a:r>
                      <a:endParaRPr lang="en-US" sz="1200" b="1" i="0" u="sng" strike="noStrike" dirty="0">
                        <a:solidFill>
                          <a:srgbClr val="333333"/>
                        </a:solidFill>
                        <a:effectLst/>
                        <a:latin typeface="Source Sans Pro" panose="020B0503030403020204" pitchFamily="34" charset="0"/>
                        <a:ea typeface="Source Sans Pro" panose="020B0503030403020204" pitchFamily="34" charset="0"/>
                      </a:endParaRPr>
                    </a:p>
                  </a:txBody>
                  <a:tcPr anchor="ctr">
                    <a:lnL>
                      <a:no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200" u="sng" strike="noStrike" dirty="0">
                          <a:effectLst/>
                          <a:latin typeface="Source Sans Pro" panose="020B0503030403020204" pitchFamily="34" charset="0"/>
                          <a:ea typeface="Source Sans Pro" panose="020B0503030403020204" pitchFamily="34" charset="0"/>
                        </a:rPr>
                        <a:t>NJ-05 – Josh Gottheimer</a:t>
                      </a:r>
                      <a:endParaRPr lang="en-US" sz="1200" b="0" i="0" u="sng" strike="noStrike" dirty="0">
                        <a:solidFill>
                          <a:srgbClr val="333333"/>
                        </a:solidFill>
                        <a:effectLst/>
                        <a:latin typeface="Source Sans Pro" panose="020B0503030403020204" pitchFamily="34" charset="0"/>
                        <a:ea typeface="Source Sans Pro" panose="020B0503030403020204" pitchFamily="34" charset="0"/>
                      </a:endParaRPr>
                    </a:p>
                  </a:txBody>
                  <a:tcPr anchor="ctr">
                    <a:lnL>
                      <a:no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200" u="sng" strike="noStrike" dirty="0">
                          <a:effectLst/>
                          <a:latin typeface="Source Sans Pro" panose="020B0503030403020204" pitchFamily="34" charset="0"/>
                          <a:ea typeface="Source Sans Pro" panose="020B0503030403020204" pitchFamily="34" charset="0"/>
                        </a:rPr>
                        <a:t>PA-17 – Conor Lamb</a:t>
                      </a:r>
                      <a:endParaRPr lang="en-US" sz="1200" b="0" i="0" u="sng" strike="noStrike" dirty="0">
                        <a:solidFill>
                          <a:srgbClr val="333333"/>
                        </a:solidFill>
                        <a:effectLst/>
                        <a:latin typeface="Source Sans Pro" panose="020B0503030403020204" pitchFamily="34" charset="0"/>
                        <a:ea typeface="Source Sans Pro" panose="020B0503030403020204" pitchFamily="34" charset="0"/>
                      </a:endParaRPr>
                    </a:p>
                  </a:txBody>
                  <a:tcPr anchor="ctr">
                    <a:lnL>
                      <a:noFill/>
                    </a:lnL>
                    <a:lnR w="12700" cmpd="sng">
                      <a:solidFill>
                        <a:srgbClr val="00B4E1"/>
                      </a:solidFill>
                    </a:lnR>
                    <a:lnT w="12700" cmpd="sng">
                      <a:solidFill>
                        <a:srgbClr val="00B4E1"/>
                      </a:solidFill>
                    </a:lnT>
                    <a:lnB w="12700" cmpd="sng">
                      <a:solidFill>
                        <a:srgbClr val="00B4E1"/>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4"/>
                  </a:ext>
                </a:extLst>
              </a:tr>
              <a:tr h="27432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200" u="none" strike="noStrike" spc="-30" dirty="0">
                          <a:effectLst/>
                          <a:latin typeface="Source Sans Pro" panose="020B0503030403020204" pitchFamily="34" charset="0"/>
                          <a:ea typeface="Source Sans Pro" panose="020B0503030403020204" pitchFamily="34" charset="0"/>
                        </a:rPr>
                        <a:t>CA-25 – </a:t>
                      </a:r>
                      <a:r>
                        <a:rPr lang="en-US" sz="1200" u="none" strike="noStrike" spc="-30" dirty="0">
                          <a:solidFill>
                            <a:schemeClr val="tx1"/>
                          </a:solidFill>
                          <a:effectLst/>
                          <a:latin typeface="Source Sans Pro" panose="020B0503030403020204" pitchFamily="34" charset="0"/>
                          <a:ea typeface="Source Sans Pro" panose="020B0503030403020204" pitchFamily="34" charset="0"/>
                        </a:rPr>
                        <a:t>(Open, Katie</a:t>
                      </a:r>
                      <a:r>
                        <a:rPr lang="en-US" sz="1200" u="none" strike="noStrike" spc="-30" baseline="0" dirty="0">
                          <a:solidFill>
                            <a:schemeClr val="tx1"/>
                          </a:solidFill>
                          <a:effectLst/>
                          <a:latin typeface="Source Sans Pro" panose="020B0503030403020204" pitchFamily="34" charset="0"/>
                          <a:ea typeface="Source Sans Pro" panose="020B0503030403020204" pitchFamily="34" charset="0"/>
                        </a:rPr>
                        <a:t> Hill resigned</a:t>
                      </a:r>
                      <a:r>
                        <a:rPr lang="en-US" sz="1200" u="none" strike="noStrike" spc="-30" dirty="0">
                          <a:solidFill>
                            <a:schemeClr val="tx1"/>
                          </a:solidFill>
                          <a:effectLst/>
                          <a:latin typeface="Source Sans Pro" panose="020B0503030403020204" pitchFamily="34" charset="0"/>
                          <a:ea typeface="Source Sans Pro" panose="020B0503030403020204" pitchFamily="34" charset="0"/>
                        </a:rPr>
                        <a:t>)</a:t>
                      </a:r>
                      <a:endParaRPr lang="en-US" sz="1200" b="1" i="0" u="none" strike="noStrike" spc="-30" dirty="0">
                        <a:solidFill>
                          <a:schemeClr val="tx1"/>
                        </a:solidFill>
                        <a:effectLst/>
                        <a:latin typeface="Source Sans Pro" panose="020B0503030403020204" pitchFamily="34" charset="0"/>
                        <a:ea typeface="Source Sans Pro" panose="020B0503030403020204" pitchFamily="34" charset="0"/>
                      </a:endParaRPr>
                    </a:p>
                  </a:txBody>
                  <a:tcPr anchor="ctr">
                    <a:lnL w="12700" cmpd="sng">
                      <a:solidFill>
                        <a:srgbClr val="00B4E1"/>
                      </a:solid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200" u="none" strike="noStrike" dirty="0">
                          <a:effectLst/>
                          <a:latin typeface="Source Sans Pro" panose="020B0503030403020204" pitchFamily="34" charset="0"/>
                          <a:ea typeface="Source Sans Pro" panose="020B0503030403020204" pitchFamily="34" charset="0"/>
                        </a:rPr>
                        <a:t>IL-06 – Sean Casten</a:t>
                      </a:r>
                      <a:endParaRPr lang="en-US" sz="1200" b="1" i="0" u="none" strike="noStrike" dirty="0">
                        <a:solidFill>
                          <a:srgbClr val="333333"/>
                        </a:solidFill>
                        <a:effectLst/>
                        <a:latin typeface="Source Sans Pro" panose="020B0503030403020204" pitchFamily="34" charset="0"/>
                        <a:ea typeface="Source Sans Pro" panose="020B0503030403020204" pitchFamily="34" charset="0"/>
                      </a:endParaRPr>
                    </a:p>
                  </a:txBody>
                  <a:tcPr anchor="ctr">
                    <a:lnL>
                      <a:no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200" u="none" strike="noStrike" dirty="0">
                          <a:effectLst/>
                          <a:latin typeface="Source Sans Pro" panose="020B0503030403020204" pitchFamily="34" charset="0"/>
                          <a:ea typeface="Source Sans Pro" panose="020B0503030403020204" pitchFamily="34" charset="0"/>
                        </a:rPr>
                        <a:t>NJ-07 – Tom Malinowski</a:t>
                      </a:r>
                      <a:endParaRPr lang="en-US" sz="1200" b="1" i="0" u="none" strike="noStrike" dirty="0">
                        <a:solidFill>
                          <a:srgbClr val="333333"/>
                        </a:solidFill>
                        <a:effectLst/>
                        <a:latin typeface="Source Sans Pro" panose="020B0503030403020204" pitchFamily="34" charset="0"/>
                        <a:ea typeface="Source Sans Pro" panose="020B0503030403020204" pitchFamily="34" charset="0"/>
                      </a:endParaRPr>
                    </a:p>
                  </a:txBody>
                  <a:tcPr anchor="ctr">
                    <a:lnL>
                      <a:no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200" u="sng" strike="noStrike" dirty="0">
                          <a:effectLst/>
                          <a:latin typeface="Source Sans Pro" panose="020B0503030403020204" pitchFamily="34" charset="0"/>
                          <a:ea typeface="Source Sans Pro" panose="020B0503030403020204" pitchFamily="34" charset="0"/>
                        </a:rPr>
                        <a:t>SC-01 – Joe Cunningham</a:t>
                      </a:r>
                      <a:endParaRPr lang="en-US" sz="1200" b="1" i="0" u="sng" strike="noStrike" dirty="0">
                        <a:solidFill>
                          <a:srgbClr val="333333"/>
                        </a:solidFill>
                        <a:effectLst/>
                        <a:latin typeface="Source Sans Pro" panose="020B0503030403020204" pitchFamily="34" charset="0"/>
                        <a:ea typeface="Source Sans Pro" panose="020B0503030403020204" pitchFamily="34" charset="0"/>
                      </a:endParaRPr>
                    </a:p>
                  </a:txBody>
                  <a:tcPr anchor="ctr">
                    <a:lnL>
                      <a:noFill/>
                    </a:lnL>
                    <a:lnR w="12700" cmpd="sng">
                      <a:solidFill>
                        <a:srgbClr val="00B4E1"/>
                      </a:solid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extLst>
                  <a:ext uri="{0D108BD9-81ED-4DB2-BD59-A6C34878D82A}">
                    <a16:rowId xmlns:a16="http://schemas.microsoft.com/office/drawing/2014/main" val="10005"/>
                  </a:ext>
                </a:extLst>
              </a:tr>
              <a:tr h="27432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200" u="none" strike="noStrike" dirty="0">
                          <a:effectLst/>
                          <a:latin typeface="Source Sans Pro" panose="020B0503030403020204" pitchFamily="34" charset="0"/>
                          <a:ea typeface="Source Sans Pro" panose="020B0503030403020204" pitchFamily="34" charset="0"/>
                        </a:rPr>
                        <a:t>CA-39 – Gil Cisneros</a:t>
                      </a:r>
                      <a:endParaRPr lang="en-US" sz="1200" b="1" i="0" u="none" strike="noStrike" dirty="0">
                        <a:solidFill>
                          <a:srgbClr val="333333"/>
                        </a:solidFill>
                        <a:effectLst/>
                        <a:latin typeface="Source Sans Pro" panose="020B0503030403020204" pitchFamily="34" charset="0"/>
                        <a:ea typeface="Source Sans Pro" panose="020B0503030403020204" pitchFamily="34" charset="0"/>
                      </a:endParaRPr>
                    </a:p>
                  </a:txBody>
                  <a:tcPr anchor="ctr">
                    <a:lnL w="12700" cmpd="sng">
                      <a:solidFill>
                        <a:srgbClr val="00B4E1"/>
                      </a:solid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200" u="sng" strike="noStrike" dirty="0">
                          <a:effectLst/>
                          <a:latin typeface="Source Sans Pro" panose="020B0503030403020204" pitchFamily="34" charset="0"/>
                          <a:ea typeface="Source Sans Pro" panose="020B0503030403020204" pitchFamily="34" charset="0"/>
                        </a:rPr>
                        <a:t>IL-14 – Lauren Underwood</a:t>
                      </a:r>
                      <a:endParaRPr lang="en-US" sz="1200" b="1" i="0" u="sng" strike="noStrike" dirty="0">
                        <a:solidFill>
                          <a:srgbClr val="333333"/>
                        </a:solidFill>
                        <a:effectLst/>
                        <a:latin typeface="Source Sans Pro" panose="020B0503030403020204" pitchFamily="34" charset="0"/>
                        <a:ea typeface="Source Sans Pro" panose="020B0503030403020204" pitchFamily="34" charset="0"/>
                      </a:endParaRPr>
                    </a:p>
                  </a:txBody>
                  <a:tcPr anchor="ctr">
                    <a:lnL>
                      <a:no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200" u="sng" strike="noStrike" dirty="0">
                          <a:effectLst/>
                          <a:latin typeface="Source Sans Pro" panose="020B0503030403020204" pitchFamily="34" charset="0"/>
                          <a:ea typeface="Source Sans Pro" panose="020B0503030403020204" pitchFamily="34" charset="0"/>
                        </a:rPr>
                        <a:t>NJ-11 – Mikie Sherrill</a:t>
                      </a:r>
                      <a:endParaRPr lang="en-US" sz="1200" b="1" i="0" u="sng" strike="noStrike" dirty="0">
                        <a:solidFill>
                          <a:srgbClr val="333333"/>
                        </a:solidFill>
                        <a:effectLst/>
                        <a:latin typeface="Source Sans Pro" panose="020B0503030403020204" pitchFamily="34" charset="0"/>
                        <a:ea typeface="Source Sans Pro" panose="020B0503030403020204" pitchFamily="34" charset="0"/>
                      </a:endParaRPr>
                    </a:p>
                  </a:txBody>
                  <a:tcPr anchor="ctr">
                    <a:lnL>
                      <a:no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200" u="none" strike="noStrike" dirty="0">
                          <a:effectLst/>
                          <a:latin typeface="Source Sans Pro" panose="020B0503030403020204" pitchFamily="34" charset="0"/>
                          <a:ea typeface="Source Sans Pro" panose="020B0503030403020204" pitchFamily="34" charset="0"/>
                        </a:rPr>
                        <a:t>TX-07 – Lizzie Fletcher</a:t>
                      </a:r>
                      <a:endParaRPr lang="en-US" sz="1200" b="1" i="0" u="none" strike="noStrike" dirty="0">
                        <a:solidFill>
                          <a:srgbClr val="333333"/>
                        </a:solidFill>
                        <a:effectLst/>
                        <a:latin typeface="Source Sans Pro" panose="020B0503030403020204" pitchFamily="34" charset="0"/>
                        <a:ea typeface="Source Sans Pro" panose="020B0503030403020204" pitchFamily="34" charset="0"/>
                      </a:endParaRPr>
                    </a:p>
                  </a:txBody>
                  <a:tcPr anchor="ctr">
                    <a:lnL>
                      <a:noFill/>
                    </a:lnL>
                    <a:lnR w="12700" cmpd="sng">
                      <a:solidFill>
                        <a:srgbClr val="00B4E1"/>
                      </a:solidFill>
                    </a:lnR>
                    <a:lnT w="12700" cmpd="sng">
                      <a:solidFill>
                        <a:srgbClr val="00B4E1"/>
                      </a:solidFill>
                    </a:lnT>
                    <a:lnB w="12700" cmpd="sng">
                      <a:solidFill>
                        <a:srgbClr val="00B4E1"/>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6"/>
                  </a:ext>
                </a:extLst>
              </a:tr>
              <a:tr h="27432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200" u="none" strike="noStrike" dirty="0">
                          <a:effectLst/>
                          <a:latin typeface="Source Sans Pro" panose="020B0503030403020204" pitchFamily="34" charset="0"/>
                          <a:ea typeface="Source Sans Pro" panose="020B0503030403020204" pitchFamily="34" charset="0"/>
                        </a:rPr>
                        <a:t>CA-45 – Katie Porter</a:t>
                      </a:r>
                      <a:endParaRPr lang="en-US" sz="1200" b="1" i="0" u="none" strike="noStrike" dirty="0">
                        <a:solidFill>
                          <a:srgbClr val="333333"/>
                        </a:solidFill>
                        <a:effectLst/>
                        <a:latin typeface="Source Sans Pro" panose="020B0503030403020204" pitchFamily="34" charset="0"/>
                        <a:ea typeface="Source Sans Pro" panose="020B0503030403020204" pitchFamily="34" charset="0"/>
                      </a:endParaRPr>
                    </a:p>
                  </a:txBody>
                  <a:tcPr anchor="ctr">
                    <a:lnL w="12700" cmpd="sng">
                      <a:solidFill>
                        <a:srgbClr val="00B4E1"/>
                      </a:solid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200" u="sng" strike="noStrike" dirty="0">
                          <a:effectLst/>
                          <a:latin typeface="Source Sans Pro" panose="020B0503030403020204" pitchFamily="34" charset="0"/>
                          <a:ea typeface="Source Sans Pro" panose="020B0503030403020204" pitchFamily="34" charset="0"/>
                        </a:rPr>
                        <a:t>IL-17 – Cheri Bustos</a:t>
                      </a:r>
                      <a:endParaRPr lang="en-US" sz="1200" b="0" i="0" u="sng" strike="noStrike" dirty="0">
                        <a:solidFill>
                          <a:srgbClr val="333333"/>
                        </a:solidFill>
                        <a:effectLst/>
                        <a:latin typeface="Source Sans Pro" panose="020B0503030403020204" pitchFamily="34" charset="0"/>
                        <a:ea typeface="Source Sans Pro" panose="020B0503030403020204" pitchFamily="34" charset="0"/>
                      </a:endParaRPr>
                    </a:p>
                  </a:txBody>
                  <a:tcPr anchor="ctr">
                    <a:lnL>
                      <a:no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u="sng" strike="noStrike" dirty="0">
                          <a:effectLst/>
                          <a:latin typeface="Source Sans Pro" panose="020B0503030403020204" pitchFamily="34" charset="0"/>
                          <a:ea typeface="Source Sans Pro" panose="020B0503030403020204" pitchFamily="34" charset="0"/>
                        </a:rPr>
                        <a:t>NM-02 – Xochitl Torres Small</a:t>
                      </a:r>
                      <a:endParaRPr lang="en-US" sz="1200" b="1" i="0" u="sng" strike="noStrike" dirty="0">
                        <a:solidFill>
                          <a:srgbClr val="333333"/>
                        </a:solidFill>
                        <a:effectLst/>
                        <a:latin typeface="Source Sans Pro" panose="020B0503030403020204" pitchFamily="34" charset="0"/>
                        <a:ea typeface="Source Sans Pro" panose="020B0503030403020204" pitchFamily="34" charset="0"/>
                      </a:endParaRPr>
                    </a:p>
                  </a:txBody>
                  <a:tcPr anchor="ctr">
                    <a:lnL>
                      <a:no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200" u="none" strike="noStrike" dirty="0">
                          <a:effectLst/>
                          <a:latin typeface="Source Sans Pro" panose="020B0503030403020204" pitchFamily="34" charset="0"/>
                          <a:ea typeface="Source Sans Pro" panose="020B0503030403020204" pitchFamily="34" charset="0"/>
                        </a:rPr>
                        <a:t>TX-32 – Colin Allred</a:t>
                      </a:r>
                      <a:endParaRPr lang="en-US" sz="1200" b="1" i="0" u="none" strike="noStrike" dirty="0">
                        <a:solidFill>
                          <a:srgbClr val="333333"/>
                        </a:solidFill>
                        <a:effectLst/>
                        <a:latin typeface="Source Sans Pro" panose="020B0503030403020204" pitchFamily="34" charset="0"/>
                        <a:ea typeface="Source Sans Pro" panose="020B0503030403020204" pitchFamily="34" charset="0"/>
                      </a:endParaRPr>
                    </a:p>
                  </a:txBody>
                  <a:tcPr anchor="ctr">
                    <a:lnL>
                      <a:noFill/>
                    </a:lnL>
                    <a:lnR w="12700" cmpd="sng">
                      <a:solidFill>
                        <a:srgbClr val="00B4E1"/>
                      </a:solid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extLst>
                  <a:ext uri="{0D108BD9-81ED-4DB2-BD59-A6C34878D82A}">
                    <a16:rowId xmlns:a16="http://schemas.microsoft.com/office/drawing/2014/main" val="10009"/>
                  </a:ext>
                </a:extLst>
              </a:tr>
              <a:tr h="27432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200" u="none" strike="noStrike" dirty="0">
                          <a:effectLst/>
                          <a:latin typeface="Source Sans Pro" panose="020B0503030403020204" pitchFamily="34" charset="0"/>
                          <a:ea typeface="Source Sans Pro" panose="020B0503030403020204" pitchFamily="34" charset="0"/>
                        </a:rPr>
                        <a:t>CA-48 – Harley Rouda</a:t>
                      </a:r>
                      <a:endParaRPr lang="en-US" sz="1200" b="1" i="0" u="none" strike="noStrike" dirty="0">
                        <a:solidFill>
                          <a:srgbClr val="333333"/>
                        </a:solidFill>
                        <a:effectLst/>
                        <a:latin typeface="Source Sans Pro" panose="020B0503030403020204" pitchFamily="34" charset="0"/>
                        <a:ea typeface="Source Sans Pro" panose="020B0503030403020204" pitchFamily="34" charset="0"/>
                      </a:endParaRPr>
                    </a:p>
                  </a:txBody>
                  <a:tcPr anchor="ctr">
                    <a:lnL w="12700" cmpd="sng">
                      <a:solidFill>
                        <a:srgbClr val="00B4E1"/>
                      </a:solid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200" u="none" strike="noStrike" dirty="0">
                          <a:effectLst/>
                          <a:latin typeface="Source Sans Pro" panose="020B0503030403020204" pitchFamily="34" charset="0"/>
                          <a:ea typeface="Source Sans Pro" panose="020B0503030403020204" pitchFamily="34" charset="0"/>
                        </a:rPr>
                        <a:t>KS-03 – Sharice Davids</a:t>
                      </a:r>
                      <a:endParaRPr lang="en-US" sz="1200" b="1" i="0" u="none" strike="noStrike" dirty="0">
                        <a:solidFill>
                          <a:srgbClr val="333333"/>
                        </a:solidFill>
                        <a:effectLst/>
                        <a:latin typeface="Source Sans Pro" panose="020B0503030403020204" pitchFamily="34" charset="0"/>
                        <a:ea typeface="Source Sans Pro" panose="020B0503030403020204" pitchFamily="34" charset="0"/>
                      </a:endParaRPr>
                    </a:p>
                  </a:txBody>
                  <a:tcPr anchor="ctr">
                    <a:lnL>
                      <a:no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strike="noStrike" dirty="0">
                          <a:effectLst/>
                          <a:latin typeface="Source Sans Pro" panose="020B0503030403020204" pitchFamily="34" charset="0"/>
                          <a:ea typeface="Source Sans Pro" panose="020B0503030403020204" pitchFamily="34" charset="0"/>
                        </a:rPr>
                        <a:t>NV-03 – Susie Lee </a:t>
                      </a:r>
                      <a:endParaRPr lang="en-US" sz="1200" b="1" i="0" u="sng" strike="noStrike" dirty="0">
                        <a:solidFill>
                          <a:schemeClr val="tx1"/>
                        </a:solidFill>
                        <a:effectLst/>
                        <a:latin typeface="Source Sans Pro" panose="020B0503030403020204" pitchFamily="34" charset="0"/>
                        <a:ea typeface="Source Sans Pro" panose="020B0503030403020204" pitchFamily="34" charset="0"/>
                      </a:endParaRPr>
                    </a:p>
                  </a:txBody>
                  <a:tcPr anchor="ctr">
                    <a:lnL>
                      <a:no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200" u="sng" strike="noStrike" dirty="0">
                          <a:effectLst/>
                          <a:latin typeface="Source Sans Pro" panose="020B0503030403020204" pitchFamily="34" charset="0"/>
                          <a:ea typeface="Source Sans Pro" panose="020B0503030403020204" pitchFamily="34" charset="0"/>
                        </a:rPr>
                        <a:t>UT-04 – Ben McAdams</a:t>
                      </a:r>
                      <a:endParaRPr lang="en-US" sz="1200" b="1" i="0" u="sng" strike="noStrike" dirty="0">
                        <a:solidFill>
                          <a:srgbClr val="333333"/>
                        </a:solidFill>
                        <a:effectLst/>
                        <a:latin typeface="Source Sans Pro" panose="020B0503030403020204" pitchFamily="34" charset="0"/>
                        <a:ea typeface="Source Sans Pro" panose="020B0503030403020204" pitchFamily="34" charset="0"/>
                      </a:endParaRPr>
                    </a:p>
                  </a:txBody>
                  <a:tcPr anchor="ctr">
                    <a:lnL>
                      <a:noFill/>
                    </a:lnL>
                    <a:lnR w="12700" cmpd="sng">
                      <a:solidFill>
                        <a:srgbClr val="00B4E1"/>
                      </a:solidFill>
                    </a:lnR>
                    <a:lnT w="12700" cmpd="sng">
                      <a:solidFill>
                        <a:srgbClr val="00B4E1"/>
                      </a:solidFill>
                    </a:lnT>
                    <a:lnB w="12700" cmpd="sng">
                      <a:solidFill>
                        <a:srgbClr val="00B4E1"/>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7"/>
                  </a:ext>
                </a:extLst>
              </a:tr>
              <a:tr h="27432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200" u="none" strike="noStrike" dirty="0">
                          <a:effectLst/>
                          <a:latin typeface="Source Sans Pro" panose="020B0503030403020204" pitchFamily="34" charset="0"/>
                          <a:ea typeface="Source Sans Pro" panose="020B0503030403020204" pitchFamily="34" charset="0"/>
                        </a:rPr>
                        <a:t>CA-49 – Mike Levin</a:t>
                      </a:r>
                      <a:endParaRPr lang="en-US" sz="1200" b="1" i="0" u="none" strike="noStrike" dirty="0">
                        <a:solidFill>
                          <a:srgbClr val="333333"/>
                        </a:solidFill>
                        <a:effectLst/>
                        <a:latin typeface="Source Sans Pro" panose="020B0503030403020204" pitchFamily="34" charset="0"/>
                        <a:ea typeface="Source Sans Pro" panose="020B0503030403020204" pitchFamily="34" charset="0"/>
                      </a:endParaRPr>
                    </a:p>
                  </a:txBody>
                  <a:tcPr anchor="ctr">
                    <a:lnL w="12700" cmpd="sng">
                      <a:solidFill>
                        <a:srgbClr val="00B4E1"/>
                      </a:solid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200" u="sng" strike="noStrike" dirty="0">
                          <a:effectLst/>
                          <a:latin typeface="Source Sans Pro" panose="020B0503030403020204" pitchFamily="34" charset="0"/>
                          <a:ea typeface="Source Sans Pro" panose="020B0503030403020204" pitchFamily="34" charset="0"/>
                        </a:rPr>
                        <a:t>ME-02 – Jared Golden</a:t>
                      </a:r>
                      <a:endParaRPr lang="en-US" sz="1200" b="1" i="0" u="sng" strike="noStrike" dirty="0">
                        <a:solidFill>
                          <a:srgbClr val="333333"/>
                        </a:solidFill>
                        <a:effectLst/>
                        <a:latin typeface="Source Sans Pro" panose="020B0503030403020204" pitchFamily="34" charset="0"/>
                        <a:ea typeface="Source Sans Pro" panose="020B0503030403020204" pitchFamily="34" charset="0"/>
                      </a:endParaRPr>
                    </a:p>
                  </a:txBody>
                  <a:tcPr anchor="ctr">
                    <a:lnL>
                      <a:no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dirty="0">
                          <a:effectLst/>
                          <a:latin typeface="Source Sans Pro" panose="020B0503030403020204" pitchFamily="34" charset="0"/>
                          <a:ea typeface="Source Sans Pro" panose="020B0503030403020204" pitchFamily="34" charset="0"/>
                        </a:rPr>
                        <a:t>NV-04 – Steven Horsford</a:t>
                      </a:r>
                      <a:endParaRPr lang="en-US" sz="1200" b="0" i="0" u="none" strike="noStrike" dirty="0">
                        <a:solidFill>
                          <a:schemeClr val="tx1"/>
                        </a:solidFill>
                        <a:effectLst/>
                        <a:latin typeface="Source Sans Pro" panose="020B0503030403020204" pitchFamily="34" charset="0"/>
                        <a:ea typeface="Source Sans Pro" panose="020B0503030403020204" pitchFamily="34" charset="0"/>
                      </a:endParaRPr>
                    </a:p>
                  </a:txBody>
                  <a:tcPr anchor="ctr">
                    <a:lnL>
                      <a:no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200" u="sng" strike="noStrike" dirty="0">
                          <a:effectLst/>
                          <a:latin typeface="Source Sans Pro" panose="020B0503030403020204" pitchFamily="34" charset="0"/>
                          <a:ea typeface="Source Sans Pro" panose="020B0503030403020204" pitchFamily="34" charset="0"/>
                        </a:rPr>
                        <a:t>VA-02 – Elaine Luria</a:t>
                      </a:r>
                      <a:endParaRPr lang="en-US" sz="1200" b="1" i="0" u="sng" strike="noStrike" dirty="0">
                        <a:solidFill>
                          <a:srgbClr val="333333"/>
                        </a:solidFill>
                        <a:effectLst/>
                        <a:latin typeface="Source Sans Pro" panose="020B0503030403020204" pitchFamily="34" charset="0"/>
                        <a:ea typeface="Source Sans Pro" panose="020B0503030403020204" pitchFamily="34" charset="0"/>
                      </a:endParaRPr>
                    </a:p>
                  </a:txBody>
                  <a:tcPr anchor="ctr">
                    <a:lnL>
                      <a:noFill/>
                    </a:lnL>
                    <a:lnR w="12700" cmpd="sng">
                      <a:solidFill>
                        <a:srgbClr val="00B4E1"/>
                      </a:solid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extLst>
                  <a:ext uri="{0D108BD9-81ED-4DB2-BD59-A6C34878D82A}">
                    <a16:rowId xmlns:a16="http://schemas.microsoft.com/office/drawing/2014/main" val="10008"/>
                  </a:ext>
                </a:extLst>
              </a:tr>
              <a:tr h="27432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200" u="none" strike="noStrike" dirty="0">
                          <a:effectLst/>
                          <a:latin typeface="Source Sans Pro" panose="020B0503030403020204" pitchFamily="34" charset="0"/>
                          <a:ea typeface="Source Sans Pro" panose="020B0503030403020204" pitchFamily="34" charset="0"/>
                        </a:rPr>
                        <a:t>CO-06 – Jason Crow</a:t>
                      </a:r>
                      <a:endParaRPr lang="en-US" sz="1200" b="1" i="0" u="none" strike="noStrike" dirty="0">
                        <a:solidFill>
                          <a:srgbClr val="333333"/>
                        </a:solidFill>
                        <a:effectLst/>
                        <a:latin typeface="Source Sans Pro" panose="020B0503030403020204" pitchFamily="34" charset="0"/>
                        <a:ea typeface="Source Sans Pro" panose="020B0503030403020204" pitchFamily="34" charset="0"/>
                      </a:endParaRPr>
                    </a:p>
                  </a:txBody>
                  <a:tcPr anchor="ctr">
                    <a:lnL w="12700" cmpd="sng">
                      <a:solidFill>
                        <a:srgbClr val="00B4E1"/>
                      </a:solid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200" u="sng" strike="noStrike" dirty="0">
                          <a:effectLst/>
                          <a:latin typeface="Source Sans Pro" panose="020B0503030403020204" pitchFamily="34" charset="0"/>
                          <a:ea typeface="Source Sans Pro" panose="020B0503030403020204" pitchFamily="34" charset="0"/>
                        </a:rPr>
                        <a:t>MI-08 – Elissa Slotkin</a:t>
                      </a:r>
                      <a:endParaRPr lang="en-US" sz="1200" b="1" i="0" u="sng" strike="noStrike" dirty="0">
                        <a:solidFill>
                          <a:srgbClr val="333333"/>
                        </a:solidFill>
                        <a:effectLst/>
                        <a:latin typeface="Source Sans Pro" panose="020B0503030403020204" pitchFamily="34" charset="0"/>
                        <a:ea typeface="Source Sans Pro" panose="020B0503030403020204" pitchFamily="34" charset="0"/>
                      </a:endParaRPr>
                    </a:p>
                  </a:txBody>
                  <a:tcPr anchor="ctr">
                    <a:lnL>
                      <a:no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u="sng" strike="noStrike" dirty="0">
                          <a:effectLst/>
                          <a:latin typeface="Source Sans Pro" panose="020B0503030403020204" pitchFamily="34" charset="0"/>
                          <a:ea typeface="Source Sans Pro" panose="020B0503030403020204" pitchFamily="34" charset="0"/>
                        </a:rPr>
                        <a:t>NY-11 – Max Rose</a:t>
                      </a:r>
                      <a:endParaRPr lang="en-US" sz="1200" b="1" i="0" u="sng" strike="noStrike" dirty="0">
                        <a:solidFill>
                          <a:srgbClr val="333333"/>
                        </a:solidFill>
                        <a:effectLst/>
                        <a:latin typeface="Source Sans Pro" panose="020B0503030403020204" pitchFamily="34" charset="0"/>
                        <a:ea typeface="Source Sans Pro" panose="020B0503030403020204" pitchFamily="34" charset="0"/>
                      </a:endParaRPr>
                    </a:p>
                  </a:txBody>
                  <a:tcPr anchor="ctr">
                    <a:lnL>
                      <a:no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200" u="sng" strike="noStrike" dirty="0">
                          <a:effectLst/>
                          <a:latin typeface="Source Sans Pro" panose="020B0503030403020204" pitchFamily="34" charset="0"/>
                          <a:ea typeface="Source Sans Pro" panose="020B0503030403020204" pitchFamily="34" charset="0"/>
                        </a:rPr>
                        <a:t>VA-07 – Abigail Spanberger</a:t>
                      </a:r>
                      <a:endParaRPr lang="en-US" sz="1200" b="1" i="0" u="sng" strike="noStrike" dirty="0">
                        <a:solidFill>
                          <a:srgbClr val="333333"/>
                        </a:solidFill>
                        <a:effectLst/>
                        <a:latin typeface="Source Sans Pro" panose="020B0503030403020204" pitchFamily="34" charset="0"/>
                        <a:ea typeface="Source Sans Pro" panose="020B0503030403020204" pitchFamily="34" charset="0"/>
                      </a:endParaRPr>
                    </a:p>
                  </a:txBody>
                  <a:tcPr anchor="ctr">
                    <a:lnL>
                      <a:noFill/>
                    </a:lnL>
                    <a:lnR w="12700" cmpd="sng">
                      <a:solidFill>
                        <a:srgbClr val="00B4E1"/>
                      </a:solidFill>
                    </a:lnR>
                    <a:lnT w="12700" cmpd="sng">
                      <a:solidFill>
                        <a:srgbClr val="00B4E1"/>
                      </a:solidFill>
                    </a:lnT>
                    <a:lnB w="12700" cmpd="sng">
                      <a:solidFill>
                        <a:srgbClr val="00B4E1"/>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10"/>
                  </a:ext>
                </a:extLst>
              </a:tr>
              <a:tr h="27432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200" u="none" strike="noStrike">
                          <a:effectLst/>
                          <a:latin typeface="Source Sans Pro" panose="020B0503030403020204" pitchFamily="34" charset="0"/>
                          <a:ea typeface="Source Sans Pro" panose="020B0503030403020204" pitchFamily="34" charset="0"/>
                        </a:rPr>
                        <a:t>FL-07 – Stephanie Murphy</a:t>
                      </a:r>
                      <a:endParaRPr lang="en-US" sz="1200" b="0" i="0" u="none" strike="noStrike">
                        <a:solidFill>
                          <a:srgbClr val="333333"/>
                        </a:solidFill>
                        <a:effectLst/>
                        <a:latin typeface="Source Sans Pro" panose="020B0503030403020204" pitchFamily="34" charset="0"/>
                        <a:ea typeface="Source Sans Pro" panose="020B0503030403020204" pitchFamily="34" charset="0"/>
                      </a:endParaRPr>
                    </a:p>
                  </a:txBody>
                  <a:tcPr anchor="ctr">
                    <a:lnL w="12700" cmpd="sng">
                      <a:solidFill>
                        <a:srgbClr val="00B4E1"/>
                      </a:solid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200" u="sng" strike="noStrike" dirty="0">
                          <a:effectLst/>
                          <a:latin typeface="Source Sans Pro" panose="020B0503030403020204" pitchFamily="34" charset="0"/>
                          <a:ea typeface="Source Sans Pro" panose="020B0503030403020204" pitchFamily="34" charset="0"/>
                        </a:rPr>
                        <a:t>MI-11 – Haley Stevens</a:t>
                      </a:r>
                      <a:endParaRPr lang="en-US" sz="1200" b="1" i="0" u="sng" strike="noStrike" dirty="0">
                        <a:solidFill>
                          <a:srgbClr val="333333"/>
                        </a:solidFill>
                        <a:effectLst/>
                        <a:latin typeface="Source Sans Pro" panose="020B0503030403020204" pitchFamily="34" charset="0"/>
                        <a:ea typeface="Source Sans Pro" panose="020B0503030403020204" pitchFamily="34" charset="0"/>
                      </a:endParaRPr>
                    </a:p>
                  </a:txBody>
                  <a:tcPr anchor="ctr">
                    <a:lnL>
                      <a:no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u="sng" strike="noStrike" dirty="0">
                          <a:effectLst/>
                          <a:latin typeface="Source Sans Pro" panose="020B0503030403020204" pitchFamily="34" charset="0"/>
                          <a:ea typeface="Source Sans Pro" panose="020B0503030403020204" pitchFamily="34" charset="0"/>
                        </a:rPr>
                        <a:t>NY-18 – Sean Patrick Maloney</a:t>
                      </a:r>
                      <a:endParaRPr lang="en-US" sz="1200" b="0" i="0" u="sng" strike="noStrike" dirty="0">
                        <a:solidFill>
                          <a:srgbClr val="333333"/>
                        </a:solidFill>
                        <a:effectLst/>
                        <a:latin typeface="Source Sans Pro" panose="020B0503030403020204" pitchFamily="34" charset="0"/>
                        <a:ea typeface="Source Sans Pro" panose="020B0503030403020204" pitchFamily="34" charset="0"/>
                      </a:endParaRPr>
                    </a:p>
                  </a:txBody>
                  <a:tcPr anchor="ctr">
                    <a:lnL>
                      <a:no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200" u="none" strike="noStrike" dirty="0">
                          <a:effectLst/>
                          <a:latin typeface="Source Sans Pro" panose="020B0503030403020204" pitchFamily="34" charset="0"/>
                          <a:ea typeface="Source Sans Pro" panose="020B0503030403020204" pitchFamily="34" charset="0"/>
                        </a:rPr>
                        <a:t>VA-10 – Jennifer Wexton</a:t>
                      </a:r>
                      <a:endParaRPr lang="en-US" sz="1200" b="1" i="0" u="none" strike="noStrike" dirty="0">
                        <a:solidFill>
                          <a:srgbClr val="333333"/>
                        </a:solidFill>
                        <a:effectLst/>
                        <a:latin typeface="Source Sans Pro" panose="020B0503030403020204" pitchFamily="34" charset="0"/>
                        <a:ea typeface="Source Sans Pro" panose="020B0503030403020204" pitchFamily="34" charset="0"/>
                      </a:endParaRPr>
                    </a:p>
                  </a:txBody>
                  <a:tcPr anchor="ctr">
                    <a:lnL>
                      <a:noFill/>
                    </a:lnL>
                    <a:lnR w="12700" cmpd="sng">
                      <a:solidFill>
                        <a:srgbClr val="00B4E1"/>
                      </a:solid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extLst>
                  <a:ext uri="{0D108BD9-81ED-4DB2-BD59-A6C34878D82A}">
                    <a16:rowId xmlns:a16="http://schemas.microsoft.com/office/drawing/2014/main" val="10011"/>
                  </a:ext>
                </a:extLst>
              </a:tr>
              <a:tr h="27432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200" u="none" strike="noStrike" dirty="0">
                          <a:effectLst/>
                          <a:latin typeface="Source Sans Pro" panose="020B0503030403020204" pitchFamily="34" charset="0"/>
                          <a:ea typeface="Source Sans Pro" panose="020B0503030403020204" pitchFamily="34" charset="0"/>
                        </a:rPr>
                        <a:t>FL-13 – Charlie Crist</a:t>
                      </a:r>
                      <a:endParaRPr lang="en-US" sz="1200" b="0" i="0" u="none" strike="noStrike" dirty="0">
                        <a:solidFill>
                          <a:srgbClr val="333333"/>
                        </a:solidFill>
                        <a:effectLst/>
                        <a:latin typeface="Source Sans Pro" panose="020B0503030403020204" pitchFamily="34" charset="0"/>
                        <a:ea typeface="Source Sans Pro" panose="020B0503030403020204" pitchFamily="34" charset="0"/>
                      </a:endParaRPr>
                    </a:p>
                  </a:txBody>
                  <a:tcPr anchor="ctr">
                    <a:lnL w="12700" cmpd="sng">
                      <a:solidFill>
                        <a:srgbClr val="00B4E1"/>
                      </a:solid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200" u="sng" strike="noStrike" dirty="0">
                          <a:effectLst/>
                          <a:latin typeface="Source Sans Pro" panose="020B0503030403020204" pitchFamily="34" charset="0"/>
                          <a:ea typeface="Source Sans Pro" panose="020B0503030403020204" pitchFamily="34" charset="0"/>
                        </a:rPr>
                        <a:t>MN-02 – Angie Craig</a:t>
                      </a:r>
                      <a:endParaRPr lang="en-US" sz="1200" b="1" i="0" u="sng" strike="noStrike" dirty="0">
                        <a:solidFill>
                          <a:srgbClr val="333333"/>
                        </a:solidFill>
                        <a:effectLst/>
                        <a:latin typeface="Source Sans Pro" panose="020B0503030403020204" pitchFamily="34" charset="0"/>
                        <a:ea typeface="Source Sans Pro" panose="020B0503030403020204" pitchFamily="34" charset="0"/>
                      </a:endParaRPr>
                    </a:p>
                  </a:txBody>
                  <a:tcPr anchor="ctr">
                    <a:lnL>
                      <a:no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u="sng" strike="noStrike" dirty="0">
                          <a:effectLst/>
                          <a:latin typeface="Source Sans Pro" panose="020B0503030403020204" pitchFamily="34" charset="0"/>
                          <a:ea typeface="Source Sans Pro" panose="020B0503030403020204" pitchFamily="34" charset="0"/>
                        </a:rPr>
                        <a:t>NY-19 – Antonio Delgado</a:t>
                      </a:r>
                      <a:endParaRPr lang="en-US" sz="1200" b="1" i="0" u="sng" strike="noStrike" dirty="0">
                        <a:solidFill>
                          <a:srgbClr val="333333"/>
                        </a:solidFill>
                        <a:effectLst/>
                        <a:latin typeface="Source Sans Pro" panose="020B0503030403020204" pitchFamily="34" charset="0"/>
                        <a:ea typeface="Source Sans Pro" panose="020B0503030403020204" pitchFamily="34" charset="0"/>
                      </a:endParaRPr>
                    </a:p>
                  </a:txBody>
                  <a:tcPr anchor="ctr">
                    <a:lnL>
                      <a:no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200" u="none" strike="noStrike" dirty="0">
                          <a:effectLst/>
                          <a:latin typeface="Source Sans Pro" panose="020B0503030403020204" pitchFamily="34" charset="0"/>
                          <a:ea typeface="Source Sans Pro" panose="020B0503030403020204" pitchFamily="34" charset="0"/>
                        </a:rPr>
                        <a:t>WA-08 – Kim Schrier</a:t>
                      </a:r>
                      <a:endParaRPr lang="en-US" sz="1200" b="1" i="0" u="none" strike="noStrike" dirty="0">
                        <a:solidFill>
                          <a:srgbClr val="333333"/>
                        </a:solidFill>
                        <a:effectLst/>
                        <a:latin typeface="Source Sans Pro" panose="020B0503030403020204" pitchFamily="34" charset="0"/>
                        <a:ea typeface="Source Sans Pro" panose="020B0503030403020204" pitchFamily="34" charset="0"/>
                      </a:endParaRPr>
                    </a:p>
                  </a:txBody>
                  <a:tcPr anchor="ctr">
                    <a:lnL>
                      <a:noFill/>
                    </a:lnL>
                    <a:lnR w="12700" cmpd="sng">
                      <a:solidFill>
                        <a:srgbClr val="00B4E1"/>
                      </a:solidFill>
                    </a:lnR>
                    <a:lnT w="12700" cmpd="sng">
                      <a:solidFill>
                        <a:srgbClr val="00B4E1"/>
                      </a:solidFill>
                    </a:lnT>
                    <a:lnB w="12700" cmpd="sng">
                      <a:solidFill>
                        <a:srgbClr val="00B4E1"/>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12"/>
                  </a:ext>
                </a:extLst>
              </a:tr>
              <a:tr h="27432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200" u="none" strike="noStrike" dirty="0">
                          <a:effectLst/>
                          <a:latin typeface="Source Sans Pro" panose="020B0503030403020204" pitchFamily="34" charset="0"/>
                          <a:ea typeface="Source Sans Pro" panose="020B0503030403020204" pitchFamily="34" charset="0"/>
                        </a:rPr>
                        <a:t>FL-26 – Debbie Mucarsel-Powell</a:t>
                      </a:r>
                      <a:endParaRPr lang="en-US" sz="1200" b="1" i="0" u="none" strike="noStrike" dirty="0">
                        <a:solidFill>
                          <a:srgbClr val="333333"/>
                        </a:solidFill>
                        <a:effectLst/>
                        <a:latin typeface="Source Sans Pro" panose="020B0503030403020204" pitchFamily="34" charset="0"/>
                        <a:ea typeface="Source Sans Pro" panose="020B0503030403020204" pitchFamily="34" charset="0"/>
                      </a:endParaRPr>
                    </a:p>
                  </a:txBody>
                  <a:tcPr anchor="ctr">
                    <a:lnL w="12700" cmpd="sng">
                      <a:solidFill>
                        <a:srgbClr val="00B4E1"/>
                      </a:solid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200" u="none" strike="noStrike" dirty="0">
                          <a:effectLst/>
                          <a:latin typeface="Source Sans Pro" panose="020B0503030403020204" pitchFamily="34" charset="0"/>
                          <a:ea typeface="Source Sans Pro" panose="020B0503030403020204" pitchFamily="34" charset="0"/>
                        </a:rPr>
                        <a:t>MN-03 – Dean Phillips</a:t>
                      </a:r>
                      <a:endParaRPr lang="en-US" sz="1200" b="1" i="0" u="none" strike="noStrike" dirty="0">
                        <a:solidFill>
                          <a:srgbClr val="333333"/>
                        </a:solidFill>
                        <a:effectLst/>
                        <a:latin typeface="Source Sans Pro" panose="020B0503030403020204" pitchFamily="34" charset="0"/>
                        <a:ea typeface="Source Sans Pro" panose="020B0503030403020204" pitchFamily="34" charset="0"/>
                      </a:endParaRPr>
                    </a:p>
                  </a:txBody>
                  <a:tcPr anchor="ctr">
                    <a:lnL>
                      <a:no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u="sng" strike="noStrike" dirty="0">
                          <a:effectLst/>
                          <a:latin typeface="Source Sans Pro" panose="020B0503030403020204" pitchFamily="34" charset="0"/>
                          <a:ea typeface="Source Sans Pro" panose="020B0503030403020204" pitchFamily="34" charset="0"/>
                        </a:rPr>
                        <a:t>NY-22 – Anthony Brindisi</a:t>
                      </a:r>
                      <a:endParaRPr lang="en-US" sz="1200" b="1" i="0" u="sng" strike="noStrike" dirty="0">
                        <a:solidFill>
                          <a:srgbClr val="333333"/>
                        </a:solidFill>
                        <a:effectLst/>
                        <a:latin typeface="Source Sans Pro" panose="020B0503030403020204" pitchFamily="34" charset="0"/>
                        <a:ea typeface="Source Sans Pro" panose="020B0503030403020204" pitchFamily="34" charset="0"/>
                      </a:endParaRPr>
                    </a:p>
                  </a:txBody>
                  <a:tcPr anchor="ctr">
                    <a:lnL>
                      <a:no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200" u="sng" strike="noStrike" dirty="0">
                          <a:effectLst/>
                          <a:latin typeface="Source Sans Pro" panose="020B0503030403020204" pitchFamily="34" charset="0"/>
                          <a:ea typeface="Source Sans Pro" panose="020B0503030403020204" pitchFamily="34" charset="0"/>
                        </a:rPr>
                        <a:t>WI-03 – Ron Kind</a:t>
                      </a:r>
                      <a:endParaRPr lang="en-US" sz="1200" b="0" i="0" u="sng" strike="noStrike" dirty="0">
                        <a:solidFill>
                          <a:srgbClr val="333333"/>
                        </a:solidFill>
                        <a:effectLst/>
                        <a:latin typeface="Source Sans Pro" panose="020B0503030403020204" pitchFamily="34" charset="0"/>
                        <a:ea typeface="Source Sans Pro" panose="020B0503030403020204" pitchFamily="34" charset="0"/>
                      </a:endParaRPr>
                    </a:p>
                  </a:txBody>
                  <a:tcPr anchor="ctr">
                    <a:lnL>
                      <a:noFill/>
                    </a:lnL>
                    <a:lnR w="12700" cmpd="sng">
                      <a:solidFill>
                        <a:srgbClr val="00B4E1"/>
                      </a:solidFill>
                    </a:lnR>
                    <a:lnT w="12700" cmpd="sng">
                      <a:solidFill>
                        <a:srgbClr val="00B4E1"/>
                      </a:solidFill>
                    </a:lnT>
                    <a:lnB w="12700" cmpd="sng">
                      <a:solidFill>
                        <a:srgbClr val="00B4E1"/>
                      </a:solidFill>
                    </a:lnB>
                    <a:lnTlToBr w="12700" cmpd="sng">
                      <a:noFill/>
                      <a:prstDash val="solid"/>
                    </a:lnTlToBr>
                    <a:lnBlToTr w="12700" cmpd="sng">
                      <a:noFill/>
                      <a:prstDash val="solid"/>
                    </a:lnBlToTr>
                    <a:solidFill>
                      <a:srgbClr val="00B4E1">
                        <a:tint val="20000"/>
                      </a:srgbClr>
                    </a:solidFill>
                  </a:tcPr>
                </a:tc>
                <a:extLst>
                  <a:ext uri="{0D108BD9-81ED-4DB2-BD59-A6C34878D82A}">
                    <a16:rowId xmlns:a16="http://schemas.microsoft.com/office/drawing/2014/main" val="10013"/>
                  </a:ext>
                </a:extLst>
              </a:tr>
              <a:tr h="27432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200" u="none" strike="noStrike" dirty="0">
                          <a:effectLst/>
                          <a:latin typeface="Source Sans Pro" panose="020B0503030403020204" pitchFamily="34" charset="0"/>
                          <a:ea typeface="Source Sans Pro" panose="020B0503030403020204" pitchFamily="34" charset="0"/>
                        </a:rPr>
                        <a:t>FL-27 – Donna Shalala</a:t>
                      </a:r>
                      <a:endParaRPr lang="en-US" sz="1200" b="1" i="0" u="none" strike="noStrike" dirty="0">
                        <a:solidFill>
                          <a:srgbClr val="333333"/>
                        </a:solidFill>
                        <a:effectLst/>
                        <a:latin typeface="Source Sans Pro" panose="020B0503030403020204" pitchFamily="34" charset="0"/>
                        <a:ea typeface="Source Sans Pro" panose="020B0503030403020204" pitchFamily="34" charset="0"/>
                      </a:endParaRPr>
                    </a:p>
                  </a:txBody>
                  <a:tcPr anchor="ctr">
                    <a:lnL w="12700" cmpd="sng">
                      <a:solidFill>
                        <a:srgbClr val="00B4E1"/>
                      </a:solid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en-US" sz="1200" u="sng" strike="noStrike" dirty="0">
                          <a:effectLst/>
                          <a:latin typeface="Source Sans Pro" panose="020B0503030403020204" pitchFamily="34" charset="0"/>
                          <a:ea typeface="Source Sans Pro" panose="020B0503030403020204" pitchFamily="34" charset="0"/>
                        </a:rPr>
                        <a:t>MN-07 – Collin Peterson</a:t>
                      </a:r>
                      <a:endParaRPr lang="en-US" sz="1200" b="0" i="0" u="sng" strike="noStrike" dirty="0">
                        <a:solidFill>
                          <a:srgbClr val="333333"/>
                        </a:solidFill>
                        <a:effectLst/>
                        <a:latin typeface="Source Sans Pro" panose="020B0503030403020204" pitchFamily="34" charset="0"/>
                        <a:ea typeface="Source Sans Pro" panose="020B0503030403020204" pitchFamily="34" charset="0"/>
                      </a:endParaRPr>
                    </a:p>
                  </a:txBody>
                  <a:tcPr anchor="ctr">
                    <a:lnL>
                      <a:no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200" u="sng" strike="noStrike" dirty="0">
                          <a:effectLst/>
                          <a:latin typeface="Source Sans Pro" panose="020B0503030403020204" pitchFamily="34" charset="0"/>
                          <a:ea typeface="Source Sans Pro" panose="020B0503030403020204" pitchFamily="34" charset="0"/>
                        </a:rPr>
                        <a:t>OK-05 – Kendra Horn</a:t>
                      </a:r>
                      <a:endParaRPr lang="en-US" sz="1200" b="1" i="0" u="sng" strike="noStrike" dirty="0">
                        <a:solidFill>
                          <a:srgbClr val="333333"/>
                        </a:solidFill>
                        <a:effectLst/>
                        <a:latin typeface="Source Sans Pro" panose="020B0503030403020204" pitchFamily="34" charset="0"/>
                        <a:ea typeface="Source Sans Pro" panose="020B0503030403020204" pitchFamily="34" charset="0"/>
                      </a:endParaRPr>
                    </a:p>
                  </a:txBody>
                  <a:tcPr anchor="ctr">
                    <a:lnL>
                      <a:noFill/>
                    </a:lnL>
                    <a:lnR>
                      <a:noFill/>
                    </a:lnR>
                    <a:lnT w="12700" cmpd="sng">
                      <a:solidFill>
                        <a:srgbClr val="00B4E1"/>
                      </a:solidFill>
                    </a:lnT>
                    <a:lnB w="12700" cmpd="sng">
                      <a:solidFill>
                        <a:srgbClr val="00B4E1"/>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en-US" sz="1200" b="1" i="0" u="sng" strike="noStrike" dirty="0">
                        <a:solidFill>
                          <a:srgbClr val="333333"/>
                        </a:solidFill>
                        <a:effectLst/>
                        <a:latin typeface="Source Sans Pro" panose="020B0503030403020204" pitchFamily="34" charset="0"/>
                        <a:ea typeface="Source Sans Pro" panose="020B0503030403020204" pitchFamily="34" charset="0"/>
                      </a:endParaRPr>
                    </a:p>
                  </a:txBody>
                  <a:tcPr anchor="ctr">
                    <a:lnL>
                      <a:noFill/>
                    </a:lnL>
                    <a:lnR w="12700" cmpd="sng">
                      <a:solidFill>
                        <a:srgbClr val="00B4E1"/>
                      </a:solidFill>
                    </a:lnR>
                    <a:lnT w="12700" cmpd="sng">
                      <a:solidFill>
                        <a:srgbClr val="00B4E1"/>
                      </a:solidFill>
                    </a:lnT>
                    <a:lnB w="12700" cmpd="sng">
                      <a:solidFill>
                        <a:srgbClr val="00B4E1"/>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15844634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7E8BFAAD-D40B-634D-8FAD-6CB9DFD6300C}"/>
              </a:ext>
            </a:extLst>
          </p:cNvPr>
          <p:cNvSpPr>
            <a:spLocks noGrp="1"/>
          </p:cNvSpPr>
          <p:nvPr>
            <p:ph type="title"/>
          </p:nvPr>
        </p:nvSpPr>
        <p:spPr>
          <a:xfrm>
            <a:off x="838200" y="227755"/>
            <a:ext cx="10515600" cy="1325563"/>
          </a:xfrm>
        </p:spPr>
        <p:txBody>
          <a:bodyPr/>
          <a:lstStyle/>
          <a:p>
            <a:r>
              <a:rPr lang="en-US" b="1" dirty="0"/>
              <a:t>Travis Johnson</a:t>
            </a:r>
          </a:p>
        </p:txBody>
      </p:sp>
      <p:sp>
        <p:nvSpPr>
          <p:cNvPr id="4" name="Content Placeholder 3">
            <a:extLst>
              <a:ext uri="{FF2B5EF4-FFF2-40B4-BE49-F238E27FC236}">
                <a16:creationId xmlns:a16="http://schemas.microsoft.com/office/drawing/2014/main" id="{3CF95E90-F137-EC42-9124-0971C36C6772}"/>
              </a:ext>
            </a:extLst>
          </p:cNvPr>
          <p:cNvSpPr>
            <a:spLocks noGrp="1"/>
          </p:cNvSpPr>
          <p:nvPr>
            <p:ph idx="1"/>
          </p:nvPr>
        </p:nvSpPr>
        <p:spPr>
          <a:xfrm>
            <a:off x="838200" y="1385888"/>
            <a:ext cx="8031480" cy="4351338"/>
          </a:xfrm>
        </p:spPr>
        <p:txBody>
          <a:bodyPr>
            <a:normAutofit fontScale="25000" lnSpcReduction="20000"/>
          </a:bodyPr>
          <a:lstStyle/>
          <a:p>
            <a:pPr marL="0" indent="0">
              <a:lnSpc>
                <a:spcPct val="100000"/>
              </a:lnSpc>
              <a:spcBef>
                <a:spcPts val="0"/>
              </a:spcBef>
              <a:buNone/>
            </a:pPr>
            <a:r>
              <a:rPr lang="en-US" sz="6400" b="1" dirty="0"/>
              <a:t>Travis Johnson</a:t>
            </a:r>
          </a:p>
          <a:p>
            <a:pPr marL="0" indent="0">
              <a:lnSpc>
                <a:spcPct val="100000"/>
              </a:lnSpc>
              <a:spcBef>
                <a:spcPts val="0"/>
              </a:spcBef>
              <a:buNone/>
            </a:pPr>
            <a:r>
              <a:rPr lang="en-US" sz="6400" b="1" dirty="0"/>
              <a:t>Principal</a:t>
            </a:r>
          </a:p>
          <a:p>
            <a:pPr marL="0" indent="0">
              <a:lnSpc>
                <a:spcPct val="100000"/>
              </a:lnSpc>
              <a:spcBef>
                <a:spcPts val="0"/>
              </a:spcBef>
              <a:buNone/>
            </a:pPr>
            <a:r>
              <a:rPr lang="en-US" sz="6400" b="1" dirty="0"/>
              <a:t>tjohnson@1607strategies.com</a:t>
            </a:r>
            <a:endParaRPr lang="en-US" sz="6400" dirty="0"/>
          </a:p>
          <a:p>
            <a:pPr marL="0" indent="0">
              <a:lnSpc>
                <a:spcPct val="100000"/>
              </a:lnSpc>
              <a:spcBef>
                <a:spcPts val="0"/>
              </a:spcBef>
              <a:buNone/>
            </a:pPr>
            <a:r>
              <a:rPr lang="en-US" sz="6400" b="1" dirty="0"/>
              <a:t>Direct: (202) 230-1203</a:t>
            </a:r>
          </a:p>
          <a:p>
            <a:pPr marL="0" indent="0">
              <a:lnSpc>
                <a:spcPct val="100000"/>
              </a:lnSpc>
              <a:spcBef>
                <a:spcPts val="0"/>
              </a:spcBef>
              <a:buNone/>
            </a:pPr>
            <a:r>
              <a:rPr lang="en-US" sz="6400" b="1" dirty="0"/>
              <a:t>www.1607strategies.com</a:t>
            </a:r>
          </a:p>
          <a:p>
            <a:pPr marL="0" indent="0">
              <a:buNone/>
            </a:pPr>
            <a:r>
              <a:rPr lang="en-US" sz="6400" dirty="0"/>
              <a:t>Travis Johnson has 15 years of leadership experience on Capitol Hill working with prominent members of the House Financial Services Committee and Senate Banking Committee. Since 2016, he has worked with small to Fortune 500 companies and trade associations across banking and finance, insurance, and transportation. Throughout his career, Travis has demonstrated an ability to pass niche issues through a challenging political environment on Capitol Hill. He currently leads government affairs consulting firm 1607 Strategies.</a:t>
            </a:r>
          </a:p>
          <a:p>
            <a:pPr marL="0" indent="0">
              <a:buNone/>
            </a:pPr>
            <a:r>
              <a:rPr lang="en-US" sz="6400" dirty="0"/>
              <a:t>Travis works with companies with traditional and unique business models on issues such as fintech, marketplace lending, cryptocurrency, payment systems, banking regulatory reform, financial services, tax, and securities. He also has experience with terrorism risk insurance, flood insurance, and corporate governance issues. Travis has extensive experience advocating for tax policy changes and banking regulatory reform in Congress, including the implementation of regulatory actions.</a:t>
            </a:r>
          </a:p>
          <a:p>
            <a:pPr marL="0" indent="0">
              <a:buNone/>
            </a:pPr>
            <a:r>
              <a:rPr lang="en-US" sz="6400" dirty="0"/>
              <a:t>As a result of his years in Congress, Travis has extensive relationships in Congress, the administration, and with federal banking regulators. This includes but is not limited to the FDIC, SEC, Federal Reserve, CFTC, OCC, and Export-Import Bank.</a:t>
            </a:r>
          </a:p>
          <a:p>
            <a:pPr marL="0" indent="0">
              <a:buNone/>
            </a:pPr>
            <a:r>
              <a:rPr lang="en-US" sz="6400" dirty="0"/>
              <a:t>Travis was Deputy Chief of Staff to a senior member of the Senate Banking Committee, David Vitter (R-LA) and formed a reputation of bringing together bipartisan partnerships to get things accomplished on Capitol Hill. In addition to his top position in the Senate, Travis also served former Rep. Tom Price (R-GA) handling a portfolio of top relevant issues of the day.</a:t>
            </a:r>
          </a:p>
          <a:p>
            <a:pPr marL="0" indent="0">
              <a:buNone/>
            </a:pPr>
            <a:endParaRPr lang="en-US" sz="1000" dirty="0"/>
          </a:p>
        </p:txBody>
      </p:sp>
      <p:sp>
        <p:nvSpPr>
          <p:cNvPr id="5" name="Footer Placeholder 4">
            <a:extLst>
              <a:ext uri="{FF2B5EF4-FFF2-40B4-BE49-F238E27FC236}">
                <a16:creationId xmlns:a16="http://schemas.microsoft.com/office/drawing/2014/main" id="{25B77290-7B83-2441-85D8-18DF091A04F1}"/>
              </a:ext>
            </a:extLst>
          </p:cNvPr>
          <p:cNvSpPr>
            <a:spLocks noGrp="1"/>
          </p:cNvSpPr>
          <p:nvPr>
            <p:ph type="ftr" sz="quarter" idx="11"/>
          </p:nvPr>
        </p:nvSpPr>
        <p:spPr/>
        <p:txBody>
          <a:bodyPr/>
          <a:lstStyle/>
          <a:p>
            <a:r>
              <a:rPr lang="en-US"/>
              <a:t>January 6, 2020 | This Information is Confidential and Proprietary</a:t>
            </a:r>
          </a:p>
        </p:txBody>
      </p:sp>
      <p:pic>
        <p:nvPicPr>
          <p:cNvPr id="7" name="Picture 6">
            <a:extLst>
              <a:ext uri="{FF2B5EF4-FFF2-40B4-BE49-F238E27FC236}">
                <a16:creationId xmlns:a16="http://schemas.microsoft.com/office/drawing/2014/main" id="{5AA88DD7-997F-48ED-8F67-F45933CA779B}"/>
              </a:ext>
            </a:extLst>
          </p:cNvPr>
          <p:cNvPicPr/>
          <p:nvPr/>
        </p:nvPicPr>
        <p:blipFill>
          <a:blip r:embed="rId2"/>
          <a:stretch>
            <a:fillRect/>
          </a:stretch>
        </p:blipFill>
        <p:spPr>
          <a:xfrm>
            <a:off x="9324340" y="2183642"/>
            <a:ext cx="2029460" cy="2023110"/>
          </a:xfrm>
          <a:prstGeom prst="rect">
            <a:avLst/>
          </a:prstGeom>
        </p:spPr>
      </p:pic>
    </p:spTree>
    <p:extLst>
      <p:ext uri="{BB962C8B-B14F-4D97-AF65-F5344CB8AC3E}">
        <p14:creationId xmlns:p14="http://schemas.microsoft.com/office/powerpoint/2010/main" val="1507426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BFD6F-D581-D94D-85BD-F1EF219304A6}"/>
              </a:ext>
            </a:extLst>
          </p:cNvPr>
          <p:cNvSpPr>
            <a:spLocks noGrp="1"/>
          </p:cNvSpPr>
          <p:nvPr>
            <p:ph type="title"/>
          </p:nvPr>
        </p:nvSpPr>
        <p:spPr>
          <a:xfrm>
            <a:off x="527957" y="84638"/>
            <a:ext cx="10515600" cy="1325563"/>
          </a:xfrm>
        </p:spPr>
        <p:txBody>
          <a:bodyPr>
            <a:normAutofit/>
          </a:bodyPr>
          <a:lstStyle/>
          <a:p>
            <a:r>
              <a:rPr lang="en-US" sz="5000" b="1" dirty="0"/>
              <a:t>New Senator/Committee Make-Up</a:t>
            </a:r>
          </a:p>
        </p:txBody>
      </p:sp>
      <p:sp>
        <p:nvSpPr>
          <p:cNvPr id="3" name="Content Placeholder 2">
            <a:extLst>
              <a:ext uri="{FF2B5EF4-FFF2-40B4-BE49-F238E27FC236}">
                <a16:creationId xmlns:a16="http://schemas.microsoft.com/office/drawing/2014/main" id="{D0AA4E36-E030-594F-BFF2-FA3D4675EFFF}"/>
              </a:ext>
            </a:extLst>
          </p:cNvPr>
          <p:cNvSpPr>
            <a:spLocks noGrp="1"/>
          </p:cNvSpPr>
          <p:nvPr>
            <p:ph idx="1"/>
          </p:nvPr>
        </p:nvSpPr>
        <p:spPr>
          <a:xfrm>
            <a:off x="472748" y="1691522"/>
            <a:ext cx="6461185" cy="3966669"/>
          </a:xfrm>
        </p:spPr>
        <p:txBody>
          <a:bodyPr>
            <a:noAutofit/>
          </a:bodyPr>
          <a:lstStyle/>
          <a:p>
            <a:pPr marL="0" indent="0">
              <a:buNone/>
            </a:pPr>
            <a:r>
              <a:rPr lang="en-US" sz="3600" b="1" dirty="0"/>
              <a:t>New Committee Membership:</a:t>
            </a:r>
          </a:p>
          <a:p>
            <a:pPr marL="0" indent="0">
              <a:buNone/>
            </a:pPr>
            <a:endParaRPr lang="en-US" sz="1800" dirty="0"/>
          </a:p>
          <a:p>
            <a:pPr lvl="1"/>
            <a:r>
              <a:rPr lang="en-US" sz="3600" dirty="0"/>
              <a:t>Finance - </a:t>
            </a:r>
            <a:r>
              <a:rPr lang="en-US" sz="3600" dirty="0" err="1"/>
              <a:t>Sasse</a:t>
            </a:r>
            <a:r>
              <a:rPr lang="en-US" sz="3600" dirty="0"/>
              <a:t> (R-NE)</a:t>
            </a:r>
          </a:p>
          <a:p>
            <a:pPr lvl="1"/>
            <a:r>
              <a:rPr lang="en-US" sz="3600" dirty="0"/>
              <a:t>HELP - ?</a:t>
            </a:r>
          </a:p>
          <a:p>
            <a:pPr lvl="1"/>
            <a:r>
              <a:rPr lang="en-US" sz="3600" dirty="0"/>
              <a:t>Veteran’s Affairs - ?</a:t>
            </a:r>
          </a:p>
          <a:p>
            <a:pPr lvl="1"/>
            <a:r>
              <a:rPr lang="en-US" sz="3600" dirty="0"/>
              <a:t>Ethics - ?</a:t>
            </a:r>
          </a:p>
          <a:p>
            <a:pPr lvl="1"/>
            <a:r>
              <a:rPr lang="en-US" sz="3600" dirty="0"/>
              <a:t>Foreign Relations - ?</a:t>
            </a:r>
          </a:p>
        </p:txBody>
      </p:sp>
      <p:sp>
        <p:nvSpPr>
          <p:cNvPr id="4" name="Footer Placeholder 3">
            <a:extLst>
              <a:ext uri="{FF2B5EF4-FFF2-40B4-BE49-F238E27FC236}">
                <a16:creationId xmlns:a16="http://schemas.microsoft.com/office/drawing/2014/main" id="{2DBCC339-4541-7848-819D-44A80512A198}"/>
              </a:ext>
            </a:extLst>
          </p:cNvPr>
          <p:cNvSpPr>
            <a:spLocks noGrp="1"/>
          </p:cNvSpPr>
          <p:nvPr>
            <p:ph type="ftr" sz="quarter" idx="11"/>
          </p:nvPr>
        </p:nvSpPr>
        <p:spPr/>
        <p:txBody>
          <a:bodyPr/>
          <a:lstStyle/>
          <a:p>
            <a:r>
              <a:rPr lang="en-US"/>
              <a:t>January 6, 2020 | This Information is Confidential and Proprietary</a:t>
            </a:r>
          </a:p>
        </p:txBody>
      </p:sp>
      <p:sp>
        <p:nvSpPr>
          <p:cNvPr id="6" name="TextBox 5">
            <a:extLst>
              <a:ext uri="{FF2B5EF4-FFF2-40B4-BE49-F238E27FC236}">
                <a16:creationId xmlns:a16="http://schemas.microsoft.com/office/drawing/2014/main" id="{BED4DFCC-3EA8-DC43-9789-124A497E5C87}"/>
              </a:ext>
            </a:extLst>
          </p:cNvPr>
          <p:cNvSpPr txBox="1"/>
          <p:nvPr/>
        </p:nvSpPr>
        <p:spPr>
          <a:xfrm>
            <a:off x="6867390" y="4538191"/>
            <a:ext cx="5213083" cy="430887"/>
          </a:xfrm>
          <a:prstGeom prst="rect">
            <a:avLst/>
          </a:prstGeom>
          <a:noFill/>
        </p:spPr>
        <p:txBody>
          <a:bodyPr wrap="square" rtlCol="0">
            <a:spAutoFit/>
          </a:bodyPr>
          <a:lstStyle/>
          <a:p>
            <a:r>
              <a:rPr lang="en-US" sz="2200" b="1" dirty="0">
                <a:latin typeface="Source Sans Pro" panose="020B0503030403020204" pitchFamily="34" charset="0"/>
                <a:ea typeface="Source Sans Pro" panose="020B0503030403020204" pitchFamily="34" charset="0"/>
              </a:rPr>
              <a:t>Senator-designate</a:t>
            </a:r>
            <a:r>
              <a:rPr lang="en-US" sz="2200" dirty="0">
                <a:latin typeface="Source Sans Pro" panose="020B0503030403020204" pitchFamily="34" charset="0"/>
                <a:ea typeface="Source Sans Pro" panose="020B0503030403020204" pitchFamily="34" charset="0"/>
              </a:rPr>
              <a:t> </a:t>
            </a:r>
            <a:r>
              <a:rPr lang="en-US" sz="2200" b="1" dirty="0">
                <a:latin typeface="Source Sans Pro" panose="020B0503030403020204" pitchFamily="34" charset="0"/>
                <a:ea typeface="Source Sans Pro" panose="020B0503030403020204" pitchFamily="34" charset="0"/>
              </a:rPr>
              <a:t>Kelly Loeffler (GA-R) </a:t>
            </a:r>
          </a:p>
        </p:txBody>
      </p:sp>
      <p:pic>
        <p:nvPicPr>
          <p:cNvPr id="8" name="Picture 7">
            <a:extLst>
              <a:ext uri="{FF2B5EF4-FFF2-40B4-BE49-F238E27FC236}">
                <a16:creationId xmlns:a16="http://schemas.microsoft.com/office/drawing/2014/main" id="{37020579-981B-9345-B1DE-F29C80D90447}"/>
              </a:ext>
            </a:extLst>
          </p:cNvPr>
          <p:cNvPicPr>
            <a:picLocks noChangeAspect="1"/>
          </p:cNvPicPr>
          <p:nvPr/>
        </p:nvPicPr>
        <p:blipFill>
          <a:blip r:embed="rId3"/>
          <a:stretch>
            <a:fillRect/>
          </a:stretch>
        </p:blipFill>
        <p:spPr>
          <a:xfrm>
            <a:off x="8203932" y="1713901"/>
            <a:ext cx="2540000" cy="2540000"/>
          </a:xfrm>
          <a:prstGeom prst="rect">
            <a:avLst/>
          </a:prstGeom>
        </p:spPr>
      </p:pic>
    </p:spTree>
    <p:extLst>
      <p:ext uri="{BB962C8B-B14F-4D97-AF65-F5344CB8AC3E}">
        <p14:creationId xmlns:p14="http://schemas.microsoft.com/office/powerpoint/2010/main" val="26731373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7D827F-661B-414F-8039-AC53909BF2A7}"/>
              </a:ext>
            </a:extLst>
          </p:cNvPr>
          <p:cNvSpPr>
            <a:spLocks noGrp="1"/>
          </p:cNvSpPr>
          <p:nvPr>
            <p:ph type="title"/>
          </p:nvPr>
        </p:nvSpPr>
        <p:spPr>
          <a:xfrm>
            <a:off x="838200" y="124824"/>
            <a:ext cx="10515600" cy="1325563"/>
          </a:xfrm>
        </p:spPr>
        <p:txBody>
          <a:bodyPr>
            <a:normAutofit/>
          </a:bodyPr>
          <a:lstStyle/>
          <a:p>
            <a:r>
              <a:rPr lang="en-US" sz="5000" b="1" dirty="0"/>
              <a:t>Susan Zook</a:t>
            </a:r>
          </a:p>
        </p:txBody>
      </p:sp>
      <p:sp>
        <p:nvSpPr>
          <p:cNvPr id="10" name="Content Placeholder 9">
            <a:extLst>
              <a:ext uri="{FF2B5EF4-FFF2-40B4-BE49-F238E27FC236}">
                <a16:creationId xmlns:a16="http://schemas.microsoft.com/office/drawing/2014/main" id="{29C6A4F5-2D97-4147-A414-E668C5516AEA}"/>
              </a:ext>
            </a:extLst>
          </p:cNvPr>
          <p:cNvSpPr>
            <a:spLocks noGrp="1"/>
          </p:cNvSpPr>
          <p:nvPr>
            <p:ph idx="1"/>
          </p:nvPr>
        </p:nvSpPr>
        <p:spPr>
          <a:xfrm>
            <a:off x="838200" y="1283176"/>
            <a:ext cx="7848600" cy="4351338"/>
          </a:xfrm>
        </p:spPr>
        <p:txBody>
          <a:bodyPr>
            <a:normAutofit fontScale="25000" lnSpcReduction="20000"/>
          </a:bodyPr>
          <a:lstStyle/>
          <a:p>
            <a:pPr marL="0" indent="0">
              <a:lnSpc>
                <a:spcPct val="100000"/>
              </a:lnSpc>
              <a:spcBef>
                <a:spcPts val="0"/>
              </a:spcBef>
              <a:buNone/>
            </a:pPr>
            <a:r>
              <a:rPr lang="en-US" sz="6400" b="1" dirty="0"/>
              <a:t>Susan Zook</a:t>
            </a:r>
          </a:p>
          <a:p>
            <a:pPr marL="0" indent="0">
              <a:lnSpc>
                <a:spcPct val="100000"/>
              </a:lnSpc>
              <a:spcBef>
                <a:spcPts val="0"/>
              </a:spcBef>
              <a:buNone/>
            </a:pPr>
            <a:r>
              <a:rPr lang="en-US" sz="6400" b="1" dirty="0"/>
              <a:t>Principal</a:t>
            </a:r>
          </a:p>
          <a:p>
            <a:pPr marL="0" indent="0">
              <a:lnSpc>
                <a:spcPct val="100000"/>
              </a:lnSpc>
              <a:spcBef>
                <a:spcPts val="0"/>
              </a:spcBef>
              <a:buNone/>
            </a:pPr>
            <a:r>
              <a:rPr lang="en-US" sz="6400" b="1" dirty="0"/>
              <a:t>Mason Street Consulting, LLC</a:t>
            </a:r>
          </a:p>
          <a:p>
            <a:pPr marL="0" indent="0">
              <a:lnSpc>
                <a:spcPct val="100000"/>
              </a:lnSpc>
              <a:spcBef>
                <a:spcPts val="0"/>
              </a:spcBef>
              <a:buNone/>
            </a:pPr>
            <a:r>
              <a:rPr lang="en-US" sz="6400" b="1" dirty="0"/>
              <a:t>(202) 215-1936</a:t>
            </a:r>
          </a:p>
          <a:p>
            <a:pPr marL="0" indent="0">
              <a:lnSpc>
                <a:spcPct val="100000"/>
              </a:lnSpc>
              <a:spcBef>
                <a:spcPts val="0"/>
              </a:spcBef>
              <a:buNone/>
            </a:pPr>
            <a:r>
              <a:rPr lang="en-US" sz="6400" b="1" dirty="0" err="1"/>
              <a:t>susan@masonstreetllc.com</a:t>
            </a:r>
            <a:endParaRPr lang="en-US" sz="6400" b="1" dirty="0"/>
          </a:p>
          <a:p>
            <a:pPr marL="0" indent="0">
              <a:lnSpc>
                <a:spcPct val="100000"/>
              </a:lnSpc>
              <a:spcBef>
                <a:spcPts val="0"/>
              </a:spcBef>
              <a:buNone/>
            </a:pPr>
            <a:r>
              <a:rPr lang="en-US" sz="6400" b="1" dirty="0" err="1"/>
              <a:t>www.masonstreetllc.com</a:t>
            </a:r>
            <a:endParaRPr lang="en-US" sz="6400" b="1" dirty="0"/>
          </a:p>
          <a:p>
            <a:pPr marL="0" indent="0">
              <a:lnSpc>
                <a:spcPct val="100000"/>
              </a:lnSpc>
              <a:spcBef>
                <a:spcPts val="0"/>
              </a:spcBef>
              <a:buNone/>
            </a:pPr>
            <a:endParaRPr lang="en-US" sz="6400" b="1" dirty="0"/>
          </a:p>
          <a:p>
            <a:pPr marL="0" indent="0">
              <a:lnSpc>
                <a:spcPct val="100000"/>
              </a:lnSpc>
              <a:spcBef>
                <a:spcPts val="0"/>
              </a:spcBef>
              <a:buNone/>
            </a:pPr>
            <a:r>
              <a:rPr lang="en-US" sz="6400" dirty="0"/>
              <a:t>As principal at Mason Street Consulting, Susan is a leading authority in understanding the intersection of business development and health care policy. She has nearly two decades of experience developing and advancing health policy initiatives on Capitol Hill and working with companies to achieve their advocacy and business goals.</a:t>
            </a:r>
            <a:br>
              <a:rPr lang="en-US" sz="6400" dirty="0"/>
            </a:br>
            <a:br>
              <a:rPr lang="en-US" sz="6400" dirty="0"/>
            </a:br>
            <a:r>
              <a:rPr lang="en-US" sz="6400" dirty="0"/>
              <a:t>Prior to founding Mason Street Consulting, Susan served as health care policy advisor to Chairman Mike Crapo- senior member of the Senate Finance Committee. The Senator has been a leading voice and champion for both the Medicare Advantage program, and private sector innovation in the health care space. She also has worked for senior member of the House Energy and Commerce Committee.</a:t>
            </a:r>
            <a:br>
              <a:rPr lang="en-US" sz="6400" dirty="0"/>
            </a:br>
            <a:r>
              <a:rPr lang="en-US" sz="6400" dirty="0"/>
              <a:t>​</a:t>
            </a:r>
            <a:br>
              <a:rPr lang="en-US" sz="6400" dirty="0"/>
            </a:br>
            <a:r>
              <a:rPr lang="en-US" sz="6400" dirty="0"/>
              <a:t>Through her experience and network, Susan drives results for her clients, their partners, and the patients they serve. She has advised a wide range of health care stakeholders including heading the Government Affairs department for Fortune 500 insurance giant Aetna, as they navigated through the challenging ACA exchange environment and spearheaded one of the (then) largest health care mergers in nation’s history. She has represented hospitals, large multinational healthcare systems, commercial insurers, Medicare Advantage insurers, large health trade associations and small innovative startup health care companies.  </a:t>
            </a:r>
            <a:endParaRPr lang="en-US" sz="6400" b="1" dirty="0"/>
          </a:p>
          <a:p>
            <a:pPr marL="0" indent="0">
              <a:buNone/>
            </a:pPr>
            <a:endParaRPr lang="en-US" sz="1050" dirty="0"/>
          </a:p>
        </p:txBody>
      </p:sp>
      <p:sp>
        <p:nvSpPr>
          <p:cNvPr id="5" name="Footer Placeholder 4">
            <a:extLst>
              <a:ext uri="{FF2B5EF4-FFF2-40B4-BE49-F238E27FC236}">
                <a16:creationId xmlns:a16="http://schemas.microsoft.com/office/drawing/2014/main" id="{25B77290-7B83-2441-85D8-18DF091A04F1}"/>
              </a:ext>
            </a:extLst>
          </p:cNvPr>
          <p:cNvSpPr>
            <a:spLocks noGrp="1"/>
          </p:cNvSpPr>
          <p:nvPr>
            <p:ph type="ftr" sz="quarter" idx="11"/>
          </p:nvPr>
        </p:nvSpPr>
        <p:spPr/>
        <p:txBody>
          <a:bodyPr/>
          <a:lstStyle/>
          <a:p>
            <a:r>
              <a:rPr lang="en-US"/>
              <a:t>January 6, 2020 | This Information is Confidential and Proprietary</a:t>
            </a:r>
          </a:p>
        </p:txBody>
      </p:sp>
      <p:pic>
        <p:nvPicPr>
          <p:cNvPr id="9" name="Picture 8">
            <a:extLst>
              <a:ext uri="{FF2B5EF4-FFF2-40B4-BE49-F238E27FC236}">
                <a16:creationId xmlns:a16="http://schemas.microsoft.com/office/drawing/2014/main" id="{B81B3BFF-9131-F74F-945C-6AE8CB21C057}"/>
              </a:ext>
            </a:extLst>
          </p:cNvPr>
          <p:cNvPicPr>
            <a:picLocks noChangeAspect="1"/>
          </p:cNvPicPr>
          <p:nvPr/>
        </p:nvPicPr>
        <p:blipFill>
          <a:blip r:embed="rId3"/>
          <a:stretch>
            <a:fillRect/>
          </a:stretch>
        </p:blipFill>
        <p:spPr>
          <a:xfrm>
            <a:off x="9067800" y="1528445"/>
            <a:ext cx="1905000" cy="3860800"/>
          </a:xfrm>
          <a:prstGeom prst="rect">
            <a:avLst/>
          </a:prstGeom>
        </p:spPr>
      </p:pic>
      <p:pic>
        <p:nvPicPr>
          <p:cNvPr id="2" name="Picture 1">
            <a:extLst>
              <a:ext uri="{FF2B5EF4-FFF2-40B4-BE49-F238E27FC236}">
                <a16:creationId xmlns:a16="http://schemas.microsoft.com/office/drawing/2014/main" id="{6A9EB7F6-C668-3441-B6AB-DF80CA383F89}"/>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00832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3043E-0C0D-5242-B020-E71AFA3F5A93}"/>
              </a:ext>
            </a:extLst>
          </p:cNvPr>
          <p:cNvSpPr>
            <a:spLocks noGrp="1"/>
          </p:cNvSpPr>
          <p:nvPr>
            <p:ph type="title"/>
          </p:nvPr>
        </p:nvSpPr>
        <p:spPr>
          <a:xfrm>
            <a:off x="532614" y="88003"/>
            <a:ext cx="10515600" cy="1325563"/>
          </a:xfrm>
        </p:spPr>
        <p:txBody>
          <a:bodyPr>
            <a:normAutofit/>
          </a:bodyPr>
          <a:lstStyle/>
          <a:p>
            <a:r>
              <a:rPr lang="en-US" sz="5000" b="1" dirty="0"/>
              <a:t>Impeachment Trial</a:t>
            </a:r>
          </a:p>
        </p:txBody>
      </p:sp>
      <p:sp>
        <p:nvSpPr>
          <p:cNvPr id="3" name="Content Placeholder 2">
            <a:extLst>
              <a:ext uri="{FF2B5EF4-FFF2-40B4-BE49-F238E27FC236}">
                <a16:creationId xmlns:a16="http://schemas.microsoft.com/office/drawing/2014/main" id="{6881257C-DBBA-1140-9257-4B469D693C6F}"/>
              </a:ext>
            </a:extLst>
          </p:cNvPr>
          <p:cNvSpPr>
            <a:spLocks noGrp="1"/>
          </p:cNvSpPr>
          <p:nvPr>
            <p:ph idx="1"/>
          </p:nvPr>
        </p:nvSpPr>
        <p:spPr>
          <a:xfrm>
            <a:off x="532614" y="1142998"/>
            <a:ext cx="9117572" cy="4969111"/>
          </a:xfrm>
        </p:spPr>
        <p:txBody>
          <a:bodyPr>
            <a:normAutofit fontScale="55000" lnSpcReduction="20000"/>
          </a:bodyPr>
          <a:lstStyle/>
          <a:p>
            <a:pPr marL="0" indent="0">
              <a:lnSpc>
                <a:spcPct val="100000"/>
              </a:lnSpc>
              <a:spcBef>
                <a:spcPts val="0"/>
              </a:spcBef>
              <a:buNone/>
            </a:pPr>
            <a:r>
              <a:rPr lang="en-US" sz="2900" b="1" dirty="0">
                <a:solidFill>
                  <a:srgbClr val="002060"/>
                </a:solidFill>
                <a:cs typeface="Arial" panose="020B0604020202020204" pitchFamily="34" charset="0"/>
              </a:rPr>
              <a:t>Here are a few things to remember in the run up to a Senate trial on the articles of impeachment poised to pass the House this week, and why the trial isn’t expected to last long:</a:t>
            </a:r>
          </a:p>
          <a:p>
            <a:pPr marL="0" indent="0">
              <a:lnSpc>
                <a:spcPct val="100000"/>
              </a:lnSpc>
              <a:spcBef>
                <a:spcPts val="0"/>
              </a:spcBef>
              <a:buNone/>
            </a:pPr>
            <a:endParaRPr lang="en-US" sz="2900" dirty="0">
              <a:cs typeface="Arial" panose="020B0604020202020204" pitchFamily="34" charset="0"/>
            </a:endParaRPr>
          </a:p>
          <a:p>
            <a:pPr>
              <a:lnSpc>
                <a:spcPct val="100000"/>
              </a:lnSpc>
              <a:spcBef>
                <a:spcPts val="0"/>
              </a:spcBef>
            </a:pPr>
            <a:r>
              <a:rPr lang="en-US" sz="2900" dirty="0">
                <a:cs typeface="Arial" panose="020B0604020202020204" pitchFamily="34" charset="0"/>
              </a:rPr>
              <a:t>Any Senator may make a non-debatable motion (51 votes to pass) to enter closed session;</a:t>
            </a:r>
          </a:p>
          <a:p>
            <a:pPr marL="0" indent="0">
              <a:lnSpc>
                <a:spcPct val="100000"/>
              </a:lnSpc>
              <a:spcBef>
                <a:spcPts val="0"/>
              </a:spcBef>
              <a:buNone/>
            </a:pPr>
            <a:endParaRPr lang="en-US" sz="2900" dirty="0">
              <a:cs typeface="Arial" panose="020B0604020202020204" pitchFamily="34" charset="0"/>
            </a:endParaRPr>
          </a:p>
          <a:p>
            <a:pPr>
              <a:lnSpc>
                <a:spcPct val="100000"/>
              </a:lnSpc>
              <a:spcBef>
                <a:spcPts val="0"/>
              </a:spcBef>
            </a:pPr>
            <a:r>
              <a:rPr lang="en-US" sz="2900" dirty="0">
                <a:cs typeface="Arial" panose="020B0604020202020204" pitchFamily="34" charset="0"/>
              </a:rPr>
              <a:t>Senators can not speak on the Senate floor during the trial (except for sessions closed to the public);</a:t>
            </a:r>
          </a:p>
          <a:p>
            <a:pPr>
              <a:lnSpc>
                <a:spcPct val="100000"/>
              </a:lnSpc>
              <a:spcBef>
                <a:spcPts val="0"/>
              </a:spcBef>
            </a:pPr>
            <a:endParaRPr lang="en-US" sz="2900" dirty="0">
              <a:cs typeface="Arial" panose="020B0604020202020204" pitchFamily="34" charset="0"/>
            </a:endParaRPr>
          </a:p>
          <a:p>
            <a:pPr>
              <a:lnSpc>
                <a:spcPct val="100000"/>
              </a:lnSpc>
              <a:spcBef>
                <a:spcPts val="0"/>
              </a:spcBef>
            </a:pPr>
            <a:r>
              <a:rPr lang="en-US" sz="2900" dirty="0">
                <a:cs typeface="Arial" panose="020B0604020202020204" pitchFamily="34" charset="0"/>
              </a:rPr>
              <a:t>Senators must be in their desk during the trial, &amp; per Senate rules will start at noon Monday through Saturday until it is finished;</a:t>
            </a:r>
          </a:p>
          <a:p>
            <a:pPr>
              <a:lnSpc>
                <a:spcPct val="100000"/>
              </a:lnSpc>
              <a:spcBef>
                <a:spcPts val="0"/>
              </a:spcBef>
            </a:pPr>
            <a:endParaRPr lang="en-US" sz="2900" dirty="0">
              <a:cs typeface="Arial" panose="020B0604020202020204" pitchFamily="34" charset="0"/>
            </a:endParaRPr>
          </a:p>
          <a:p>
            <a:pPr lvl="1">
              <a:lnSpc>
                <a:spcPct val="100000"/>
              </a:lnSpc>
              <a:spcBef>
                <a:spcPts val="0"/>
              </a:spcBef>
            </a:pPr>
            <a:r>
              <a:rPr lang="en-US" sz="2900" dirty="0">
                <a:cs typeface="Arial" panose="020B0604020202020204" pitchFamily="34" charset="0"/>
              </a:rPr>
              <a:t>The 2 hour rule allows committees to meet for two hours without consent when the Senate is in session – this is to allow committees to conduct some limited business, including hearings and executive sessions;</a:t>
            </a:r>
          </a:p>
          <a:p>
            <a:pPr lvl="1">
              <a:lnSpc>
                <a:spcPct val="100000"/>
              </a:lnSpc>
              <a:spcBef>
                <a:spcPts val="0"/>
              </a:spcBef>
            </a:pPr>
            <a:r>
              <a:rPr lang="en-US" sz="2900" dirty="0">
                <a:cs typeface="Arial" panose="020B0604020202020204" pitchFamily="34" charset="0"/>
              </a:rPr>
              <a:t>Also provides a small window for nominations, but means consent will be required to move any legislation during the trial;</a:t>
            </a:r>
          </a:p>
          <a:p>
            <a:pPr lvl="1">
              <a:lnSpc>
                <a:spcPct val="100000"/>
              </a:lnSpc>
              <a:spcBef>
                <a:spcPts val="0"/>
              </a:spcBef>
            </a:pPr>
            <a:endParaRPr lang="en-US" sz="2900" dirty="0">
              <a:cs typeface="Arial" panose="020B0604020202020204" pitchFamily="34" charset="0"/>
            </a:endParaRPr>
          </a:p>
          <a:p>
            <a:pPr>
              <a:lnSpc>
                <a:spcPct val="100000"/>
              </a:lnSpc>
              <a:spcBef>
                <a:spcPts val="0"/>
              </a:spcBef>
            </a:pPr>
            <a:r>
              <a:rPr lang="en-US" sz="2900" dirty="0">
                <a:cs typeface="Arial" panose="020B0604020202020204" pitchFamily="34" charset="0"/>
              </a:rPr>
              <a:t>Chief Justice of the Senate presides over trial – he can decide the motions (for witnesses or evidence) himself, subject to override by a majority vote, or he can put that question to the body  </a:t>
            </a:r>
          </a:p>
          <a:p>
            <a:pPr>
              <a:lnSpc>
                <a:spcPct val="100000"/>
              </a:lnSpc>
              <a:spcBef>
                <a:spcPts val="0"/>
              </a:spcBef>
            </a:pPr>
            <a:endParaRPr lang="en-US" sz="2900" dirty="0">
              <a:cs typeface="Arial" panose="020B0604020202020204" pitchFamily="34" charset="0"/>
            </a:endParaRPr>
          </a:p>
          <a:p>
            <a:pPr>
              <a:lnSpc>
                <a:spcPct val="100000"/>
              </a:lnSpc>
              <a:spcBef>
                <a:spcPts val="0"/>
              </a:spcBef>
            </a:pPr>
            <a:r>
              <a:rPr lang="en-US" sz="2900" dirty="0">
                <a:cs typeface="Arial" panose="020B0604020202020204" pitchFamily="34" charset="0"/>
              </a:rPr>
              <a:t>If Senate does not pass an organizing resolution (as it did prior to Clinton impeachment trial), the Chief Justice has a lot more say in how the trial is conducted</a:t>
            </a:r>
          </a:p>
          <a:p>
            <a:pPr marL="0" indent="0">
              <a:lnSpc>
                <a:spcPct val="100000"/>
              </a:lnSpc>
              <a:spcBef>
                <a:spcPts val="0"/>
              </a:spcBef>
              <a:buNone/>
            </a:pPr>
            <a:endParaRPr lang="en-US" sz="2900" dirty="0">
              <a:cs typeface="Arial" panose="020B0604020202020204" pitchFamily="34" charset="0"/>
            </a:endParaRPr>
          </a:p>
          <a:p>
            <a:pPr>
              <a:lnSpc>
                <a:spcPct val="100000"/>
              </a:lnSpc>
              <a:spcBef>
                <a:spcPts val="0"/>
              </a:spcBef>
            </a:pPr>
            <a:r>
              <a:rPr lang="en-US" sz="2900" dirty="0">
                <a:cs typeface="Arial" panose="020B0604020202020204" pitchFamily="34" charset="0"/>
              </a:rPr>
              <a:t>There are </a:t>
            </a:r>
            <a:r>
              <a:rPr lang="en-US" sz="2900" b="1" dirty="0">
                <a:solidFill>
                  <a:srgbClr val="002060"/>
                </a:solidFill>
                <a:cs typeface="Arial" panose="020B0604020202020204" pitchFamily="34" charset="0"/>
                <a:hlinkClick r:id="rId3">
                  <a:extLst>
                    <a:ext uri="{A12FA001-AC4F-418D-AE19-62706E023703}">
                      <ahyp:hlinkClr xmlns:ahyp="http://schemas.microsoft.com/office/drawing/2018/hyperlinkcolor" val="tx"/>
                    </a:ext>
                  </a:extLst>
                </a:hlinkClick>
              </a:rPr>
              <a:t>26 rules and a body of precedent</a:t>
            </a:r>
            <a:r>
              <a:rPr lang="en-US" sz="2900" b="1" dirty="0">
                <a:solidFill>
                  <a:srgbClr val="002060"/>
                </a:solidFill>
                <a:cs typeface="Arial" panose="020B0604020202020204" pitchFamily="34" charset="0"/>
              </a:rPr>
              <a:t> </a:t>
            </a:r>
            <a:r>
              <a:rPr lang="en-US" sz="2900" dirty="0">
                <a:cs typeface="Arial" panose="020B0604020202020204" pitchFamily="34" charset="0"/>
              </a:rPr>
              <a:t>governing how the Senate conducts an impeachment trial; last revised in 1986. In 1999, the Senate approved two resolutions modifying existing Senate rules to govern Clinton impeachment trial</a:t>
            </a:r>
          </a:p>
          <a:p>
            <a:pPr marL="0" indent="0">
              <a:lnSpc>
                <a:spcPct val="100000"/>
              </a:lnSpc>
              <a:spcBef>
                <a:spcPts val="0"/>
              </a:spcBef>
              <a:buNone/>
            </a:pPr>
            <a:endParaRPr lang="en-US" sz="2200" dirty="0">
              <a:cs typeface="Arial" panose="020B0604020202020204" pitchFamily="34" charset="0"/>
            </a:endParaRPr>
          </a:p>
          <a:p>
            <a:pPr>
              <a:lnSpc>
                <a:spcPct val="100000"/>
              </a:lnSpc>
              <a:spcBef>
                <a:spcPts val="0"/>
              </a:spcBef>
            </a:pPr>
            <a:endParaRPr lang="en-US" sz="1900" dirty="0">
              <a:cs typeface="Arial" panose="020B0604020202020204" pitchFamily="34" charset="0"/>
            </a:endParaRPr>
          </a:p>
          <a:p>
            <a:pPr marL="0" indent="0">
              <a:lnSpc>
                <a:spcPct val="100000"/>
              </a:lnSpc>
              <a:spcBef>
                <a:spcPts val="0"/>
              </a:spcBef>
              <a:buNone/>
            </a:pPr>
            <a:endParaRPr lang="en-US" sz="1900" dirty="0">
              <a:cs typeface="Arial" panose="020B0604020202020204" pitchFamily="34" charset="0"/>
            </a:endParaRPr>
          </a:p>
          <a:p>
            <a:pPr marL="0" indent="0">
              <a:lnSpc>
                <a:spcPct val="100000"/>
              </a:lnSpc>
              <a:spcBef>
                <a:spcPts val="0"/>
              </a:spcBef>
              <a:buNone/>
            </a:pPr>
            <a:endParaRPr lang="en-US" sz="1900" dirty="0"/>
          </a:p>
          <a:p>
            <a:pPr>
              <a:lnSpc>
                <a:spcPct val="100000"/>
              </a:lnSpc>
              <a:spcBef>
                <a:spcPts val="0"/>
              </a:spcBef>
            </a:pPr>
            <a:endParaRPr lang="en-US" sz="1600" dirty="0">
              <a:cs typeface="Arial" panose="020B0604020202020204" pitchFamily="34" charset="0"/>
            </a:endParaRPr>
          </a:p>
          <a:p>
            <a:pPr>
              <a:lnSpc>
                <a:spcPct val="100000"/>
              </a:lnSpc>
              <a:spcBef>
                <a:spcPts val="0"/>
              </a:spcBef>
            </a:pPr>
            <a:endParaRPr lang="en-US" sz="1000" dirty="0"/>
          </a:p>
          <a:p>
            <a:pPr>
              <a:spcBef>
                <a:spcPts val="0"/>
              </a:spcBef>
            </a:pPr>
            <a:endParaRPr lang="en-US" dirty="0"/>
          </a:p>
        </p:txBody>
      </p:sp>
      <p:sp>
        <p:nvSpPr>
          <p:cNvPr id="4" name="Footer Placeholder 3">
            <a:extLst>
              <a:ext uri="{FF2B5EF4-FFF2-40B4-BE49-F238E27FC236}">
                <a16:creationId xmlns:a16="http://schemas.microsoft.com/office/drawing/2014/main" id="{D71917FB-1EB4-1D4D-B4E0-071AFCAC58C4}"/>
              </a:ext>
            </a:extLst>
          </p:cNvPr>
          <p:cNvSpPr>
            <a:spLocks noGrp="1"/>
          </p:cNvSpPr>
          <p:nvPr>
            <p:ph type="ftr" sz="quarter" idx="11"/>
          </p:nvPr>
        </p:nvSpPr>
        <p:spPr/>
        <p:txBody>
          <a:bodyPr/>
          <a:lstStyle/>
          <a:p>
            <a:r>
              <a:rPr lang="en-US"/>
              <a:t>January 6, 2020 | This Information is Confidential and Proprietary</a:t>
            </a:r>
          </a:p>
        </p:txBody>
      </p:sp>
      <p:pic>
        <p:nvPicPr>
          <p:cNvPr id="7" name="Picture 6">
            <a:extLst>
              <a:ext uri="{FF2B5EF4-FFF2-40B4-BE49-F238E27FC236}">
                <a16:creationId xmlns:a16="http://schemas.microsoft.com/office/drawing/2014/main" id="{C9B38D56-59DA-9740-8C0A-1A475BB39AB3}"/>
              </a:ext>
            </a:extLst>
          </p:cNvPr>
          <p:cNvPicPr>
            <a:picLocks noChangeAspect="1"/>
          </p:cNvPicPr>
          <p:nvPr/>
        </p:nvPicPr>
        <p:blipFill>
          <a:blip r:embed="rId4"/>
          <a:stretch>
            <a:fillRect/>
          </a:stretch>
        </p:blipFill>
        <p:spPr>
          <a:xfrm>
            <a:off x="9570988" y="1595167"/>
            <a:ext cx="2449051" cy="2269304"/>
          </a:xfrm>
          <a:prstGeom prst="rect">
            <a:avLst/>
          </a:prstGeom>
        </p:spPr>
      </p:pic>
      <p:sp>
        <p:nvSpPr>
          <p:cNvPr id="8" name="TextBox 7">
            <a:extLst>
              <a:ext uri="{FF2B5EF4-FFF2-40B4-BE49-F238E27FC236}">
                <a16:creationId xmlns:a16="http://schemas.microsoft.com/office/drawing/2014/main" id="{8F92BC63-8AEE-AF43-8A4C-FE4F8F1D3CC6}"/>
              </a:ext>
            </a:extLst>
          </p:cNvPr>
          <p:cNvSpPr txBox="1"/>
          <p:nvPr/>
        </p:nvSpPr>
        <p:spPr>
          <a:xfrm>
            <a:off x="9432136" y="4092067"/>
            <a:ext cx="2726753" cy="1477328"/>
          </a:xfrm>
          <a:prstGeom prst="rect">
            <a:avLst/>
          </a:prstGeom>
          <a:noFill/>
        </p:spPr>
        <p:txBody>
          <a:bodyPr wrap="square" rtlCol="0">
            <a:spAutoFit/>
          </a:bodyPr>
          <a:lstStyle/>
          <a:p>
            <a:pPr algn="ctr">
              <a:lnSpc>
                <a:spcPct val="100000"/>
              </a:lnSpc>
              <a:spcBef>
                <a:spcPts val="0"/>
              </a:spcBef>
            </a:pPr>
            <a:r>
              <a:rPr lang="en-US" b="1" dirty="0">
                <a:solidFill>
                  <a:srgbClr val="002060"/>
                </a:solidFill>
                <a:cs typeface="Arial" panose="020B0604020202020204" pitchFamily="34" charset="0"/>
              </a:rPr>
              <a:t>Senators can not use phones or iPads while on the Senate floor, </a:t>
            </a:r>
            <a:r>
              <a:rPr lang="en-US" dirty="0">
                <a:cs typeface="Arial" panose="020B0604020202020204" pitchFamily="34" charset="0"/>
              </a:rPr>
              <a:t>in some instances they can pass notes to each other!</a:t>
            </a:r>
            <a:endParaRPr lang="en-US" dirty="0">
              <a:latin typeface="Source Sans Pro" panose="020B0503030403020204" pitchFamily="34" charset="0"/>
              <a:ea typeface="Source Sans Pro" panose="020B0503030403020204" pitchFamily="34" charset="0"/>
              <a:cs typeface="Arial" panose="020B0604020202020204" pitchFamily="34" charset="0"/>
            </a:endParaRPr>
          </a:p>
        </p:txBody>
      </p:sp>
    </p:spTree>
    <p:extLst>
      <p:ext uri="{BB962C8B-B14F-4D97-AF65-F5344CB8AC3E}">
        <p14:creationId xmlns:p14="http://schemas.microsoft.com/office/powerpoint/2010/main" val="916368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92AB2-7F90-484C-A8C9-6C2CFCBE6AC8}"/>
              </a:ext>
            </a:extLst>
          </p:cNvPr>
          <p:cNvSpPr>
            <a:spLocks noGrp="1"/>
          </p:cNvSpPr>
          <p:nvPr>
            <p:ph type="title"/>
          </p:nvPr>
        </p:nvSpPr>
        <p:spPr>
          <a:xfrm>
            <a:off x="838200" y="250825"/>
            <a:ext cx="10515600" cy="1325563"/>
          </a:xfrm>
        </p:spPr>
        <p:txBody>
          <a:bodyPr>
            <a:normAutofit/>
          </a:bodyPr>
          <a:lstStyle/>
          <a:p>
            <a:r>
              <a:rPr lang="en-US" sz="5000" b="1" dirty="0"/>
              <a:t>Senate Calendar 2020-  January?</a:t>
            </a:r>
          </a:p>
        </p:txBody>
      </p:sp>
      <p:pic>
        <p:nvPicPr>
          <p:cNvPr id="6" name="Content Placeholder 5">
            <a:extLst>
              <a:ext uri="{FF2B5EF4-FFF2-40B4-BE49-F238E27FC236}">
                <a16:creationId xmlns:a16="http://schemas.microsoft.com/office/drawing/2014/main" id="{6C67C1A9-CAB7-B947-AA5F-8E349F1BCC0F}"/>
              </a:ext>
            </a:extLst>
          </p:cNvPr>
          <p:cNvPicPr>
            <a:picLocks noGrp="1" noChangeAspect="1"/>
          </p:cNvPicPr>
          <p:nvPr>
            <p:ph idx="1"/>
          </p:nvPr>
        </p:nvPicPr>
        <p:blipFill>
          <a:blip r:embed="rId3"/>
          <a:stretch>
            <a:fillRect/>
          </a:stretch>
        </p:blipFill>
        <p:spPr>
          <a:xfrm>
            <a:off x="3200401" y="1301665"/>
            <a:ext cx="5477440" cy="5071703"/>
          </a:xfrm>
          <a:prstGeom prst="rect">
            <a:avLst/>
          </a:prstGeom>
        </p:spPr>
      </p:pic>
      <p:sp>
        <p:nvSpPr>
          <p:cNvPr id="4" name="Footer Placeholder 3">
            <a:extLst>
              <a:ext uri="{FF2B5EF4-FFF2-40B4-BE49-F238E27FC236}">
                <a16:creationId xmlns:a16="http://schemas.microsoft.com/office/drawing/2014/main" id="{C7EAEDD3-BD14-0145-9959-B8AE36125059}"/>
              </a:ext>
            </a:extLst>
          </p:cNvPr>
          <p:cNvSpPr>
            <a:spLocks noGrp="1"/>
          </p:cNvSpPr>
          <p:nvPr>
            <p:ph type="ftr" sz="quarter" idx="11"/>
          </p:nvPr>
        </p:nvSpPr>
        <p:spPr/>
        <p:txBody>
          <a:bodyPr/>
          <a:lstStyle/>
          <a:p>
            <a:r>
              <a:rPr lang="en-US"/>
              <a:t>January 6, 2020 | This Information is Confidential and Proprietary</a:t>
            </a:r>
          </a:p>
        </p:txBody>
      </p:sp>
    </p:spTree>
    <p:extLst>
      <p:ext uri="{BB962C8B-B14F-4D97-AF65-F5344CB8AC3E}">
        <p14:creationId xmlns:p14="http://schemas.microsoft.com/office/powerpoint/2010/main" val="635212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9954F798-AFB5-9545-89BB-95257B92B3DB}"/>
              </a:ext>
            </a:extLst>
          </p:cNvPr>
          <p:cNvPicPr>
            <a:picLocks noGrp="1" noChangeAspect="1"/>
          </p:cNvPicPr>
          <p:nvPr>
            <p:ph idx="1"/>
          </p:nvPr>
        </p:nvPicPr>
        <p:blipFill>
          <a:blip r:embed="rId3"/>
          <a:stretch>
            <a:fillRect/>
          </a:stretch>
        </p:blipFill>
        <p:spPr>
          <a:xfrm>
            <a:off x="1720528" y="1361069"/>
            <a:ext cx="6996752" cy="4846374"/>
          </a:xfrm>
        </p:spPr>
      </p:pic>
      <p:sp>
        <p:nvSpPr>
          <p:cNvPr id="11" name="Title 10">
            <a:extLst>
              <a:ext uri="{FF2B5EF4-FFF2-40B4-BE49-F238E27FC236}">
                <a16:creationId xmlns:a16="http://schemas.microsoft.com/office/drawing/2014/main" id="{FC2A559F-4AB1-0B46-A092-C808C9008625}"/>
              </a:ext>
            </a:extLst>
          </p:cNvPr>
          <p:cNvSpPr>
            <a:spLocks noGrp="1"/>
          </p:cNvSpPr>
          <p:nvPr>
            <p:ph type="title"/>
          </p:nvPr>
        </p:nvSpPr>
        <p:spPr>
          <a:xfrm>
            <a:off x="655320" y="167005"/>
            <a:ext cx="10515600" cy="1325563"/>
          </a:xfrm>
        </p:spPr>
        <p:txBody>
          <a:bodyPr>
            <a:normAutofit/>
          </a:bodyPr>
          <a:lstStyle/>
          <a:p>
            <a:r>
              <a:rPr lang="en-US" sz="5000" b="1" dirty="0"/>
              <a:t>2020 Legislative Calendar</a:t>
            </a:r>
          </a:p>
        </p:txBody>
      </p:sp>
      <p:sp>
        <p:nvSpPr>
          <p:cNvPr id="4" name="Footer Placeholder 3">
            <a:extLst>
              <a:ext uri="{FF2B5EF4-FFF2-40B4-BE49-F238E27FC236}">
                <a16:creationId xmlns:a16="http://schemas.microsoft.com/office/drawing/2014/main" id="{5104D33E-7E53-8B4F-A42E-A337A9DD414A}"/>
              </a:ext>
            </a:extLst>
          </p:cNvPr>
          <p:cNvSpPr>
            <a:spLocks noGrp="1"/>
          </p:cNvSpPr>
          <p:nvPr>
            <p:ph type="ftr" sz="quarter" idx="11"/>
          </p:nvPr>
        </p:nvSpPr>
        <p:spPr/>
        <p:txBody>
          <a:bodyPr/>
          <a:lstStyle/>
          <a:p>
            <a:r>
              <a:rPr lang="en-US"/>
              <a:t>January 6, 2020 | This Information is Confidential and Proprietary</a:t>
            </a:r>
          </a:p>
        </p:txBody>
      </p:sp>
    </p:spTree>
    <p:extLst>
      <p:ext uri="{BB962C8B-B14F-4D97-AF65-F5344CB8AC3E}">
        <p14:creationId xmlns:p14="http://schemas.microsoft.com/office/powerpoint/2010/main" val="501987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78E87-7D55-894A-AC45-DF0E7825C133}"/>
              </a:ext>
            </a:extLst>
          </p:cNvPr>
          <p:cNvSpPr>
            <a:spLocks noGrp="1"/>
          </p:cNvSpPr>
          <p:nvPr>
            <p:ph type="title"/>
          </p:nvPr>
        </p:nvSpPr>
        <p:spPr/>
        <p:txBody>
          <a:bodyPr>
            <a:normAutofit/>
          </a:bodyPr>
          <a:lstStyle/>
          <a:p>
            <a:r>
              <a:rPr lang="en-US" sz="5000" b="1" dirty="0"/>
              <a:t>Senate Floor Action in 2020</a:t>
            </a:r>
          </a:p>
        </p:txBody>
      </p:sp>
      <p:sp>
        <p:nvSpPr>
          <p:cNvPr id="3" name="Content Placeholder 2">
            <a:extLst>
              <a:ext uri="{FF2B5EF4-FFF2-40B4-BE49-F238E27FC236}">
                <a16:creationId xmlns:a16="http://schemas.microsoft.com/office/drawing/2014/main" id="{A5770E5F-CF6F-8340-AF43-07CFF9D4C218}"/>
              </a:ext>
            </a:extLst>
          </p:cNvPr>
          <p:cNvSpPr>
            <a:spLocks noGrp="1"/>
          </p:cNvSpPr>
          <p:nvPr>
            <p:ph idx="1"/>
          </p:nvPr>
        </p:nvSpPr>
        <p:spPr>
          <a:xfrm>
            <a:off x="838200" y="1825625"/>
            <a:ext cx="5852160" cy="4351338"/>
          </a:xfrm>
        </p:spPr>
        <p:txBody>
          <a:bodyPr>
            <a:normAutofit/>
          </a:bodyPr>
          <a:lstStyle/>
          <a:p>
            <a:r>
              <a:rPr lang="en-US" dirty="0"/>
              <a:t>Judges, more judges, and executive branch nominations</a:t>
            </a:r>
          </a:p>
          <a:p>
            <a:r>
              <a:rPr lang="en-US" dirty="0"/>
              <a:t>Next Up – Trade/USMCA</a:t>
            </a:r>
          </a:p>
          <a:p>
            <a:r>
              <a:rPr lang="en-US" dirty="0"/>
              <a:t>Health care “Cliff”- May 22</a:t>
            </a:r>
          </a:p>
          <a:p>
            <a:r>
              <a:rPr lang="en-US" dirty="0"/>
              <a:t>Appropriations legislation, or more likely, a continuing resolution (CR) to fund the government from the end of September until some time in mid-November</a:t>
            </a:r>
          </a:p>
        </p:txBody>
      </p:sp>
      <p:sp>
        <p:nvSpPr>
          <p:cNvPr id="4" name="Footer Placeholder 3">
            <a:extLst>
              <a:ext uri="{FF2B5EF4-FFF2-40B4-BE49-F238E27FC236}">
                <a16:creationId xmlns:a16="http://schemas.microsoft.com/office/drawing/2014/main" id="{4FDEC295-F08F-534B-A54C-FD24E860E7EB}"/>
              </a:ext>
            </a:extLst>
          </p:cNvPr>
          <p:cNvSpPr>
            <a:spLocks noGrp="1"/>
          </p:cNvSpPr>
          <p:nvPr>
            <p:ph type="ftr" sz="quarter" idx="11"/>
          </p:nvPr>
        </p:nvSpPr>
        <p:spPr/>
        <p:txBody>
          <a:bodyPr/>
          <a:lstStyle/>
          <a:p>
            <a:r>
              <a:rPr lang="en-US"/>
              <a:t>January 6, 2020 | This Information is Confidential and Proprietary</a:t>
            </a:r>
          </a:p>
        </p:txBody>
      </p:sp>
      <p:pic>
        <p:nvPicPr>
          <p:cNvPr id="7" name="Picture 6">
            <a:extLst>
              <a:ext uri="{FF2B5EF4-FFF2-40B4-BE49-F238E27FC236}">
                <a16:creationId xmlns:a16="http://schemas.microsoft.com/office/drawing/2014/main" id="{5D79CEB2-7727-1E47-9FEF-8EC3DFA72954}"/>
              </a:ext>
            </a:extLst>
          </p:cNvPr>
          <p:cNvPicPr>
            <a:picLocks noChangeAspect="1"/>
          </p:cNvPicPr>
          <p:nvPr/>
        </p:nvPicPr>
        <p:blipFill>
          <a:blip r:embed="rId3"/>
          <a:stretch>
            <a:fillRect/>
          </a:stretch>
        </p:blipFill>
        <p:spPr>
          <a:xfrm>
            <a:off x="7955280" y="1825625"/>
            <a:ext cx="2849880" cy="2849880"/>
          </a:xfrm>
          <a:prstGeom prst="rect">
            <a:avLst/>
          </a:prstGeom>
        </p:spPr>
      </p:pic>
      <p:sp>
        <p:nvSpPr>
          <p:cNvPr id="8" name="TextBox 7">
            <a:extLst>
              <a:ext uri="{FF2B5EF4-FFF2-40B4-BE49-F238E27FC236}">
                <a16:creationId xmlns:a16="http://schemas.microsoft.com/office/drawing/2014/main" id="{BF77FACF-3DBB-A341-8B2E-3187FDC29525}"/>
              </a:ext>
            </a:extLst>
          </p:cNvPr>
          <p:cNvSpPr txBox="1"/>
          <p:nvPr/>
        </p:nvSpPr>
        <p:spPr>
          <a:xfrm>
            <a:off x="7714593" y="5240663"/>
            <a:ext cx="3398520" cy="338554"/>
          </a:xfrm>
          <a:prstGeom prst="rect">
            <a:avLst/>
          </a:prstGeom>
          <a:noFill/>
        </p:spPr>
        <p:txBody>
          <a:bodyPr wrap="square" rtlCol="0">
            <a:spAutoFit/>
          </a:bodyPr>
          <a:lstStyle/>
          <a:p>
            <a:r>
              <a:rPr lang="en-US" sz="800" i="1" dirty="0">
                <a:solidFill>
                  <a:schemeClr val="bg2">
                    <a:lumMod val="50000"/>
                  </a:schemeClr>
                </a:solidFill>
                <a:latin typeface="Source Sans Pro" panose="020B0503030403020204" pitchFamily="34" charset="0"/>
                <a:ea typeface="Source Sans Pro" panose="020B0503030403020204" pitchFamily="34" charset="0"/>
              </a:rPr>
              <a:t>&lt;a </a:t>
            </a:r>
            <a:r>
              <a:rPr lang="en-US" sz="800" i="1" dirty="0" err="1">
                <a:solidFill>
                  <a:schemeClr val="bg2">
                    <a:lumMod val="50000"/>
                  </a:schemeClr>
                </a:solidFill>
                <a:latin typeface="Source Sans Pro" panose="020B0503030403020204" pitchFamily="34" charset="0"/>
                <a:ea typeface="Source Sans Pro" panose="020B0503030403020204" pitchFamily="34" charset="0"/>
              </a:rPr>
              <a:t>href</a:t>
            </a:r>
            <a:r>
              <a:rPr lang="en-US" sz="800" i="1" dirty="0">
                <a:solidFill>
                  <a:schemeClr val="bg2">
                    <a:lumMod val="50000"/>
                  </a:schemeClr>
                </a:solidFill>
                <a:latin typeface="Source Sans Pro" panose="020B0503030403020204" pitchFamily="34" charset="0"/>
                <a:ea typeface="Source Sans Pro" panose="020B0503030403020204" pitchFamily="34" charset="0"/>
              </a:rPr>
              <a:t>="https://</a:t>
            </a:r>
            <a:r>
              <a:rPr lang="en-US" sz="800" i="1" dirty="0" err="1">
                <a:solidFill>
                  <a:schemeClr val="bg2">
                    <a:lumMod val="50000"/>
                  </a:schemeClr>
                </a:solidFill>
                <a:latin typeface="Source Sans Pro" panose="020B0503030403020204" pitchFamily="34" charset="0"/>
                <a:ea typeface="Source Sans Pro" panose="020B0503030403020204" pitchFamily="34" charset="0"/>
              </a:rPr>
              <a:t>www.freepik.com</a:t>
            </a:r>
            <a:r>
              <a:rPr lang="en-US" sz="800" i="1" dirty="0">
                <a:solidFill>
                  <a:schemeClr val="bg2">
                    <a:lumMod val="50000"/>
                  </a:schemeClr>
                </a:solidFill>
                <a:latin typeface="Source Sans Pro" panose="020B0503030403020204" pitchFamily="34" charset="0"/>
                <a:ea typeface="Source Sans Pro" panose="020B0503030403020204" pitchFamily="34" charset="0"/>
              </a:rPr>
              <a:t>/free-photos-vectors/business"&gt;Business vector created by </a:t>
            </a:r>
            <a:r>
              <a:rPr lang="en-US" sz="800" i="1" dirty="0" err="1">
                <a:solidFill>
                  <a:schemeClr val="bg2">
                    <a:lumMod val="50000"/>
                  </a:schemeClr>
                </a:solidFill>
                <a:latin typeface="Source Sans Pro" panose="020B0503030403020204" pitchFamily="34" charset="0"/>
                <a:ea typeface="Source Sans Pro" panose="020B0503030403020204" pitchFamily="34" charset="0"/>
              </a:rPr>
              <a:t>rawpixel.com</a:t>
            </a:r>
            <a:r>
              <a:rPr lang="en-US" sz="800" i="1" dirty="0">
                <a:solidFill>
                  <a:schemeClr val="bg2">
                    <a:lumMod val="50000"/>
                  </a:schemeClr>
                </a:solidFill>
                <a:latin typeface="Source Sans Pro" panose="020B0503030403020204" pitchFamily="34" charset="0"/>
                <a:ea typeface="Source Sans Pro" panose="020B0503030403020204" pitchFamily="34" charset="0"/>
              </a:rPr>
              <a:t> - </a:t>
            </a:r>
            <a:r>
              <a:rPr lang="en-US" sz="800" i="1" dirty="0" err="1">
                <a:solidFill>
                  <a:schemeClr val="bg2">
                    <a:lumMod val="50000"/>
                  </a:schemeClr>
                </a:solidFill>
                <a:latin typeface="Source Sans Pro" panose="020B0503030403020204" pitchFamily="34" charset="0"/>
                <a:ea typeface="Source Sans Pro" panose="020B0503030403020204" pitchFamily="34" charset="0"/>
              </a:rPr>
              <a:t>www.freepik.com</a:t>
            </a:r>
            <a:r>
              <a:rPr lang="en-US" sz="800" i="1" dirty="0">
                <a:solidFill>
                  <a:schemeClr val="bg2">
                    <a:lumMod val="50000"/>
                  </a:schemeClr>
                </a:solidFill>
                <a:latin typeface="Source Sans Pro" panose="020B0503030403020204" pitchFamily="34" charset="0"/>
                <a:ea typeface="Source Sans Pro" panose="020B0503030403020204" pitchFamily="34" charset="0"/>
              </a:rPr>
              <a:t>&lt;/a&gt;</a:t>
            </a:r>
          </a:p>
        </p:txBody>
      </p:sp>
    </p:spTree>
    <p:extLst>
      <p:ext uri="{BB962C8B-B14F-4D97-AF65-F5344CB8AC3E}">
        <p14:creationId xmlns:p14="http://schemas.microsoft.com/office/powerpoint/2010/main" val="1217053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D519F95-9805-194A-AFB4-684B2769552E}"/>
              </a:ext>
            </a:extLst>
          </p:cNvPr>
          <p:cNvSpPr>
            <a:spLocks noGrp="1"/>
          </p:cNvSpPr>
          <p:nvPr>
            <p:ph type="ctrTitle"/>
          </p:nvPr>
        </p:nvSpPr>
        <p:spPr/>
        <p:txBody>
          <a:bodyPr/>
          <a:lstStyle/>
          <a:p>
            <a:r>
              <a:rPr lang="en-US" b="1" dirty="0"/>
              <a:t>2020 Top Issues</a:t>
            </a:r>
          </a:p>
        </p:txBody>
      </p:sp>
      <p:sp>
        <p:nvSpPr>
          <p:cNvPr id="7" name="Subtitle 6">
            <a:extLst>
              <a:ext uri="{FF2B5EF4-FFF2-40B4-BE49-F238E27FC236}">
                <a16:creationId xmlns:a16="http://schemas.microsoft.com/office/drawing/2014/main" id="{48A6B702-9C46-3C41-9254-5998A4D4A1EF}"/>
              </a:ext>
            </a:extLst>
          </p:cNvPr>
          <p:cNvSpPr>
            <a:spLocks noGrp="1"/>
          </p:cNvSpPr>
          <p:nvPr>
            <p:ph type="subTitle" idx="1"/>
          </p:nvPr>
        </p:nvSpPr>
        <p:spPr>
          <a:xfrm>
            <a:off x="1524000" y="3509963"/>
            <a:ext cx="9144000" cy="1655762"/>
          </a:xfrm>
        </p:spPr>
        <p:txBody>
          <a:bodyPr>
            <a:normAutofit/>
          </a:bodyPr>
          <a:lstStyle/>
          <a:p>
            <a:r>
              <a:rPr lang="en-US" sz="6000" b="1" dirty="0"/>
              <a:t>Health Care </a:t>
            </a:r>
          </a:p>
        </p:txBody>
      </p:sp>
    </p:spTree>
    <p:extLst>
      <p:ext uri="{BB962C8B-B14F-4D97-AF65-F5344CB8AC3E}">
        <p14:creationId xmlns:p14="http://schemas.microsoft.com/office/powerpoint/2010/main" val="2883362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6CD81-8278-8742-8534-FCCC83848E7D}"/>
              </a:ext>
            </a:extLst>
          </p:cNvPr>
          <p:cNvSpPr>
            <a:spLocks noGrp="1"/>
          </p:cNvSpPr>
          <p:nvPr>
            <p:ph type="title"/>
          </p:nvPr>
        </p:nvSpPr>
        <p:spPr>
          <a:xfrm>
            <a:off x="457200" y="365125"/>
            <a:ext cx="10515600" cy="1325563"/>
          </a:xfrm>
        </p:spPr>
        <p:txBody>
          <a:bodyPr>
            <a:normAutofit/>
          </a:bodyPr>
          <a:lstStyle/>
          <a:p>
            <a:r>
              <a:rPr lang="en-US" sz="5000" b="1" dirty="0"/>
              <a:t>Lowering Cost of Drugs </a:t>
            </a:r>
          </a:p>
        </p:txBody>
      </p:sp>
      <p:sp>
        <p:nvSpPr>
          <p:cNvPr id="3" name="Content Placeholder 2">
            <a:extLst>
              <a:ext uri="{FF2B5EF4-FFF2-40B4-BE49-F238E27FC236}">
                <a16:creationId xmlns:a16="http://schemas.microsoft.com/office/drawing/2014/main" id="{415D7D46-74ED-FB46-8296-3830E14F51E8}"/>
              </a:ext>
            </a:extLst>
          </p:cNvPr>
          <p:cNvSpPr>
            <a:spLocks noGrp="1"/>
          </p:cNvSpPr>
          <p:nvPr>
            <p:ph idx="1"/>
          </p:nvPr>
        </p:nvSpPr>
        <p:spPr>
          <a:xfrm>
            <a:off x="457200" y="1364115"/>
            <a:ext cx="8948057" cy="4878624"/>
          </a:xfrm>
        </p:spPr>
        <p:txBody>
          <a:bodyPr>
            <a:normAutofit fontScale="40000" lnSpcReduction="20000"/>
          </a:bodyPr>
          <a:lstStyle/>
          <a:p>
            <a:endParaRPr lang="en-US" dirty="0"/>
          </a:p>
          <a:p>
            <a:r>
              <a:rPr lang="en-US" sz="4800" dirty="0"/>
              <a:t>President and Administration want more “consumer friendly” pricing, models from the international index</a:t>
            </a:r>
          </a:p>
          <a:p>
            <a:r>
              <a:rPr lang="en-US" sz="4800" dirty="0"/>
              <a:t>Trump has mentioned that lower the cost of drugs is a top if not #1 health care priority</a:t>
            </a:r>
          </a:p>
          <a:p>
            <a:r>
              <a:rPr lang="en-US" sz="4800" dirty="0"/>
              <a:t>Leader Pelosi passed her own version in the House which will get little Senate attention</a:t>
            </a:r>
          </a:p>
          <a:p>
            <a:r>
              <a:rPr lang="en-US" sz="4800" dirty="0"/>
              <a:t>Finance  Chairman’s package did not get a “win” on his legislation in end of year funding package, largely left out of discussions </a:t>
            </a:r>
          </a:p>
          <a:p>
            <a:r>
              <a:rPr lang="en-US" sz="4800" b="1" dirty="0">
                <a:solidFill>
                  <a:schemeClr val="accent3"/>
                </a:solidFill>
              </a:rPr>
              <a:t>Problems:</a:t>
            </a:r>
          </a:p>
          <a:p>
            <a:pPr lvl="1"/>
            <a:r>
              <a:rPr lang="en-US" sz="4800" dirty="0"/>
              <a:t>Price setting/controls not widely supported by R caucus members, Crapo and others introduced and alternative version of the SFC package</a:t>
            </a:r>
          </a:p>
          <a:p>
            <a:pPr lvl="1"/>
            <a:r>
              <a:rPr lang="en-US" sz="4800" dirty="0"/>
              <a:t>The controversial nature of these packages puts vulnerable Senators in a hard position</a:t>
            </a:r>
          </a:p>
          <a:p>
            <a:r>
              <a:rPr lang="en-US" sz="4800" b="1" dirty="0">
                <a:solidFill>
                  <a:schemeClr val="accent3"/>
                </a:solidFill>
              </a:rPr>
              <a:t>Questions:</a:t>
            </a:r>
          </a:p>
          <a:p>
            <a:pPr marL="914400" lvl="1" indent="-457200">
              <a:buAutoNum type="arabicParenR"/>
            </a:pPr>
            <a:r>
              <a:rPr lang="en-US" sz="4800" dirty="0"/>
              <a:t>Does the Speaker want to give a victory to Trump during an election year?</a:t>
            </a:r>
          </a:p>
          <a:p>
            <a:pPr marL="914400" lvl="1" indent="-457200">
              <a:buAutoNum type="arabicParenR"/>
            </a:pPr>
            <a:r>
              <a:rPr lang="en-US" sz="4800" dirty="0"/>
              <a:t>Can a compromise find enough agreement to address this issue in the public as the cost of health care and drugs is one of the national voters’ top concerns? </a:t>
            </a:r>
          </a:p>
          <a:p>
            <a:pPr marL="914400" lvl="1" indent="-457200">
              <a:buAutoNum type="arabicParenR"/>
            </a:pPr>
            <a:endParaRPr lang="en-US" sz="3500" dirty="0"/>
          </a:p>
          <a:p>
            <a:endParaRPr lang="en-US" dirty="0"/>
          </a:p>
        </p:txBody>
      </p:sp>
      <p:sp>
        <p:nvSpPr>
          <p:cNvPr id="4" name="Footer Placeholder 3">
            <a:extLst>
              <a:ext uri="{FF2B5EF4-FFF2-40B4-BE49-F238E27FC236}">
                <a16:creationId xmlns:a16="http://schemas.microsoft.com/office/drawing/2014/main" id="{153403E6-D105-934E-BAD4-3CC9BF460E4D}"/>
              </a:ext>
            </a:extLst>
          </p:cNvPr>
          <p:cNvSpPr>
            <a:spLocks noGrp="1"/>
          </p:cNvSpPr>
          <p:nvPr>
            <p:ph type="ftr" sz="quarter" idx="11"/>
          </p:nvPr>
        </p:nvSpPr>
        <p:spPr/>
        <p:txBody>
          <a:bodyPr/>
          <a:lstStyle/>
          <a:p>
            <a:r>
              <a:rPr lang="en-US"/>
              <a:t>January 6, 2020 | This Information is Confidential and Proprietary</a:t>
            </a:r>
          </a:p>
        </p:txBody>
      </p:sp>
      <p:pic>
        <p:nvPicPr>
          <p:cNvPr id="6" name="Picture 5">
            <a:extLst>
              <a:ext uri="{FF2B5EF4-FFF2-40B4-BE49-F238E27FC236}">
                <a16:creationId xmlns:a16="http://schemas.microsoft.com/office/drawing/2014/main" id="{A539A091-B369-884B-AFFC-E17D44AE6D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68543" y="2462098"/>
            <a:ext cx="2387388" cy="1652609"/>
          </a:xfrm>
          <a:prstGeom prst="rect">
            <a:avLst/>
          </a:prstGeom>
        </p:spPr>
      </p:pic>
    </p:spTree>
    <p:extLst>
      <p:ext uri="{BB962C8B-B14F-4D97-AF65-F5344CB8AC3E}">
        <p14:creationId xmlns:p14="http://schemas.microsoft.com/office/powerpoint/2010/main" val="1816838656"/>
      </p:ext>
    </p:extLst>
  </p:cSld>
  <p:clrMapOvr>
    <a:masterClrMapping/>
  </p:clrMapOvr>
</p:sld>
</file>

<file path=ppt/theme/theme1.xml><?xml version="1.0" encoding="utf-8"?>
<a:theme xmlns:a="http://schemas.openxmlformats.org/drawingml/2006/main" name="Office Theme">
  <a:themeElements>
    <a:clrScheme name="SZ">
      <a:dk1>
        <a:srgbClr val="000000"/>
      </a:dk1>
      <a:lt1>
        <a:srgbClr val="FFFFFF"/>
      </a:lt1>
      <a:dk2>
        <a:srgbClr val="FEFFFF"/>
      </a:dk2>
      <a:lt2>
        <a:srgbClr val="E7E6E6"/>
      </a:lt2>
      <a:accent1>
        <a:srgbClr val="008E00"/>
      </a:accent1>
      <a:accent2>
        <a:srgbClr val="919191"/>
      </a:accent2>
      <a:accent3>
        <a:srgbClr val="1F7713"/>
      </a:accent3>
      <a:accent4>
        <a:srgbClr val="4E8F00"/>
      </a:accent4>
      <a:accent5>
        <a:srgbClr val="929292"/>
      </a:accent5>
      <a:accent6>
        <a:srgbClr val="A9A9A9"/>
      </a:accent6>
      <a:hlink>
        <a:srgbClr val="424242"/>
      </a:hlink>
      <a:folHlink>
        <a:srgbClr val="32720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4DBB152-CE03-AD45-AB36-1A363CDFE76A}" vid="{48884AAD-824D-2047-B966-DD35B371497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8DAA7835CEB3B42A63021F09420358D" ma:contentTypeVersion="10" ma:contentTypeDescription="Create a new document." ma:contentTypeScope="" ma:versionID="b56825ffaeef4d250d6b3440bf88861c">
  <xsd:schema xmlns:xsd="http://www.w3.org/2001/XMLSchema" xmlns:xs="http://www.w3.org/2001/XMLSchema" xmlns:p="http://schemas.microsoft.com/office/2006/metadata/properties" xmlns:ns3="d78ed885-21c9-4054-b9b2-290ebc99526f" targetNamespace="http://schemas.microsoft.com/office/2006/metadata/properties" ma:root="true" ma:fieldsID="6e366d2b4a89fb055be5aeb0a18c2dfe" ns3:_="">
    <xsd:import namespace="d78ed885-21c9-4054-b9b2-290ebc99526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8ed885-21c9-4054-b9b2-290ebc9952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4302E3F-7257-4D4D-9746-966F36FAA71A}">
  <ds:schemaRefs>
    <ds:schemaRef ds:uri="http://purl.org/dc/dcmitype/"/>
    <ds:schemaRef ds:uri="d78ed885-21c9-4054-b9b2-290ebc99526f"/>
    <ds:schemaRef ds:uri="http://www.w3.org/XML/1998/namespace"/>
    <ds:schemaRef ds:uri="http://schemas.microsoft.com/office/infopath/2007/PartnerControls"/>
    <ds:schemaRef ds:uri="http://purl.org/dc/terms/"/>
    <ds:schemaRef ds:uri="http://purl.org/dc/elements/1.1/"/>
    <ds:schemaRef ds:uri="http://schemas.microsoft.com/office/2006/documentManagement/types"/>
    <ds:schemaRef ds:uri="http://schemas.microsoft.com/office/2006/metadata/properties"/>
    <ds:schemaRef ds:uri="http://schemas.openxmlformats.org/package/2006/metadata/core-properties"/>
  </ds:schemaRefs>
</ds:datastoreItem>
</file>

<file path=customXml/itemProps2.xml><?xml version="1.0" encoding="utf-8"?>
<ds:datastoreItem xmlns:ds="http://schemas.openxmlformats.org/officeDocument/2006/customXml" ds:itemID="{008F3D23-CA60-4822-9BD8-7EDE44AE44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8ed885-21c9-4054-b9b2-290ebc9952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47802BE-92DF-48B4-B79E-E4C618B813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2962</TotalTime>
  <Words>4292</Words>
  <Application>Microsoft Macintosh PowerPoint</Application>
  <PresentationFormat>Widescreen</PresentationFormat>
  <Paragraphs>449</Paragraphs>
  <Slides>30</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Source Sans Pro</vt:lpstr>
      <vt:lpstr>Times New Roman</vt:lpstr>
      <vt:lpstr>Office Theme</vt:lpstr>
      <vt:lpstr>2020 Congressional Landscape</vt:lpstr>
      <vt:lpstr>Changes, Impeachment and the Congressional Schedule</vt:lpstr>
      <vt:lpstr>New Senator/Committee Make-Up</vt:lpstr>
      <vt:lpstr>Impeachment Trial</vt:lpstr>
      <vt:lpstr>Senate Calendar 2020-  January?</vt:lpstr>
      <vt:lpstr>2020 Legislative Calendar</vt:lpstr>
      <vt:lpstr>Senate Floor Action in 2020</vt:lpstr>
      <vt:lpstr>2020 Top Issues</vt:lpstr>
      <vt:lpstr>Lowering Cost of Drugs </vt:lpstr>
      <vt:lpstr>Eliminate Surprise Billing</vt:lpstr>
      <vt:lpstr>Value Based Care Growth</vt:lpstr>
      <vt:lpstr>Rural Health Care Solutions</vt:lpstr>
      <vt:lpstr>Presidential Campaign Proposals: Medicare for All </vt:lpstr>
      <vt:lpstr>2020 Top Issues Banking</vt:lpstr>
      <vt:lpstr>Banking – Outlook for 2020</vt:lpstr>
      <vt:lpstr>Data Privacy </vt:lpstr>
      <vt:lpstr>Marijuana Profit Banking</vt:lpstr>
      <vt:lpstr>Fintech</vt:lpstr>
      <vt:lpstr>Digital Currency</vt:lpstr>
      <vt:lpstr>Capital Formation</vt:lpstr>
      <vt:lpstr>Housing Finance Reform – Outlook for 2020</vt:lpstr>
      <vt:lpstr>Countdown to Election 2020</vt:lpstr>
      <vt:lpstr>Key Election Dates in 2020</vt:lpstr>
      <vt:lpstr>Senate Battleground in 2020</vt:lpstr>
      <vt:lpstr>Senate Outlook – FOR NOW</vt:lpstr>
      <vt:lpstr>Senate Races – The Big Picture</vt:lpstr>
      <vt:lpstr>House Races – the Big Picture</vt:lpstr>
      <vt:lpstr>House Races to Watch</vt:lpstr>
      <vt:lpstr>Travis Johnson</vt:lpstr>
      <vt:lpstr>Susan Zook</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Chelsea Arnone</dc:creator>
  <cp:lastModifiedBy>Chelsea Arnone</cp:lastModifiedBy>
  <cp:revision>73</cp:revision>
  <cp:lastPrinted>2019-12-31T16:46:59Z</cp:lastPrinted>
  <dcterms:created xsi:type="dcterms:W3CDTF">2019-12-18T16:12:12Z</dcterms:created>
  <dcterms:modified xsi:type="dcterms:W3CDTF">2020-01-06T14:36:48Z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0x01010008DAA7835CEB3B42A63021F09420358D</vt:lpwstr>
  </property>
</Properties>
</file>